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87" r:id="rId3"/>
    <p:sldId id="288" r:id="rId4"/>
    <p:sldId id="324" r:id="rId5"/>
    <p:sldId id="257" r:id="rId6"/>
    <p:sldId id="286" r:id="rId7"/>
    <p:sldId id="258" r:id="rId8"/>
    <p:sldId id="325" r:id="rId9"/>
    <p:sldId id="326" r:id="rId10"/>
    <p:sldId id="327" r:id="rId11"/>
    <p:sldId id="328" r:id="rId12"/>
    <p:sldId id="329" r:id="rId13"/>
    <p:sldId id="334" r:id="rId14"/>
    <p:sldId id="330" r:id="rId15"/>
    <p:sldId id="331" r:id="rId16"/>
    <p:sldId id="332" r:id="rId17"/>
    <p:sldId id="333" r:id="rId18"/>
    <p:sldId id="274" r:id="rId19"/>
    <p:sldId id="273" r:id="rId20"/>
    <p:sldId id="284" r:id="rId21"/>
    <p:sldId id="33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9" autoAdjust="0"/>
    <p:restoredTop sz="94900"/>
  </p:normalViewPr>
  <p:slideViewPr>
    <p:cSldViewPr snapToGrid="0" snapToObjects="1">
      <p:cViewPr varScale="1">
        <p:scale>
          <a:sx n="106" d="100"/>
          <a:sy n="106" d="100"/>
        </p:scale>
        <p:origin x="16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27B52-3F12-BB40-B768-574A6EBC6087}" type="datetimeFigureOut">
              <a:rPr lang="en-US" smtClean="0"/>
              <a:t>8/28/25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22749-9DA0-0D46-B05D-16E216D58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35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22749-9DA0-0D46-B05D-16E216D583B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57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22749-9DA0-0D46-B05D-16E216D583B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6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22749-9DA0-0D46-B05D-16E216D583B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136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224E6B-BDF4-5347-ADA1-78B516CB59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19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0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2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5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2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49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22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61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40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9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34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2DA61-07B7-C347-9103-BA4E0BBA73A5}" type="datetimeFigureOut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09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2DA61-07B7-C347-9103-BA4E0BBA73A5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D7FEC-23C4-034E-9489-73438DD713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swcarpentry.github.io/shell-novice/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Shot 2014-08-07 at 3.44.1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58" y="1769962"/>
            <a:ext cx="5187538" cy="361338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38855" y="342962"/>
            <a:ext cx="4866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 Light" panose="020B0403020202020204" pitchFamily="34" charset="0"/>
              </a:rPr>
              <a:t>Introduction to Linux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38358" y="2453271"/>
            <a:ext cx="34167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Moving around directories, making files and directories, moving files around, etc.</a:t>
            </a:r>
          </a:p>
          <a:p>
            <a:pPr marL="342900" indent="-34290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Work through introductory tutorials</a:t>
            </a:r>
          </a:p>
        </p:txBody>
      </p:sp>
    </p:spTree>
    <p:extLst>
      <p:ext uri="{BB962C8B-B14F-4D97-AF65-F5344CB8AC3E}">
        <p14:creationId xmlns:p14="http://schemas.microsoft.com/office/powerpoint/2010/main" val="60660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985" y="281132"/>
            <a:ext cx="90680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Introduction to Unix commands: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r>
              <a:rPr lang="en-US" sz="2800" dirty="0">
                <a:latin typeface="Helvetica Light" panose="020B0403020202020204" pitchFamily="34" charset="0"/>
              </a:rPr>
              <a:t>Change directory (cd)				$ cd </a:t>
            </a:r>
            <a:r>
              <a:rPr lang="en-US" sz="2800" dirty="0" err="1">
                <a:latin typeface="Helvetica Light" panose="020B0403020202020204" pitchFamily="34" charset="0"/>
              </a:rPr>
              <a:t>directory_name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7844" y="2254004"/>
            <a:ext cx="3929281" cy="381642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$ cd ../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	moves up one level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$ cd ../../../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	moves up three levels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$ cd ~/Desktop/files/courses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	move to courses directory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2254004"/>
            <a:ext cx="4453129" cy="415498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$ cd ~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	moves from anywhere to 	home directory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$ cd /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sz="2200" dirty="0">
                <a:latin typeface="Helvetica Light" panose="020B0403020202020204" pitchFamily="34" charset="0"/>
              </a:rPr>
              <a:t>	move from anywhere to root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$ cd .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“.” means current directory.</a:t>
            </a:r>
          </a:p>
        </p:txBody>
      </p:sp>
    </p:spTree>
    <p:extLst>
      <p:ext uri="{BB962C8B-B14F-4D97-AF65-F5344CB8AC3E}">
        <p14:creationId xmlns:p14="http://schemas.microsoft.com/office/powerpoint/2010/main" val="1208143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96371" y="287794"/>
            <a:ext cx="670087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Introduction to Unix commands:</a:t>
            </a:r>
          </a:p>
          <a:p>
            <a:pPr algn="ctr"/>
            <a:endParaRPr lang="en-US" sz="2800" dirty="0">
              <a:latin typeface="Helvetica Light" panose="020B0403020202020204" pitchFamily="34" charset="0"/>
            </a:endParaRPr>
          </a:p>
          <a:p>
            <a:pPr algn="ctr"/>
            <a:r>
              <a:rPr lang="en-US" sz="2800" dirty="0">
                <a:latin typeface="Helvetica Light" panose="020B0403020202020204" pitchFamily="34" charset="0"/>
              </a:rPr>
              <a:t>Making, renaming, copying, moving files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7354" y="2149582"/>
            <a:ext cx="8058616" cy="398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>
                <a:latin typeface="HELVETICA LIGHT" panose="020B0403020202020204" pitchFamily="34" charset="0"/>
              </a:rPr>
              <a:t>$ touch </a:t>
            </a:r>
            <a:r>
              <a:rPr lang="en-US" sz="2300" dirty="0" err="1">
                <a:latin typeface="Helvetica Light" panose="020B0403020202020204" pitchFamily="34" charset="0"/>
              </a:rPr>
              <a:t>filename.txt</a:t>
            </a:r>
            <a:endParaRPr lang="en-US" sz="2300" dirty="0">
              <a:latin typeface="Helvetica Light" panose="020B0403020202020204" pitchFamily="34" charset="0"/>
            </a:endParaRP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	creates a file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b="1" dirty="0">
                <a:latin typeface="HELVETICA LIGHT" panose="020B0403020202020204" pitchFamily="34" charset="0"/>
              </a:rPr>
              <a:t>$ </a:t>
            </a:r>
            <a:r>
              <a:rPr lang="en-US" sz="2300" b="1" dirty="0" err="1">
                <a:latin typeface="HELVETICA LIGHT" panose="020B0403020202020204" pitchFamily="34" charset="0"/>
              </a:rPr>
              <a:t>cp</a:t>
            </a:r>
            <a:r>
              <a:rPr lang="en-US" sz="2300" b="1" dirty="0">
                <a:latin typeface="HELVETICA LIGHT" panose="020B0403020202020204" pitchFamily="34" charset="0"/>
              </a:rPr>
              <a:t> </a:t>
            </a:r>
            <a:r>
              <a:rPr lang="en-US" sz="2300" dirty="0">
                <a:latin typeface="Helvetica Light" panose="020B0403020202020204" pitchFamily="34" charset="0"/>
              </a:rPr>
              <a:t>file destination		(e.g., $ </a:t>
            </a:r>
            <a:r>
              <a:rPr lang="en-US" sz="2300" dirty="0" err="1">
                <a:latin typeface="Helvetica Light" panose="020B0403020202020204" pitchFamily="34" charset="0"/>
              </a:rPr>
              <a:t>cp</a:t>
            </a:r>
            <a:r>
              <a:rPr lang="en-US" sz="2300" dirty="0">
                <a:latin typeface="Helvetica Light" panose="020B0403020202020204" pitchFamily="34" charset="0"/>
              </a:rPr>
              <a:t> </a:t>
            </a:r>
            <a:r>
              <a:rPr lang="en-US" sz="2300" dirty="0" err="1">
                <a:latin typeface="Helvetica Light" panose="020B0403020202020204" pitchFamily="34" charset="0"/>
              </a:rPr>
              <a:t>filename.txt</a:t>
            </a:r>
            <a:r>
              <a:rPr lang="en-US" sz="2300" dirty="0">
                <a:latin typeface="Helvetica Light" panose="020B0403020202020204" pitchFamily="34" charset="0"/>
              </a:rPr>
              <a:t> ~/BIOL792/)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	Copies a file to the directory specified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b="1" dirty="0">
                <a:latin typeface="HELVETICA LIGHT" panose="020B0403020202020204" pitchFamily="34" charset="0"/>
              </a:rPr>
              <a:t>$ mv  </a:t>
            </a:r>
            <a:r>
              <a:rPr lang="en-US" sz="2300" dirty="0">
                <a:latin typeface="Helvetica Light" panose="020B0403020202020204" pitchFamily="34" charset="0"/>
              </a:rPr>
              <a:t>file destination	(e.g., $ mv </a:t>
            </a:r>
            <a:r>
              <a:rPr lang="en-US" sz="2300" dirty="0" err="1">
                <a:latin typeface="Helvetica Light" panose="020B0403020202020204" pitchFamily="34" charset="0"/>
              </a:rPr>
              <a:t>filename.txt</a:t>
            </a:r>
            <a:r>
              <a:rPr lang="en-US" sz="2300" dirty="0">
                <a:latin typeface="Helvetica Light" panose="020B0403020202020204" pitchFamily="34" charset="0"/>
              </a:rPr>
              <a:t> ~/BIOL792/)</a:t>
            </a:r>
          </a:p>
          <a:p>
            <a:endParaRPr lang="en-US" sz="2300" dirty="0">
              <a:latin typeface="Helvetica Light" panose="020B0403020202020204" pitchFamily="34" charset="0"/>
            </a:endParaRPr>
          </a:p>
          <a:p>
            <a:r>
              <a:rPr lang="en-US" sz="2300" dirty="0">
                <a:latin typeface="Helvetica Light" panose="020B0403020202020204" pitchFamily="34" charset="0"/>
              </a:rPr>
              <a:t>	Moves a file to the directory specified</a:t>
            </a:r>
          </a:p>
        </p:txBody>
      </p:sp>
    </p:spTree>
    <p:extLst>
      <p:ext uri="{BB962C8B-B14F-4D97-AF65-F5344CB8AC3E}">
        <p14:creationId xmlns:p14="http://schemas.microsoft.com/office/powerpoint/2010/main" val="184996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0319" y="287794"/>
            <a:ext cx="776206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Introduction to Unix commands:</a:t>
            </a:r>
          </a:p>
          <a:p>
            <a:pPr algn="ctr"/>
            <a:endParaRPr lang="en-US" sz="2800" dirty="0">
              <a:latin typeface="Helvetica Light" panose="020B0403020202020204" pitchFamily="34" charset="0"/>
            </a:endParaRPr>
          </a:p>
          <a:p>
            <a:pPr algn="ctr"/>
            <a:r>
              <a:rPr lang="en-US" sz="2800" dirty="0">
                <a:latin typeface="Helvetica Light" panose="020B0403020202020204" pitchFamily="34" charset="0"/>
              </a:rPr>
              <a:t>Making, renaming, copying, moving directories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0319" y="2218367"/>
            <a:ext cx="75395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mkdir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 err="1">
                <a:latin typeface="Helvetica Light" panose="020B0403020202020204" pitchFamily="34" charset="0"/>
              </a:rPr>
              <a:t>directory_name</a:t>
            </a:r>
            <a:endParaRPr lang="en-US" sz="2400" dirty="0">
              <a:latin typeface="Helvetica Light" panose="020B0403020202020204" pitchFamily="34" charset="0"/>
            </a:endParaRP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	creates a directory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</a:t>
            </a:r>
            <a:r>
              <a:rPr lang="en-US" sz="2400" b="1" dirty="0" err="1">
                <a:latin typeface="HELVETICA LIGHT" panose="020B0403020202020204" pitchFamily="34" charset="0"/>
              </a:rPr>
              <a:t>rmdir</a:t>
            </a:r>
            <a:r>
              <a:rPr lang="en-US" sz="2400" b="1" dirty="0">
                <a:latin typeface="HELVETICA LIGHT" panose="020B0403020202020204" pitchFamily="34" charset="0"/>
              </a:rPr>
              <a:t> </a:t>
            </a:r>
            <a:r>
              <a:rPr lang="en-US" sz="2400" dirty="0" err="1">
                <a:latin typeface="Helvetica Light" panose="020B0403020202020204" pitchFamily="34" charset="0"/>
              </a:rPr>
              <a:t>directory_name</a:t>
            </a:r>
            <a:endParaRPr lang="en-US" sz="2400" dirty="0">
              <a:latin typeface="Helvetica Light" panose="020B0403020202020204" pitchFamily="34" charset="0"/>
            </a:endParaRP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	Removes the directory specified. </a:t>
            </a:r>
            <a:r>
              <a:rPr lang="en-US" sz="2400" dirty="0">
                <a:solidFill>
                  <a:srgbClr val="FF0000"/>
                </a:solidFill>
                <a:latin typeface="Helvetica Light" panose="020B0403020202020204" pitchFamily="34" charset="0"/>
              </a:rPr>
              <a:t>**** DANGER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b="1" dirty="0">
                <a:latin typeface="HELVETICA LIGHT" panose="020B0403020202020204" pitchFamily="34" charset="0"/>
              </a:rPr>
              <a:t>$ mv  </a:t>
            </a:r>
            <a:r>
              <a:rPr lang="en-US" sz="2400" dirty="0">
                <a:latin typeface="Helvetica Light" panose="020B0403020202020204" pitchFamily="34" charset="0"/>
              </a:rPr>
              <a:t>directory destination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	Moves a directory to the directory specified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63164" y="51165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540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917EA9-5E74-0041-8E20-FCCF2009B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390" y="0"/>
            <a:ext cx="5490418" cy="7105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782EB1-84E9-3E4C-844D-4AB4BC8E750E}"/>
              </a:ext>
            </a:extLst>
          </p:cNvPr>
          <p:cNvSpPr txBox="1"/>
          <p:nvPr/>
        </p:nvSpPr>
        <p:spPr>
          <a:xfrm>
            <a:off x="288590" y="1182624"/>
            <a:ext cx="335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Helvetica Light" panose="020B0403020202020204" pitchFamily="34" charset="0"/>
              </a:rPr>
              <a:t>Unix_cheat_sheet.pdf</a:t>
            </a:r>
            <a:endParaRPr lang="en-US" sz="2400" b="1" dirty="0">
              <a:latin typeface="Helvetica Light" panose="020B0403020202020204" pitchFamily="34" charset="0"/>
            </a:endParaRP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Under </a:t>
            </a:r>
            <a:r>
              <a:rPr lang="en-US" sz="2400" dirty="0" err="1">
                <a:latin typeface="Helvetica Light" panose="020B0403020202020204" pitchFamily="34" charset="0"/>
              </a:rPr>
              <a:t>unix_resources</a:t>
            </a:r>
            <a:r>
              <a:rPr lang="en-US" sz="2400" dirty="0">
                <a:latin typeface="Helvetica Light" panose="020B0403020202020204" pitchFamily="34" charset="0"/>
              </a:rPr>
              <a:t> on course </a:t>
            </a:r>
            <a:r>
              <a:rPr lang="en-US" sz="2400" dirty="0" err="1">
                <a:latin typeface="Helvetica Light" panose="020B0403020202020204" pitchFamily="34" charset="0"/>
              </a:rPr>
              <a:t>github</a:t>
            </a:r>
            <a:r>
              <a:rPr lang="en-US" sz="2400" dirty="0">
                <a:latin typeface="Helvetica Light" panose="020B0403020202020204" pitchFamily="34" charset="0"/>
              </a:rPr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22978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13473" y="696392"/>
            <a:ext cx="3759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A word on typing less: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4133" y="1651552"/>
            <a:ext cx="82544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Tab complete </a:t>
            </a:r>
            <a:r>
              <a:rPr lang="en-US" sz="2200" dirty="0">
                <a:latin typeface="Helvetica Light" panose="020B0403020202020204" pitchFamily="34" charset="0"/>
              </a:rPr>
              <a:t>will save you most of the typing time at the terminal. Once a directory, file, or program name has been typed to the point of being unique, hitting tab will complete the text. THUS, you do not need to type out things all of the way.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sz="2800" b="1" dirty="0">
                <a:latin typeface="HELVETICA LIGHT" panose="020B0403020202020204" pitchFamily="34" charset="0"/>
              </a:rPr>
              <a:t>Tab complete </a:t>
            </a:r>
            <a:r>
              <a:rPr lang="en-US" sz="2200" dirty="0">
                <a:latin typeface="Helvetica Light" panose="020B0403020202020204" pitchFamily="34" charset="0"/>
              </a:rPr>
              <a:t>will save you time AND will prevent you from mis-typing commands, directory and file names incorrectly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*Play around with this immediately while working through the tutorial and worksheets this week</a:t>
            </a:r>
          </a:p>
        </p:txBody>
      </p:sp>
    </p:spTree>
    <p:extLst>
      <p:ext uri="{BB962C8B-B14F-4D97-AF65-F5344CB8AC3E}">
        <p14:creationId xmlns:p14="http://schemas.microsoft.com/office/powerpoint/2010/main" val="793847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29592" y="397950"/>
            <a:ext cx="86780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Shortcuts for moving faster from the command line</a:t>
            </a:r>
          </a:p>
          <a:p>
            <a:r>
              <a:rPr lang="en-US" sz="2800" dirty="0">
                <a:latin typeface="Helvetica Light" panose="020B0403020202020204" pitchFamily="34" charset="0"/>
              </a:rPr>
              <a:t>(Your mouse is useless).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1841242"/>
            <a:ext cx="883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Up and Down arrows will allow you to scroll through previous commands that have been typed from the terminal. This will be very useful..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You can not use your mouse to move the terminal cursor. 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	- “</a:t>
            </a:r>
            <a:r>
              <a:rPr lang="en-US" sz="2000" b="1" dirty="0">
                <a:latin typeface="HELVETICA LIGHT" panose="020B0403020202020204" pitchFamily="34" charset="0"/>
              </a:rPr>
              <a:t>control a</a:t>
            </a:r>
            <a:r>
              <a:rPr lang="en-US" sz="2000" dirty="0">
                <a:latin typeface="Helvetica Light" panose="020B0403020202020204" pitchFamily="34" charset="0"/>
              </a:rPr>
              <a:t>” will move the cursor to the start of what you have typed.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	- “</a:t>
            </a:r>
            <a:r>
              <a:rPr lang="en-US" sz="2000" b="1" dirty="0">
                <a:latin typeface="HELVETICA LIGHT" panose="020B0403020202020204" pitchFamily="34" charset="0"/>
              </a:rPr>
              <a:t>control e</a:t>
            </a:r>
            <a:r>
              <a:rPr lang="en-US" sz="2000" dirty="0">
                <a:latin typeface="Helvetica Light" panose="020B0403020202020204" pitchFamily="34" charset="0"/>
              </a:rPr>
              <a:t>” will move the cursor to the end of what you have typed.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	- “</a:t>
            </a:r>
            <a:r>
              <a:rPr lang="en-US" sz="2000" b="1" dirty="0">
                <a:latin typeface="HELVETICA LIGHT" panose="020B0403020202020204" pitchFamily="34" charset="0"/>
              </a:rPr>
              <a:t>control l</a:t>
            </a:r>
            <a:r>
              <a:rPr lang="en-US" sz="2000" dirty="0">
                <a:latin typeface="Helvetica Light" panose="020B0403020202020204" pitchFamily="34" charset="0"/>
              </a:rPr>
              <a:t>” will clear the window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Try these as you work through the tutorial today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594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2522" y="99492"/>
            <a:ext cx="8321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Manual (man) pages exist for every Unix command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2522" y="682817"/>
            <a:ext cx="86901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List of command line options, and a synopsis of how the program works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-  “man” is the </a:t>
            </a:r>
            <a:r>
              <a:rPr lang="en-US" sz="2000" dirty="0" err="1">
                <a:latin typeface="Helvetica Light" panose="020B0403020202020204" pitchFamily="34" charset="0"/>
              </a:rPr>
              <a:t>unix</a:t>
            </a:r>
            <a:r>
              <a:rPr lang="en-US" sz="2000" dirty="0">
                <a:latin typeface="Helvetica Light" panose="020B0403020202020204" pitchFamily="34" charset="0"/>
              </a:rPr>
              <a:t> command for opening the manual page</a:t>
            </a:r>
          </a:p>
          <a:p>
            <a:pPr marL="285750" indent="-28575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pPr lvl="1"/>
            <a:r>
              <a:rPr lang="en-US" sz="2400" dirty="0">
                <a:latin typeface="Helvetica Light" panose="020B0403020202020204" pitchFamily="34" charset="0"/>
              </a:rPr>
              <a:t>$ man </a:t>
            </a:r>
            <a:r>
              <a:rPr lang="en-US" sz="2400" dirty="0" err="1">
                <a:latin typeface="Helvetica Light" panose="020B0403020202020204" pitchFamily="34" charset="0"/>
              </a:rPr>
              <a:t>wc</a:t>
            </a:r>
            <a:endParaRPr lang="en-US" sz="24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</p:txBody>
      </p:sp>
      <p:pic>
        <p:nvPicPr>
          <p:cNvPr id="4" name="Picture 3" descr="Screen Shot 2014-07-12 at 11.25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824" y="2373277"/>
            <a:ext cx="7543653" cy="4377827"/>
          </a:xfrm>
          <a:prstGeom prst="rect">
            <a:avLst/>
          </a:prstGeom>
        </p:spPr>
      </p:pic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2808959" y="1825566"/>
            <a:ext cx="988341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76037" y="1640900"/>
            <a:ext cx="475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Opens the manual page for </a:t>
            </a:r>
            <a:r>
              <a:rPr lang="en-US" b="1" dirty="0" err="1">
                <a:latin typeface="Helvetica Light" panose="020B0403020202020204" pitchFamily="34" charset="0"/>
                <a:cs typeface="Courier"/>
              </a:rPr>
              <a:t>wc</a:t>
            </a:r>
            <a:r>
              <a:rPr lang="en-US" dirty="0">
                <a:latin typeface="Helvetica Light" panose="020B0403020202020204" pitchFamily="34" charset="0"/>
              </a:rPr>
              <a:t> using the Unix text viewer </a:t>
            </a:r>
            <a:r>
              <a:rPr lang="en-US" b="1" dirty="0">
                <a:latin typeface="Helvetica Light" panose="020B0403020202020204" pitchFamily="34" charset="0"/>
                <a:cs typeface="Courier"/>
              </a:rPr>
              <a:t>less</a:t>
            </a:r>
          </a:p>
        </p:txBody>
      </p:sp>
    </p:spTree>
    <p:extLst>
      <p:ext uri="{BB962C8B-B14F-4D97-AF65-F5344CB8AC3E}">
        <p14:creationId xmlns:p14="http://schemas.microsoft.com/office/powerpoint/2010/main" val="2542911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8026" y="283117"/>
            <a:ext cx="3525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man (manual) pages</a:t>
            </a:r>
          </a:p>
        </p:txBody>
      </p:sp>
      <p:pic>
        <p:nvPicPr>
          <p:cNvPr id="4" name="Picture 3" descr="Screen Shot 2014-07-09 at 3.05.5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86" y="1882776"/>
            <a:ext cx="7417405" cy="479104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3064" y="993305"/>
            <a:ext cx="73532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$ </a:t>
            </a:r>
            <a:r>
              <a:rPr lang="en-US" sz="2400" b="1" dirty="0">
                <a:latin typeface="Helvetica Light" panose="020B0403020202020204" pitchFamily="34" charset="0"/>
              </a:rPr>
              <a:t>man</a:t>
            </a:r>
            <a:r>
              <a:rPr lang="en-US" sz="2400" dirty="0">
                <a:latin typeface="Helvetica Light" panose="020B0403020202020204" pitchFamily="34" charset="0"/>
              </a:rPr>
              <a:t> less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Manual for less, a </a:t>
            </a:r>
            <a:r>
              <a:rPr lang="en-US" sz="2400" dirty="0" err="1">
                <a:latin typeface="Helvetica Light" panose="020B0403020202020204" pitchFamily="34" charset="0"/>
              </a:rPr>
              <a:t>unix</a:t>
            </a:r>
            <a:r>
              <a:rPr lang="en-US" sz="2400" dirty="0">
                <a:latin typeface="Helvetica Light" panose="020B0403020202020204" pitchFamily="34" charset="0"/>
              </a:rPr>
              <a:t> program for looking into files </a:t>
            </a:r>
          </a:p>
        </p:txBody>
      </p:sp>
    </p:spTree>
    <p:extLst>
      <p:ext uri="{BB962C8B-B14F-4D97-AF65-F5344CB8AC3E}">
        <p14:creationId xmlns:p14="http://schemas.microsoft.com/office/powerpoint/2010/main" val="927185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7758" y="68920"/>
            <a:ext cx="860848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 Light" panose="020B0403020202020204" pitchFamily="34" charset="0"/>
              </a:rPr>
              <a:t>Online manual pages, and ChatGPT in particular, provide very useful summaries of these man pages.</a:t>
            </a:r>
          </a:p>
        </p:txBody>
      </p:sp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8E42127-4D02-6F16-DBB7-78774898C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33426"/>
            <a:ext cx="7772400" cy="5855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56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68054" y="158102"/>
            <a:ext cx="2521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In class today:</a:t>
            </a:r>
          </a:p>
          <a:p>
            <a:endParaRPr lang="en-US" sz="2800" dirty="0">
              <a:latin typeface="Helvetica Light" panose="020B0403020202020204" pitchFamily="34" charset="0"/>
            </a:endParaRPr>
          </a:p>
          <a:p>
            <a:endParaRPr lang="en-US" sz="2800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426" y="1008497"/>
            <a:ext cx="76996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Review </a:t>
            </a:r>
            <a:r>
              <a:rPr lang="en-US" sz="2000" b="1" dirty="0" err="1">
                <a:latin typeface="HELVETICA LIGHT" panose="020B0403020202020204" pitchFamily="34" charset="0"/>
              </a:rPr>
              <a:t>unixI_primer.md</a:t>
            </a:r>
            <a:r>
              <a:rPr lang="en-US" sz="2000" b="1" dirty="0">
                <a:latin typeface="HELVETICA LIGHT" panose="020B0403020202020204" pitchFamily="34" charset="0"/>
              </a:rPr>
              <a:t> </a:t>
            </a:r>
            <a:r>
              <a:rPr lang="en-US" sz="2000" dirty="0">
                <a:latin typeface="Helvetica Light" panose="020B0403020202020204" pitchFamily="34" charset="0"/>
              </a:rPr>
              <a:t>under </a:t>
            </a:r>
            <a:r>
              <a:rPr lang="en-US" sz="2000" b="1" dirty="0">
                <a:latin typeface="HELVETICA LIGHT" panose="020B0403020202020204" pitchFamily="34" charset="0"/>
              </a:rPr>
              <a:t>week1_unixI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Work through </a:t>
            </a:r>
            <a:r>
              <a:rPr lang="en-US" sz="2000" b="1" dirty="0">
                <a:latin typeface="HELVETICA LIGHT" panose="020B0403020202020204" pitchFamily="34" charset="0"/>
              </a:rPr>
              <a:t>unix_assignment1.md, follow links to tutorials at end.</a:t>
            </a:r>
            <a:r>
              <a:rPr lang="en-US" sz="2000" dirty="0">
                <a:latin typeface="Helvetica Light" panose="020B0403020202020204" pitchFamily="34" charset="0"/>
              </a:rPr>
              <a:t>.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lvl="1"/>
            <a:r>
              <a:rPr lang="en-US" sz="2000" dirty="0">
                <a:latin typeface="Helvetica Light" panose="020B0403020202020204" pitchFamily="34" charset="0"/>
              </a:rPr>
              <a:t>-For the unix_assignment1.md tutorial, you will want to download  </a:t>
            </a:r>
            <a:r>
              <a:rPr lang="en-US" sz="2000" dirty="0" err="1">
                <a:latin typeface="Helvetica Light" panose="020B0403020202020204" pitchFamily="34" charset="0"/>
              </a:rPr>
              <a:t>sample_passerina.fastq</a:t>
            </a:r>
            <a:r>
              <a:rPr lang="en-US" sz="2000" dirty="0">
                <a:latin typeface="Helvetica Light" panose="020B0403020202020204" pitchFamily="34" charset="0"/>
              </a:rPr>
              <a:t> and </a:t>
            </a:r>
            <a:r>
              <a:rPr lang="en-US" sz="2000" dirty="0" err="1">
                <a:latin typeface="Helvetica Light" panose="020B0403020202020204" pitchFamily="34" charset="0"/>
              </a:rPr>
              <a:t>science.txt</a:t>
            </a:r>
            <a:r>
              <a:rPr lang="en-US" sz="2000" dirty="0">
                <a:latin typeface="Helvetica Light" panose="020B0403020202020204" pitchFamily="34" charset="0"/>
              </a:rPr>
              <a:t> from the the course </a:t>
            </a:r>
            <a:r>
              <a:rPr lang="en-US" sz="2000" dirty="0" err="1">
                <a:latin typeface="Helvetica Light" panose="020B0403020202020204" pitchFamily="34" charset="0"/>
              </a:rPr>
              <a:t>github</a:t>
            </a:r>
            <a:r>
              <a:rPr lang="en-US" sz="2000" dirty="0">
                <a:latin typeface="Helvetica Light" panose="020B0403020202020204" pitchFamily="34" charset="0"/>
              </a:rPr>
              <a:t> page, under week1.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8940" y="3842048"/>
            <a:ext cx="86758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Before next Tuesday:</a:t>
            </a:r>
          </a:p>
          <a:p>
            <a:pPr lvl="1"/>
            <a:endParaRPr lang="en-US" sz="2000" dirty="0">
              <a:latin typeface="Helvetica Light" panose="020B0403020202020204" pitchFamily="34" charset="0"/>
            </a:endParaRP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Helvetica Light" panose="020B0403020202020204" pitchFamily="34" charset="0"/>
              </a:rPr>
              <a:t>Be sure to 1. have Linux set up in a way that works for you 2., download a text editor, 3. explore resources in primers – find what will be most useful for you.</a:t>
            </a:r>
          </a:p>
          <a:p>
            <a:pPr marL="800100" lvl="1" indent="-342900">
              <a:buFontTx/>
              <a:buChar char="-"/>
            </a:pPr>
            <a:endParaRPr lang="en-US" sz="2000" dirty="0">
              <a:latin typeface="Helvetica Light" panose="020B0403020202020204" pitchFamily="34" charset="0"/>
            </a:endParaRPr>
          </a:p>
          <a:p>
            <a:pPr lvl="1"/>
            <a:r>
              <a:rPr lang="en-US" sz="2000" dirty="0">
                <a:latin typeface="Helvetica Light" panose="020B0403020202020204" pitchFamily="34" charset="0"/>
              </a:rPr>
              <a:t>- Work through primer, start getting comfortable with navigation and file operations, look ahead at week2 materials.</a:t>
            </a:r>
          </a:p>
        </p:txBody>
      </p:sp>
    </p:spTree>
    <p:extLst>
      <p:ext uri="{BB962C8B-B14F-4D97-AF65-F5344CB8AC3E}">
        <p14:creationId xmlns:p14="http://schemas.microsoft.com/office/powerpoint/2010/main" val="376988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20472" y="357678"/>
            <a:ext cx="53030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Introduction to the Unix terminal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2966" y="4994186"/>
            <a:ext cx="8006824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Put a link somewhere to make opening this quick, as you will use it for everything in this course (add it to dock on a mac)</a:t>
            </a:r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933F1A5-0E54-8B43-808C-600E9F4D9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43" y="2167004"/>
            <a:ext cx="4616118" cy="241855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E122F1-8CB5-D546-8A53-533D92712E5B}"/>
              </a:ext>
            </a:extLst>
          </p:cNvPr>
          <p:cNvSpPr/>
          <p:nvPr/>
        </p:nvSpPr>
        <p:spPr>
          <a:xfrm>
            <a:off x="1802102" y="3714927"/>
            <a:ext cx="749300" cy="85725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CF0C3-2FD1-1D48-B389-741E8C33A8A9}"/>
              </a:ext>
            </a:extLst>
          </p:cNvPr>
          <p:cNvSpPr txBox="1"/>
          <p:nvPr/>
        </p:nvSpPr>
        <p:spPr>
          <a:xfrm>
            <a:off x="1015131" y="1604253"/>
            <a:ext cx="2810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Applications -&gt; Utilities</a:t>
            </a:r>
          </a:p>
        </p:txBody>
      </p:sp>
      <p:pic>
        <p:nvPicPr>
          <p:cNvPr id="4" name="Picture 3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77205957-A5A6-2C8E-3A3F-C7EF2D1EC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31776" t="-84639" r="172468" b="130479"/>
          <a:stretch/>
        </p:blipFill>
        <p:spPr>
          <a:xfrm>
            <a:off x="1015130" y="152608"/>
            <a:ext cx="1969807" cy="1289004"/>
          </a:xfrm>
          <a:prstGeom prst="rect">
            <a:avLst/>
          </a:prstGeom>
        </p:spPr>
      </p:pic>
      <p:pic>
        <p:nvPicPr>
          <p:cNvPr id="10" name="Picture 9" descr="Graphical user interface, application, PowerPoint&#10;&#10;Description automatically generated">
            <a:extLst>
              <a:ext uri="{FF2B5EF4-FFF2-40B4-BE49-F238E27FC236}">
                <a16:creationId xmlns:a16="http://schemas.microsoft.com/office/drawing/2014/main" id="{F4D5C180-0F6C-B681-B0C6-AC7079EC52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297" t="5562" r="4260" b="46311"/>
          <a:stretch/>
        </p:blipFill>
        <p:spPr>
          <a:xfrm>
            <a:off x="5112107" y="2167004"/>
            <a:ext cx="3909848" cy="24321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DFF1319-4A48-FCB6-F2CB-7A4D85159945}"/>
              </a:ext>
            </a:extLst>
          </p:cNvPr>
          <p:cNvSpPr/>
          <p:nvPr/>
        </p:nvSpPr>
        <p:spPr>
          <a:xfrm>
            <a:off x="7850489" y="2213399"/>
            <a:ext cx="1050167" cy="85725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BD42B7-99C3-8E6E-EF42-E67B0542130C}"/>
              </a:ext>
            </a:extLst>
          </p:cNvPr>
          <p:cNvSpPr txBox="1"/>
          <p:nvPr/>
        </p:nvSpPr>
        <p:spPr>
          <a:xfrm>
            <a:off x="5455751" y="1637209"/>
            <a:ext cx="2810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Ubuntu Application list</a:t>
            </a:r>
          </a:p>
        </p:txBody>
      </p:sp>
    </p:spTree>
    <p:extLst>
      <p:ext uri="{BB962C8B-B14F-4D97-AF65-F5344CB8AC3E}">
        <p14:creationId xmlns:p14="http://schemas.microsoft.com/office/powerpoint/2010/main" val="35070680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518" y="357035"/>
            <a:ext cx="632737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latin typeface="Helvetica Light" panose="020B0403020202020204" pitchFamily="34" charset="0"/>
              </a:rPr>
              <a:t>Other useful resources for getting started</a:t>
            </a:r>
          </a:p>
          <a:p>
            <a:pPr algn="ctr"/>
            <a:endParaRPr lang="en-US" sz="2600" dirty="0">
              <a:latin typeface="Helvetica Light" panose="020B0403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2612" y="1539920"/>
            <a:ext cx="80587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 Light" panose="020B0403020202020204" pitchFamily="34" charset="0"/>
              </a:rPr>
              <a:t>- Unix cheat sheets, and guides under “</a:t>
            </a:r>
            <a:r>
              <a:rPr lang="en-US" sz="2200" dirty="0" err="1">
                <a:latin typeface="Helvetica Light" panose="020B0403020202020204" pitchFamily="34" charset="0"/>
              </a:rPr>
              <a:t>unix_resources</a:t>
            </a:r>
            <a:r>
              <a:rPr lang="en-US" sz="2200" dirty="0">
                <a:latin typeface="Helvetica Light" panose="020B0403020202020204" pitchFamily="34" charset="0"/>
              </a:rPr>
              <a:t>” on 	course site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  <a:p>
            <a:r>
              <a:rPr lang="en-US" sz="2200" dirty="0">
                <a:latin typeface="Helvetica Light" panose="020B0403020202020204" pitchFamily="34" charset="0"/>
              </a:rPr>
              <a:t>- Useful primer from "Unix and Perl to the Rescue", by </a:t>
            </a:r>
            <a:r>
              <a:rPr lang="en-US" sz="2200" dirty="0" err="1">
                <a:latin typeface="Helvetica Light" panose="020B0403020202020204" pitchFamily="34" charset="0"/>
              </a:rPr>
              <a:t>Bradnam</a:t>
            </a:r>
            <a:r>
              <a:rPr lang="en-US" sz="2200" dirty="0">
                <a:latin typeface="Helvetica Light" panose="020B0403020202020204" pitchFamily="34" charset="0"/>
              </a:rPr>
              <a:t> and Korf. For this course (</a:t>
            </a:r>
            <a:r>
              <a:rPr lang="en-US" sz="2200" u="sng" dirty="0">
                <a:latin typeface="Helvetica Light" panose="020B0403020202020204" pitchFamily="34" charset="0"/>
              </a:rPr>
              <a:t>http://</a:t>
            </a:r>
            <a:r>
              <a:rPr lang="en-US" sz="2200" u="sng" dirty="0" err="1">
                <a:latin typeface="Helvetica Light" panose="020B0403020202020204" pitchFamily="34" charset="0"/>
              </a:rPr>
              <a:t>korflab.ucdavis.edu</a:t>
            </a:r>
            <a:r>
              <a:rPr lang="en-US" sz="2200" u="sng" dirty="0">
                <a:latin typeface="Helvetica Light" panose="020B0403020202020204" pitchFamily="34" charset="0"/>
              </a:rPr>
              <a:t>/</a:t>
            </a:r>
            <a:r>
              <a:rPr lang="en-US" sz="2200" u="sng" dirty="0" err="1">
                <a:latin typeface="Helvetica Light" panose="020B0403020202020204" pitchFamily="34" charset="0"/>
              </a:rPr>
              <a:t>Unix_and_Perl</a:t>
            </a:r>
            <a:r>
              <a:rPr lang="en-US" sz="2200" u="sng" dirty="0">
                <a:latin typeface="Helvetica Light" panose="020B0403020202020204" pitchFamily="34" charset="0"/>
              </a:rPr>
              <a:t>/</a:t>
            </a:r>
            <a:r>
              <a:rPr lang="en-US" sz="2200" u="sng" dirty="0" err="1">
                <a:latin typeface="Helvetica Light" panose="020B0403020202020204" pitchFamily="34" charset="0"/>
              </a:rPr>
              <a:t>current.html</a:t>
            </a:r>
            <a:r>
              <a:rPr lang="en-US" sz="2200" dirty="0">
                <a:latin typeface="Helvetica Light" panose="020B0403020202020204" pitchFamily="34" charset="0"/>
              </a:rPr>
              <a:t>) is hard to beat.</a:t>
            </a:r>
          </a:p>
          <a:p>
            <a:br>
              <a:rPr lang="en-US" sz="2200" dirty="0">
                <a:latin typeface="Helvetica Light" panose="020B0403020202020204" pitchFamily="34" charset="0"/>
              </a:rPr>
            </a:br>
            <a:r>
              <a:rPr lang="en-US" sz="2200" dirty="0">
                <a:latin typeface="Helvetica Light" panose="020B0403020202020204" pitchFamily="34" charset="0"/>
              </a:rPr>
              <a:t>- Also, please have a look at the excellent tutorial from software carpentry (</a:t>
            </a:r>
            <a:r>
              <a:rPr lang="en-US" sz="2200" u="sng" dirty="0">
                <a:latin typeface="Helvetica Light" panose="020B0403020202020204" pitchFamily="34" charset="0"/>
                <a:hlinkClick r:id="rId2"/>
              </a:rPr>
              <a:t>http://swcarpentry.github.io/shell-novice/</a:t>
            </a:r>
            <a:r>
              <a:rPr lang="en-US" sz="2200" dirty="0">
                <a:latin typeface="Helvetica Light" panose="020B0403020202020204" pitchFamily="34" charset="0"/>
              </a:rPr>
              <a:t>).For this week and next, follow steps 1 through 3.</a:t>
            </a:r>
          </a:p>
          <a:p>
            <a:endParaRPr lang="en-US" sz="22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9060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3E8D75-4D4F-65CC-AC88-0F302DBC1C18}"/>
              </a:ext>
            </a:extLst>
          </p:cNvPr>
          <p:cNvSpPr txBox="1"/>
          <p:nvPr/>
        </p:nvSpPr>
        <p:spPr>
          <a:xfrm>
            <a:off x="244380" y="254354"/>
            <a:ext cx="85507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HELVETICA LIGHT" panose="020B0403020202020204" pitchFamily="34" charset="0"/>
              </a:rPr>
              <a:t>See portion of primer on terminal customization/improvement</a:t>
            </a:r>
            <a:endParaRPr lang="en-US" sz="2800" dirty="0">
              <a:latin typeface="Helvetica Light" panose="020B0403020202020204" pitchFamily="34" charset="0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7688312-54E6-4D40-1D5A-61AB71979E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2" y="1520353"/>
            <a:ext cx="8855242" cy="441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50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26147" y="4402001"/>
            <a:ext cx="83150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-   make the text larger/smaller (hold down ‘command’ and either ‘+’ or ‘–’)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   have multiple terminal windows on screen (see the ‘Terminal’ menu)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   have multiple tabs open within each window (again see the ‘Terminal’ menu)</a:t>
            </a:r>
          </a:p>
          <a:p>
            <a:pPr marL="285750" indent="-285750">
              <a:buFontTx/>
              <a:buChar char="-"/>
            </a:pPr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   Command ‘N’ to open additional windows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D49CF2A1-937A-3741-B961-5D9F8D919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790" y="137160"/>
            <a:ext cx="6280854" cy="40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45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3557" y="350520"/>
            <a:ext cx="35870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Customize Terminal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07132" y="1679126"/>
            <a:ext cx="3104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Background color,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text size, font, color, etc.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6A112F8-3521-1F4E-A85B-1A28FB0AF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94" y="1164590"/>
            <a:ext cx="5657178" cy="534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72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4906" y="501528"/>
            <a:ext cx="7782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LIGHT" panose="020B0403020202020204" pitchFamily="34" charset="0"/>
              </a:rPr>
              <a:t>Unix terminal can be used for nearly everything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8135" y="1591828"/>
            <a:ext cx="800371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Moving, copying, removing, organizing and analyzing data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Running programs (we will run Python scripts from the terminal)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Connecting to other computers and networks.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Virtually anything else you can imagine. 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** All Linux commands work from the prompt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There are tens of thousands of commands, depending on the system you are using.</a:t>
            </a:r>
          </a:p>
        </p:txBody>
      </p:sp>
    </p:spTree>
    <p:extLst>
      <p:ext uri="{BB962C8B-B14F-4D97-AF65-F5344CB8AC3E}">
        <p14:creationId xmlns:p14="http://schemas.microsoft.com/office/powerpoint/2010/main" val="2788550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56765" y="284075"/>
            <a:ext cx="563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By the end of the next 3-4 weeks you should be comfortable with: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7381" y="1398340"/>
            <a:ext cx="82493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Navigating throughout the directory structure.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Copying, moving, removing, and syncing files and directories between locations on your computer, and on external drives (connecting to remote locations will come later).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Helvetica Light" panose="020B0403020202020204" pitchFamily="34" charset="0"/>
              </a:rPr>
              <a:t>Using basic Linux commands to manipulate data.</a:t>
            </a:r>
          </a:p>
          <a:p>
            <a:pPr marL="342900" indent="-342900">
              <a:buAutoNum type="arabicPeriod"/>
            </a:pPr>
            <a:endParaRPr lang="en-US" sz="2000" dirty="0">
              <a:latin typeface="Helvetica Light" panose="020B0403020202020204" pitchFamily="34" charset="0"/>
            </a:endParaRPr>
          </a:p>
          <a:p>
            <a:pPr lvl="1"/>
            <a:r>
              <a:rPr lang="en-US" sz="2000" dirty="0">
                <a:latin typeface="Helvetica Light" panose="020B0403020202020204" pitchFamily="34" charset="0"/>
              </a:rPr>
              <a:t>- pattern matching, extracting information from large files, splitting files, concatenating files, and many other useful applications.</a:t>
            </a:r>
          </a:p>
          <a:p>
            <a:pPr lvl="1"/>
            <a:endParaRPr lang="en-US" sz="2000" dirty="0">
              <a:latin typeface="Helvetica Light" panose="020B0403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7381" y="4876215"/>
            <a:ext cx="5666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4.  Use Linux to observe and control processes.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7381" y="5501761"/>
            <a:ext cx="8288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5.  Write bash scripts to automate useful Linux (programs made up of Linux commands).</a:t>
            </a:r>
          </a:p>
        </p:txBody>
      </p:sp>
    </p:spTree>
    <p:extLst>
      <p:ext uri="{BB962C8B-B14F-4D97-AF65-F5344CB8AC3E}">
        <p14:creationId xmlns:p14="http://schemas.microsoft.com/office/powerpoint/2010/main" val="32077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57024" y="364521"/>
            <a:ext cx="3943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Unix directory structure</a:t>
            </a:r>
          </a:p>
        </p:txBody>
      </p:sp>
      <p:pic>
        <p:nvPicPr>
          <p:cNvPr id="5" name="Picture 4" descr="Screen Shot 2014-08-07 at 3.47.13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4"/>
          <a:stretch/>
        </p:blipFill>
        <p:spPr>
          <a:xfrm>
            <a:off x="3137018" y="1416185"/>
            <a:ext cx="5905985" cy="515772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79306" y="1588579"/>
            <a:ext cx="23063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HELVETICA LIGHT" panose="020B0403020202020204" pitchFamily="34" charset="0"/>
              </a:rPr>
              <a:t>Root: </a:t>
            </a:r>
            <a:r>
              <a:rPr lang="en-US" sz="2000" dirty="0">
                <a:latin typeface="Helvetica Light" panose="020B0403020202020204" pitchFamily="34" charset="0"/>
              </a:rPr>
              <a:t>indicated with a forward slash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306" y="3087782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/Users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90815" y="4027690"/>
            <a:ext cx="1537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/Users/</a:t>
            </a:r>
            <a:r>
              <a:rPr lang="en-US" sz="2000" dirty="0" err="1">
                <a:latin typeface="Helvetica Light" panose="020B0403020202020204" pitchFamily="34" charset="0"/>
              </a:rPr>
              <a:t>keith</a:t>
            </a:r>
            <a:endParaRPr lang="en-US" sz="2000" dirty="0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2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57705" y="530820"/>
            <a:ext cx="53431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Introduction to Unix commands:</a:t>
            </a:r>
          </a:p>
          <a:p>
            <a:pPr algn="ctr"/>
            <a:endParaRPr lang="en-US" sz="2800" dirty="0">
              <a:latin typeface="Helvetica Light" panose="020B0403020202020204" pitchFamily="34" charset="0"/>
            </a:endParaRPr>
          </a:p>
          <a:p>
            <a:pPr algn="ctr"/>
            <a:r>
              <a:rPr lang="en-US" sz="2800" dirty="0">
                <a:latin typeface="Helvetica Light" panose="020B0403020202020204" pitchFamily="34" charset="0"/>
              </a:rPr>
              <a:t>Listing the content of directories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28182" y="2510666"/>
            <a:ext cx="33842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$ </a:t>
            </a:r>
            <a:r>
              <a:rPr lang="en-US" sz="2400" dirty="0" err="1">
                <a:latin typeface="Helvetica Light" panose="020B0403020202020204" pitchFamily="34" charset="0"/>
              </a:rPr>
              <a:t>ls</a:t>
            </a:r>
            <a:endParaRPr lang="en-US" sz="2400" dirty="0">
              <a:latin typeface="Helvetica Light" panose="020B0403020202020204" pitchFamily="34" charset="0"/>
            </a:endParaRP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r>
              <a:rPr lang="en-US" sz="2400" dirty="0">
                <a:latin typeface="Helvetica Light" panose="020B0403020202020204" pitchFamily="34" charset="0"/>
              </a:rPr>
              <a:t>Lists directory contents</a:t>
            </a:r>
          </a:p>
          <a:p>
            <a:endParaRPr lang="en-US" sz="2400" dirty="0">
              <a:latin typeface="Helvetica Light" panose="020B0403020202020204" pitchFamily="34" charset="0"/>
            </a:endParaRPr>
          </a:p>
          <a:p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9591" y="5651883"/>
            <a:ext cx="87976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As you learn Unix you will frequently type commands that don’t work. Commonly, this will be because you are in the wrong directory. You will use the </a:t>
            </a:r>
            <a:r>
              <a:rPr lang="en-US" sz="2000" dirty="0" err="1">
                <a:latin typeface="Helvetica Light" panose="020B0403020202020204" pitchFamily="34" charset="0"/>
              </a:rPr>
              <a:t>pwd</a:t>
            </a:r>
            <a:r>
              <a:rPr lang="en-US" sz="2000" dirty="0">
                <a:latin typeface="Helvetica Light" panose="020B0403020202020204" pitchFamily="34" charset="0"/>
              </a:rPr>
              <a:t> command a lot.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29306" y="2813898"/>
            <a:ext cx="8852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8291" y="2173220"/>
            <a:ext cx="15010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“$” refers to the terminal prompt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681190" y="4407417"/>
            <a:ext cx="73814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86531" y="4201039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This will tell you the path to the directory you are in.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2751" y="5069604"/>
            <a:ext cx="3504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“print working directory”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27534" y="4176584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Helvetica Light" panose="020B0403020202020204" pitchFamily="34" charset="0"/>
              </a:rPr>
              <a:t>$ </a:t>
            </a:r>
            <a:r>
              <a:rPr lang="en-US" sz="2400" dirty="0" err="1">
                <a:latin typeface="Helvetica Light" panose="020B0403020202020204" pitchFamily="34" charset="0"/>
              </a:rPr>
              <a:t>pwd</a:t>
            </a:r>
            <a:endParaRPr lang="en-US" sz="2400" dirty="0">
              <a:latin typeface="Helvetica Light" panose="020B0403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5498" y="3968912"/>
            <a:ext cx="8848911" cy="284059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39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5885" y="1447606"/>
            <a:ext cx="7691529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Unix commands are short: less typing</a:t>
            </a:r>
          </a:p>
          <a:p>
            <a:endParaRPr lang="en-US" sz="2000" dirty="0">
              <a:latin typeface="Helvetica Light" panose="020B0403020202020204" pitchFamily="34" charset="0"/>
            </a:endParaRPr>
          </a:p>
          <a:p>
            <a:r>
              <a:rPr lang="en-US" sz="2000" dirty="0">
                <a:latin typeface="Helvetica Light" panose="020B0403020202020204" pitchFamily="34" charset="0"/>
              </a:rPr>
              <a:t>Unix commands have command line options, or arguments </a:t>
            </a:r>
          </a:p>
          <a:p>
            <a:r>
              <a:rPr lang="en-US" dirty="0">
                <a:latin typeface="Helvetica Light" panose="020B0403020202020204" pitchFamily="34" charset="0"/>
              </a:rPr>
              <a:t>	</a:t>
            </a:r>
          </a:p>
          <a:p>
            <a:r>
              <a:rPr lang="en-US" sz="2400" dirty="0">
                <a:latin typeface="Helvetica Light" panose="020B0403020202020204" pitchFamily="34" charset="0"/>
              </a:rPr>
              <a:t>	$ </a:t>
            </a:r>
            <a:r>
              <a:rPr lang="en-US" sz="2400" dirty="0" err="1">
                <a:latin typeface="Helvetica Light" panose="020B0403020202020204" pitchFamily="34" charset="0"/>
              </a:rPr>
              <a:t>ls</a:t>
            </a:r>
            <a:r>
              <a:rPr lang="en-US" sz="2400" dirty="0">
                <a:latin typeface="Helvetica Light" panose="020B0403020202020204" pitchFamily="34" charset="0"/>
              </a:rPr>
              <a:t>  –l</a:t>
            </a:r>
          </a:p>
          <a:p>
            <a:r>
              <a:rPr lang="en-US" dirty="0">
                <a:latin typeface="Helvetica Light" panose="020B0403020202020204" pitchFamily="34" charset="0"/>
              </a:rPr>
              <a:t>		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	will list directory contents along with other information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For example:</a:t>
            </a:r>
          </a:p>
          <a:p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rwxr</a:t>
            </a:r>
            <a:r>
              <a:rPr lang="en-US" dirty="0">
                <a:latin typeface="Helvetica Light" panose="020B0403020202020204" pitchFamily="34" charset="0"/>
              </a:rPr>
              <a:t>--r--@   1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5680 May 19 11:40 </a:t>
            </a:r>
            <a:r>
              <a:rPr lang="en-US" dirty="0" err="1">
                <a:latin typeface="Helvetica Light" panose="020B0403020202020204" pitchFamily="34" charset="0"/>
              </a:rPr>
              <a:t>filter.sh</a:t>
            </a:r>
            <a:r>
              <a:rPr lang="en-US" dirty="0">
                <a:latin typeface="Helvetica Light" panose="020B0403020202020204" pitchFamily="34" charset="0"/>
              </a:rPr>
              <a:t>*</a:t>
            </a:r>
          </a:p>
          <a:p>
            <a:r>
              <a:rPr lang="en-US" dirty="0" err="1">
                <a:latin typeface="Helvetica Light" panose="020B0403020202020204" pitchFamily="34" charset="0"/>
              </a:rPr>
              <a:t>drwxr</a:t>
            </a:r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xr</a:t>
            </a:r>
            <a:r>
              <a:rPr lang="en-US" dirty="0">
                <a:latin typeface="Helvetica Light" panose="020B0403020202020204" pitchFamily="34" charset="0"/>
              </a:rPr>
              <a:t>-x    7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 238 Jun  2 13:10 </a:t>
            </a:r>
            <a:r>
              <a:rPr lang="en-US" dirty="0" err="1">
                <a:latin typeface="Helvetica Light" panose="020B0403020202020204" pitchFamily="34" charset="0"/>
              </a:rPr>
              <a:t>lgc</a:t>
            </a:r>
            <a:r>
              <a:rPr lang="en-US" dirty="0">
                <a:latin typeface="Helvetica Light" panose="020B0403020202020204" pitchFamily="34" charset="0"/>
              </a:rPr>
              <a:t>/</a:t>
            </a:r>
          </a:p>
          <a:p>
            <a:r>
              <a:rPr lang="en-US" dirty="0" err="1">
                <a:latin typeface="Helvetica Light" panose="020B0403020202020204" pitchFamily="34" charset="0"/>
              </a:rPr>
              <a:t>drwxr</a:t>
            </a:r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xr</a:t>
            </a:r>
            <a:r>
              <a:rPr lang="en-US" dirty="0">
                <a:latin typeface="Helvetica Light" panose="020B0403020202020204" pitchFamily="34" charset="0"/>
              </a:rPr>
              <a:t>-x    4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 136 Jul  2 10:01 </a:t>
            </a:r>
            <a:r>
              <a:rPr lang="en-US" dirty="0" err="1">
                <a:latin typeface="Helvetica Light" panose="020B0403020202020204" pitchFamily="34" charset="0"/>
              </a:rPr>
              <a:t>new_citations</a:t>
            </a:r>
            <a:r>
              <a:rPr lang="en-US" dirty="0">
                <a:latin typeface="Helvetica Light" panose="020B0403020202020204" pitchFamily="34" charset="0"/>
              </a:rPr>
              <a:t>/</a:t>
            </a:r>
          </a:p>
          <a:p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rw</a:t>
            </a:r>
            <a:r>
              <a:rPr lang="en-US" dirty="0">
                <a:latin typeface="Helvetica Light" panose="020B0403020202020204" pitchFamily="34" charset="0"/>
              </a:rPr>
              <a:t>-r--r--@   1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 413 Jun 11 14:54 </a:t>
            </a:r>
            <a:r>
              <a:rPr lang="en-US" dirty="0" err="1">
                <a:latin typeface="Helvetica Light" panose="020B0403020202020204" pitchFamily="34" charset="0"/>
              </a:rPr>
              <a:t>queue.txt</a:t>
            </a:r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rw</a:t>
            </a:r>
            <a:r>
              <a:rPr lang="en-US" dirty="0">
                <a:latin typeface="Helvetica Light" panose="020B0403020202020204" pitchFamily="34" charset="0"/>
              </a:rPr>
              <a:t>-r--r--@   1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2260 Jun 30 13:45 </a:t>
            </a:r>
            <a:r>
              <a:rPr lang="en-US" dirty="0" err="1">
                <a:latin typeface="Helvetica Light" panose="020B0403020202020204" pitchFamily="34" charset="0"/>
              </a:rPr>
              <a:t>readme_deviance.txt</a:t>
            </a:r>
            <a:endParaRPr lang="en-US" dirty="0">
              <a:latin typeface="Helvetica Light" panose="020B0403020202020204" pitchFamily="34" charset="0"/>
            </a:endParaRPr>
          </a:p>
          <a:p>
            <a:r>
              <a:rPr lang="en-US" dirty="0" err="1">
                <a:latin typeface="Helvetica Light" panose="020B0403020202020204" pitchFamily="34" charset="0"/>
              </a:rPr>
              <a:t>drwxr</a:t>
            </a:r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xr</a:t>
            </a:r>
            <a:r>
              <a:rPr lang="en-US" dirty="0">
                <a:latin typeface="Helvetica Light" panose="020B0403020202020204" pitchFamily="34" charset="0"/>
              </a:rPr>
              <a:t>-x   22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 748 Jul  8 10:21 ship/</a:t>
            </a:r>
          </a:p>
          <a:p>
            <a:r>
              <a:rPr lang="en-US" dirty="0" err="1">
                <a:latin typeface="Helvetica Light" panose="020B0403020202020204" pitchFamily="34" charset="0"/>
              </a:rPr>
              <a:t>drwxr</a:t>
            </a:r>
            <a:r>
              <a:rPr lang="en-US" dirty="0">
                <a:latin typeface="Helvetica Light" panose="020B0403020202020204" pitchFamily="34" charset="0"/>
              </a:rPr>
              <a:t>-</a:t>
            </a:r>
            <a:r>
              <a:rPr lang="en-US" dirty="0" err="1">
                <a:latin typeface="Helvetica Light" panose="020B0403020202020204" pitchFamily="34" charset="0"/>
              </a:rPr>
              <a:t>xr</a:t>
            </a:r>
            <a:r>
              <a:rPr lang="en-US" dirty="0">
                <a:latin typeface="Helvetica Light" panose="020B0403020202020204" pitchFamily="34" charset="0"/>
              </a:rPr>
              <a:t>-x   11 </a:t>
            </a:r>
            <a:r>
              <a:rPr lang="en-US" dirty="0" err="1">
                <a:latin typeface="Helvetica Light" panose="020B0403020202020204" pitchFamily="34" charset="0"/>
              </a:rPr>
              <a:t>parchman</a:t>
            </a:r>
            <a:r>
              <a:rPr lang="en-US" dirty="0">
                <a:latin typeface="Helvetica Light" panose="020B0403020202020204" pitchFamily="34" charset="0"/>
              </a:rPr>
              <a:t>  staff      374 Jun  9 20:41 </a:t>
            </a:r>
            <a:r>
              <a:rPr lang="en-US" dirty="0" err="1">
                <a:latin typeface="Helvetica Light" panose="020B0403020202020204" pitchFamily="34" charset="0"/>
              </a:rPr>
              <a:t>xbill_BWA</a:t>
            </a:r>
            <a:r>
              <a:rPr lang="en-US" dirty="0">
                <a:latin typeface="Helvetica Light" panose="020B0403020202020204" pitchFamily="34" charset="0"/>
              </a:rPr>
              <a:t>/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32706" y="442840"/>
            <a:ext cx="2863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 Light" panose="020B0403020202020204" pitchFamily="34" charset="0"/>
              </a:rPr>
              <a:t>Unix Commands</a:t>
            </a:r>
          </a:p>
        </p:txBody>
      </p:sp>
      <p:sp>
        <p:nvSpPr>
          <p:cNvPr id="4" name="Rectangle 3"/>
          <p:cNvSpPr/>
          <p:nvPr/>
        </p:nvSpPr>
        <p:spPr>
          <a:xfrm>
            <a:off x="790420" y="3830801"/>
            <a:ext cx="7902457" cy="28767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2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20577</TotalTime>
  <Words>1284</Words>
  <Application>Microsoft Macintosh PowerPoint</Application>
  <PresentationFormat>On-screen Show (4:3)</PresentationFormat>
  <Paragraphs>184</Paragraphs>
  <Slides>21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HELVETICA LIGHT</vt:lpstr>
      <vt:lpstr>HELVETICA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Nevada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Parchman</dc:creator>
  <cp:lastModifiedBy>Thomas L Parchman</cp:lastModifiedBy>
  <cp:revision>112</cp:revision>
  <dcterms:created xsi:type="dcterms:W3CDTF">2014-08-12T23:38:40Z</dcterms:created>
  <dcterms:modified xsi:type="dcterms:W3CDTF">2025-08-28T22:26:47Z</dcterms:modified>
</cp:coreProperties>
</file>