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323" r:id="rId2"/>
    <p:sldId id="357" r:id="rId3"/>
    <p:sldId id="342" r:id="rId4"/>
    <p:sldId id="347" r:id="rId5"/>
    <p:sldId id="348" r:id="rId6"/>
    <p:sldId id="349" r:id="rId7"/>
    <p:sldId id="353" r:id="rId8"/>
    <p:sldId id="327" r:id="rId9"/>
    <p:sldId id="338" r:id="rId10"/>
    <p:sldId id="337" r:id="rId11"/>
    <p:sldId id="339" r:id="rId12"/>
    <p:sldId id="344" r:id="rId13"/>
    <p:sldId id="354" r:id="rId14"/>
    <p:sldId id="345" r:id="rId15"/>
    <p:sldId id="346" r:id="rId16"/>
    <p:sldId id="355" r:id="rId17"/>
    <p:sldId id="356" r:id="rId18"/>
    <p:sldId id="350" r:id="rId19"/>
    <p:sldId id="351" r:id="rId20"/>
    <p:sldId id="352" r:id="rId21"/>
    <p:sldId id="340" r:id="rId22"/>
    <p:sldId id="343" r:id="rId23"/>
    <p:sldId id="360" r:id="rId24"/>
    <p:sldId id="358" r:id="rId25"/>
    <p:sldId id="3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p:restoredTop sz="94668"/>
  </p:normalViewPr>
  <p:slideViewPr>
    <p:cSldViewPr snapToGrid="0" snapToObjects="1">
      <p:cViewPr>
        <p:scale>
          <a:sx n="105" d="100"/>
          <a:sy n="105" d="100"/>
        </p:scale>
        <p:origin x="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AFC6F-2922-2443-A2A7-8FC41FA455C3}" type="datetimeFigureOut">
              <a:rPr lang="en-US" smtClean="0"/>
              <a:t>8/10/21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D292F-4A4E-7444-8AE2-A048A0C01299}" type="slidenum">
              <a:rPr lang="en-US" smtClean="0"/>
              <a:t>‹#›</a:t>
            </a:fld>
            <a:endParaRPr lang="en-US"/>
          </a:p>
        </p:txBody>
      </p:sp>
    </p:spTree>
    <p:extLst>
      <p:ext uri="{BB962C8B-B14F-4D97-AF65-F5344CB8AC3E}">
        <p14:creationId xmlns:p14="http://schemas.microsoft.com/office/powerpoint/2010/main" val="269343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C3CC19-939B-124D-AEB5-0A0C0D7EEB85}" type="slidenum">
              <a:rPr lang="en-US" smtClean="0"/>
              <a:t>1</a:t>
            </a:fld>
            <a:endParaRPr lang="en-US"/>
          </a:p>
        </p:txBody>
      </p:sp>
    </p:spTree>
    <p:extLst>
      <p:ext uri="{BB962C8B-B14F-4D97-AF65-F5344CB8AC3E}">
        <p14:creationId xmlns:p14="http://schemas.microsoft.com/office/powerpoint/2010/main" val="34709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CE25-777F-E14A-86A7-351C9FC2D1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8A0636-C2AD-3C42-9D89-035522534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9BC73-23C5-E04F-A4EB-E3173CEC4DFC}"/>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5" name="Footer Placeholder 4">
            <a:extLst>
              <a:ext uri="{FF2B5EF4-FFF2-40B4-BE49-F238E27FC236}">
                <a16:creationId xmlns:a16="http://schemas.microsoft.com/office/drawing/2014/main" id="{316B32B5-A2AA-3648-B6BE-C418C5436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F7B61-296B-1C4D-8132-7FC30962D84F}"/>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40211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C32F-455D-0D4D-91B4-AC58065CA2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0DD3C7-294C-C14E-9AD1-66F01A2AA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F8EEC-B942-7846-8835-DA623CE06DB5}"/>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5" name="Footer Placeholder 4">
            <a:extLst>
              <a:ext uri="{FF2B5EF4-FFF2-40B4-BE49-F238E27FC236}">
                <a16:creationId xmlns:a16="http://schemas.microsoft.com/office/drawing/2014/main" id="{9526978E-F618-7342-93EB-B18A39641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7C36F-92CA-F440-83A2-3CBF5E4D5668}"/>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145804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16333-FB50-D94C-82B7-1EB90E0DC4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00DED0-D768-324E-8310-8A02F8DA4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F1360-7106-F847-8BAF-94FB64714E25}"/>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5" name="Footer Placeholder 4">
            <a:extLst>
              <a:ext uri="{FF2B5EF4-FFF2-40B4-BE49-F238E27FC236}">
                <a16:creationId xmlns:a16="http://schemas.microsoft.com/office/drawing/2014/main" id="{B0B73938-FEDA-8E44-9EC3-AE915366C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AC863-2DDF-234D-B289-34926D5A2A63}"/>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392679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C738-D1E5-564F-B4F7-4FAAF79DF5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C2B55-180F-394A-AB03-5520C88D6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91273-F62E-6042-990E-9E370FAFAAB6}"/>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5" name="Footer Placeholder 4">
            <a:extLst>
              <a:ext uri="{FF2B5EF4-FFF2-40B4-BE49-F238E27FC236}">
                <a16:creationId xmlns:a16="http://schemas.microsoft.com/office/drawing/2014/main" id="{9505888A-A4AC-3C47-A836-7886155D1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CDADE-E31D-9D4F-8CC1-FE7932D94431}"/>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173125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B91C-8596-1549-9CE1-9741F58D0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5DBE3-514B-0D48-8F26-68E850D15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4BCFC3-D989-0442-8E99-FDD3D035B99C}"/>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5" name="Footer Placeholder 4">
            <a:extLst>
              <a:ext uri="{FF2B5EF4-FFF2-40B4-BE49-F238E27FC236}">
                <a16:creationId xmlns:a16="http://schemas.microsoft.com/office/drawing/2014/main" id="{98B9DBBD-7F4E-AF41-ACD8-5585C59B9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88D5C-607C-224E-8A59-8B0F8767D35A}"/>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346942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BA86-363B-2149-95C9-6CE42D6A4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F95F2-1F20-1747-9DCD-C162138B5D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230552-F690-EE45-87BE-35D8AB73C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64F682-79AE-8247-96C3-199896390748}"/>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6" name="Footer Placeholder 5">
            <a:extLst>
              <a:ext uri="{FF2B5EF4-FFF2-40B4-BE49-F238E27FC236}">
                <a16:creationId xmlns:a16="http://schemas.microsoft.com/office/drawing/2014/main" id="{5E146DAE-49A6-2F4A-BBDA-B39E88D47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98D57-0903-4F47-8BC4-350FF847F35E}"/>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301829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943B-E151-4E4F-A8B8-26E86462D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A72A5-A534-554C-B704-770581167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A6D50F-8D14-7F45-A688-1475F959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89F8A-DBC8-BE49-8D74-05B6E6E62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63986-D3CC-9F45-A4B0-1B3A86905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620B3-3E14-7846-A3E1-F3802FFAAE72}"/>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8" name="Footer Placeholder 7">
            <a:extLst>
              <a:ext uri="{FF2B5EF4-FFF2-40B4-BE49-F238E27FC236}">
                <a16:creationId xmlns:a16="http://schemas.microsoft.com/office/drawing/2014/main" id="{2F7D9D58-B13B-E74B-82B2-D4A2CC51AB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3DE87A-5505-6B40-ADF9-32ABE0B307A9}"/>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333524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B21F-0AAC-7A43-86F2-9DD4102B3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702A4C-9E68-0A4C-AC32-40EBA0938B7A}"/>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4" name="Footer Placeholder 3">
            <a:extLst>
              <a:ext uri="{FF2B5EF4-FFF2-40B4-BE49-F238E27FC236}">
                <a16:creationId xmlns:a16="http://schemas.microsoft.com/office/drawing/2014/main" id="{6E411057-3195-094F-AD3C-E2AEE179E9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A8DBC-EE1F-214D-83D8-47403436A0A8}"/>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371225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292CA-DCA9-104D-8885-ABC010D0795A}"/>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3" name="Footer Placeholder 2">
            <a:extLst>
              <a:ext uri="{FF2B5EF4-FFF2-40B4-BE49-F238E27FC236}">
                <a16:creationId xmlns:a16="http://schemas.microsoft.com/office/drawing/2014/main" id="{7B783B66-7C8F-A64E-8F45-FE1A9AAEE3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E85893-267C-324A-A503-109B6DFDFDAD}"/>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45975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B77E-62C6-F24C-9407-BB8D6AF94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A6C897-910F-5349-8595-F9A9004AC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674705-D0D4-4C47-8DE3-DBF20DC43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37056-1022-D84C-A446-1D782CD21D2D}"/>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6" name="Footer Placeholder 5">
            <a:extLst>
              <a:ext uri="{FF2B5EF4-FFF2-40B4-BE49-F238E27FC236}">
                <a16:creationId xmlns:a16="http://schemas.microsoft.com/office/drawing/2014/main" id="{7D475787-C670-1345-8D07-DD49E394C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5F95A-E34E-8C4F-9C05-5BCD749FD903}"/>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34249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8DF2-D909-D54C-AFD9-E8BF35631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CE6C62-9C80-3346-9A15-E494DEDB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11E232-C78C-1349-9FA1-D61EE751D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6D6B4-92BD-1B47-82FC-330655D2A9DC}"/>
              </a:ext>
            </a:extLst>
          </p:cNvPr>
          <p:cNvSpPr>
            <a:spLocks noGrp="1"/>
          </p:cNvSpPr>
          <p:nvPr>
            <p:ph type="dt" sz="half" idx="10"/>
          </p:nvPr>
        </p:nvSpPr>
        <p:spPr/>
        <p:txBody>
          <a:bodyPr/>
          <a:lstStyle/>
          <a:p>
            <a:fld id="{A4D148A6-5714-8649-8AB3-5088539201B5}" type="datetimeFigureOut">
              <a:rPr lang="en-US" smtClean="0"/>
              <a:t>8/10/21</a:t>
            </a:fld>
            <a:endParaRPr lang="en-US"/>
          </a:p>
        </p:txBody>
      </p:sp>
      <p:sp>
        <p:nvSpPr>
          <p:cNvPr id="6" name="Footer Placeholder 5">
            <a:extLst>
              <a:ext uri="{FF2B5EF4-FFF2-40B4-BE49-F238E27FC236}">
                <a16:creationId xmlns:a16="http://schemas.microsoft.com/office/drawing/2014/main" id="{6FD1167F-AAFF-B240-89D9-5C59492EE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6C142-8B06-F448-90E4-ACAB3E082615}"/>
              </a:ext>
            </a:extLst>
          </p:cNvPr>
          <p:cNvSpPr>
            <a:spLocks noGrp="1"/>
          </p:cNvSpPr>
          <p:nvPr>
            <p:ph type="sldNum" sz="quarter" idx="12"/>
          </p:nvPr>
        </p:nvSpPr>
        <p:spPr/>
        <p:txBody>
          <a:bodyPr/>
          <a:lstStyle/>
          <a:p>
            <a:fld id="{0265A5A7-33DF-804F-B535-2C32CDB94303}" type="slidenum">
              <a:rPr lang="en-US" smtClean="0"/>
              <a:t>‹#›</a:t>
            </a:fld>
            <a:endParaRPr lang="en-US"/>
          </a:p>
        </p:txBody>
      </p:sp>
    </p:spTree>
    <p:extLst>
      <p:ext uri="{BB962C8B-B14F-4D97-AF65-F5344CB8AC3E}">
        <p14:creationId xmlns:p14="http://schemas.microsoft.com/office/powerpoint/2010/main" val="60167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80FCC-DC88-EF44-8736-9A86B0F53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D0105-D8C2-DA4A-B28B-A385F3DA6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DDC1B-4893-0C4C-89B8-DE0846329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148A6-5714-8649-8AB3-5088539201B5}" type="datetimeFigureOut">
              <a:rPr lang="en-US" smtClean="0"/>
              <a:t>8/10/21</a:t>
            </a:fld>
            <a:endParaRPr lang="en-US"/>
          </a:p>
        </p:txBody>
      </p:sp>
      <p:sp>
        <p:nvSpPr>
          <p:cNvPr id="5" name="Footer Placeholder 4">
            <a:extLst>
              <a:ext uri="{FF2B5EF4-FFF2-40B4-BE49-F238E27FC236}">
                <a16:creationId xmlns:a16="http://schemas.microsoft.com/office/drawing/2014/main" id="{F1A1CE9E-A0D2-6E4E-B155-890384B83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EFFA8-3A77-BE47-90E9-0687B7E70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5A5A7-33DF-804F-B535-2C32CDB94303}" type="slidenum">
              <a:rPr lang="en-US" smtClean="0"/>
              <a:t>‹#›</a:t>
            </a:fld>
            <a:endParaRPr lang="en-US"/>
          </a:p>
        </p:txBody>
      </p:sp>
    </p:spTree>
    <p:extLst>
      <p:ext uri="{BB962C8B-B14F-4D97-AF65-F5344CB8AC3E}">
        <p14:creationId xmlns:p14="http://schemas.microsoft.com/office/powerpoint/2010/main" val="1411036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EFA14-657C-6645-A65E-C8CB45925376}"/>
              </a:ext>
            </a:extLst>
          </p:cNvPr>
          <p:cNvSpPr txBox="1"/>
          <p:nvPr/>
        </p:nvSpPr>
        <p:spPr>
          <a:xfrm>
            <a:off x="1636284" y="1870478"/>
            <a:ext cx="6082114" cy="2246769"/>
          </a:xfrm>
          <a:prstGeom prst="rect">
            <a:avLst/>
          </a:prstGeom>
          <a:noFill/>
        </p:spPr>
        <p:txBody>
          <a:bodyPr wrap="none" rtlCol="0">
            <a:spAutoFit/>
          </a:bodyPr>
          <a:lstStyle/>
          <a:p>
            <a:endParaRPr lang="en-US" sz="2800" dirty="0">
              <a:latin typeface="Helvetica Light" panose="020B0403020202020204" pitchFamily="34" charset="0"/>
            </a:endParaRPr>
          </a:p>
          <a:p>
            <a:r>
              <a:rPr lang="en-US" sz="2800" b="1" dirty="0">
                <a:latin typeface="Helvetica Light" panose="020B0403020202020204" pitchFamily="34" charset="0"/>
              </a:rPr>
              <a:t>I. </a:t>
            </a:r>
            <a:r>
              <a:rPr lang="en-US" sz="2800" dirty="0">
                <a:latin typeface="Helvetica Light" panose="020B0403020202020204" pitchFamily="34" charset="0"/>
              </a:rPr>
              <a:t>Introduction to regular expressions</a:t>
            </a:r>
            <a:endParaRPr lang="en-US" sz="2800" dirty="0">
              <a:latin typeface="Courier New" panose="02070309020205020404" pitchFamily="49" charset="0"/>
              <a:cs typeface="Courier New" panose="02070309020205020404" pitchFamily="49" charset="0"/>
            </a:endParaRPr>
          </a:p>
          <a:p>
            <a:r>
              <a:rPr lang="en-US" sz="2800" b="1" dirty="0">
                <a:latin typeface="Helvetica Light" panose="020B0403020202020204" pitchFamily="34" charset="0"/>
              </a:rPr>
              <a:t> </a:t>
            </a:r>
            <a:endParaRPr lang="en-US" sz="2800" dirty="0">
              <a:latin typeface="Helvetica Light" panose="020B0403020202020204" pitchFamily="34" charset="0"/>
            </a:endParaRPr>
          </a:p>
          <a:p>
            <a:r>
              <a:rPr lang="en-US" sz="2800" b="1" dirty="0">
                <a:latin typeface="Helvetica Light" panose="020B0403020202020204" pitchFamily="34" charset="0"/>
              </a:rPr>
              <a:t>II. </a:t>
            </a:r>
            <a:r>
              <a:rPr lang="en-US" sz="2800" dirty="0">
                <a:latin typeface="Helvetica Light" panose="020B0403020202020204" pitchFamily="34" charset="0"/>
              </a:rPr>
              <a:t>More useful libraries</a:t>
            </a:r>
            <a:endParaRPr lang="en-US" sz="2800" b="1" dirty="0">
              <a:latin typeface="Helvetica Light" panose="020B0403020202020204" pitchFamily="34" charset="0"/>
            </a:endParaRPr>
          </a:p>
          <a:p>
            <a:endParaRPr lang="en-US" sz="2800" dirty="0">
              <a:latin typeface="Helvetica Light" panose="020B0403020202020204" pitchFamily="34" charset="0"/>
            </a:endParaRPr>
          </a:p>
        </p:txBody>
      </p:sp>
      <p:sp>
        <p:nvSpPr>
          <p:cNvPr id="6" name="TextBox 5">
            <a:extLst>
              <a:ext uri="{FF2B5EF4-FFF2-40B4-BE49-F238E27FC236}">
                <a16:creationId xmlns:a16="http://schemas.microsoft.com/office/drawing/2014/main" id="{9C186E08-8C57-D048-B2A8-4EC03A58BADC}"/>
              </a:ext>
            </a:extLst>
          </p:cNvPr>
          <p:cNvSpPr txBox="1"/>
          <p:nvPr/>
        </p:nvSpPr>
        <p:spPr>
          <a:xfrm>
            <a:off x="3320653" y="183766"/>
            <a:ext cx="5775941" cy="1200329"/>
          </a:xfrm>
          <a:prstGeom prst="rect">
            <a:avLst/>
          </a:prstGeom>
          <a:noFill/>
        </p:spPr>
        <p:txBody>
          <a:bodyPr wrap="none" rtlCol="0">
            <a:spAutoFit/>
          </a:bodyPr>
          <a:lstStyle/>
          <a:p>
            <a:pPr algn="ctr"/>
            <a:r>
              <a:rPr lang="en-US" sz="3600" b="1" dirty="0">
                <a:latin typeface="HELVETICA LIGHT" panose="020B0403020202020204" pitchFamily="34" charset="0"/>
                <a:cs typeface="Calibri Light" panose="020F0302020204030204" pitchFamily="34" charset="0"/>
              </a:rPr>
              <a:t>2021 GAIN </a:t>
            </a:r>
            <a:r>
              <a:rPr lang="en-US" sz="3600" dirty="0">
                <a:latin typeface="Helvetica Light" panose="020B0403020202020204" pitchFamily="34" charset="0"/>
                <a:cs typeface="Calibri Light" panose="020F0302020204030204" pitchFamily="34" charset="0"/>
              </a:rPr>
              <a:t>Module 4</a:t>
            </a:r>
          </a:p>
          <a:p>
            <a:pPr algn="ctr"/>
            <a:r>
              <a:rPr lang="en-US" sz="3600" dirty="0">
                <a:latin typeface="Helvetica Light" panose="020B0403020202020204" pitchFamily="34" charset="0"/>
                <a:cs typeface="Calibri Light" panose="020F0302020204030204" pitchFamily="34" charset="0"/>
              </a:rPr>
              <a:t>Day four: Python continued</a:t>
            </a:r>
          </a:p>
        </p:txBody>
      </p:sp>
      <p:sp>
        <p:nvSpPr>
          <p:cNvPr id="7" name="TextBox 6">
            <a:extLst>
              <a:ext uri="{FF2B5EF4-FFF2-40B4-BE49-F238E27FC236}">
                <a16:creationId xmlns:a16="http://schemas.microsoft.com/office/drawing/2014/main" id="{DD88A66A-0419-DE4E-B4C6-7E8E39AE4222}"/>
              </a:ext>
            </a:extLst>
          </p:cNvPr>
          <p:cNvSpPr txBox="1"/>
          <p:nvPr/>
        </p:nvSpPr>
        <p:spPr>
          <a:xfrm>
            <a:off x="1636284" y="4987522"/>
            <a:ext cx="7675881" cy="954107"/>
          </a:xfrm>
          <a:prstGeom prst="rect">
            <a:avLst/>
          </a:prstGeom>
          <a:noFill/>
          <a:ln>
            <a:solidFill>
              <a:schemeClr val="tx1"/>
            </a:solidFill>
          </a:ln>
        </p:spPr>
        <p:txBody>
          <a:bodyPr wrap="square" rtlCol="0">
            <a:spAutoFit/>
          </a:bodyPr>
          <a:lstStyle/>
          <a:p>
            <a:r>
              <a:rPr lang="en-US" sz="2800" dirty="0">
                <a:ln>
                  <a:solidFill>
                    <a:schemeClr val="tx1"/>
                  </a:solidFill>
                </a:ln>
                <a:latin typeface="Helvetica Light" panose="020B0403020202020204" pitchFamily="34" charset="0"/>
              </a:rPr>
              <a:t>Haddock and Dunn </a:t>
            </a:r>
            <a:r>
              <a:rPr lang="en-US" sz="2800">
                <a:ln>
                  <a:solidFill>
                    <a:schemeClr val="tx1"/>
                  </a:solidFill>
                </a:ln>
                <a:latin typeface="Helvetica Light" panose="020B0403020202020204" pitchFamily="34" charset="0"/>
              </a:rPr>
              <a:t>chapter 10, python_3_</a:t>
            </a:r>
            <a:r>
              <a:rPr lang="en-US" sz="2800" dirty="0">
                <a:ln>
                  <a:solidFill>
                    <a:schemeClr val="tx1"/>
                  </a:solidFill>
                </a:ln>
                <a:latin typeface="Helvetica Light" panose="020B0403020202020204" pitchFamily="34" charset="0"/>
              </a:rPr>
              <a:t>primer.md, assignment</a:t>
            </a:r>
            <a:r>
              <a:rPr lang="en-US" sz="2800">
                <a:ln>
                  <a:solidFill>
                    <a:schemeClr val="tx1"/>
                  </a:solidFill>
                </a:ln>
                <a:latin typeface="Helvetica Light" panose="020B0403020202020204" pitchFamily="34" charset="0"/>
              </a:rPr>
              <a:t>_python3.</a:t>
            </a:r>
            <a:r>
              <a:rPr lang="en-US" sz="2800" dirty="0">
                <a:ln>
                  <a:solidFill>
                    <a:schemeClr val="tx1"/>
                  </a:solidFill>
                </a:ln>
                <a:latin typeface="Helvetica Light" panose="020B0403020202020204" pitchFamily="34" charset="0"/>
              </a:rPr>
              <a:t>md</a:t>
            </a:r>
          </a:p>
        </p:txBody>
      </p:sp>
    </p:spTree>
    <p:extLst>
      <p:ext uri="{BB962C8B-B14F-4D97-AF65-F5344CB8AC3E}">
        <p14:creationId xmlns:p14="http://schemas.microsoft.com/office/powerpoint/2010/main" val="372356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460269" y="988546"/>
            <a:ext cx="10701576" cy="2092881"/>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import re</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US" sz="2600" b="1"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Seq = "ATCGGGGCCTAGAAT"</a:t>
            </a:r>
          </a:p>
          <a:p>
            <a:r>
              <a:rPr lang="en-US" sz="2600" b="1" dirty="0">
                <a:latin typeface="Courier New" panose="02070309020205020404" pitchFamily="49" charset="0"/>
                <a:cs typeface="Courier New" panose="02070309020205020404" pitchFamily="49" charset="0"/>
              </a:rPr>
              <a:t>if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("TAG", Seq):</a:t>
            </a:r>
          </a:p>
          <a:p>
            <a:r>
              <a:rPr lang="en-US" sz="2600" b="1" dirty="0">
                <a:latin typeface="Courier New" panose="02070309020205020404" pitchFamily="49" charset="0"/>
                <a:cs typeface="Courier New" panose="02070309020205020404" pitchFamily="49" charset="0"/>
              </a:rPr>
              <a:t>	print("Stop codon (TAG) found.\n")</a:t>
            </a:r>
          </a:p>
        </p:txBody>
      </p:sp>
      <p:sp>
        <p:nvSpPr>
          <p:cNvPr id="3" name="TextBox 2">
            <a:extLst>
              <a:ext uri="{FF2B5EF4-FFF2-40B4-BE49-F238E27FC236}">
                <a16:creationId xmlns:a16="http://schemas.microsoft.com/office/drawing/2014/main" id="{83AA738A-121B-9446-BC76-ACA0223DC19D}"/>
              </a:ext>
            </a:extLst>
          </p:cNvPr>
          <p:cNvSpPr txBox="1"/>
          <p:nvPr/>
        </p:nvSpPr>
        <p:spPr>
          <a:xfrm>
            <a:off x="2771603" y="157655"/>
            <a:ext cx="6529352" cy="553998"/>
          </a:xfrm>
          <a:prstGeom prst="rect">
            <a:avLst/>
          </a:prstGeom>
          <a:noFill/>
        </p:spPr>
        <p:txBody>
          <a:bodyPr wrap="none" rtlCol="0">
            <a:spAutoFit/>
          </a:bodyPr>
          <a:lstStyle/>
          <a:p>
            <a:r>
              <a:rPr lang="en-US" sz="3000" b="1" dirty="0" err="1">
                <a:latin typeface="Courier New" panose="02070309020205020404" pitchFamily="49" charset="0"/>
                <a:cs typeface="Courier New" panose="02070309020205020404" pitchFamily="49" charset="0"/>
              </a:rPr>
              <a:t>re.search</a:t>
            </a:r>
            <a:r>
              <a:rPr lang="en-US" sz="3000" b="1" dirty="0">
                <a:latin typeface="Courier New" panose="02070309020205020404" pitchFamily="49" charset="0"/>
                <a:cs typeface="Courier New" panose="02070309020205020404" pitchFamily="49" charset="0"/>
              </a:rPr>
              <a:t> </a:t>
            </a:r>
            <a:r>
              <a:rPr lang="en-US" sz="3000" dirty="0">
                <a:latin typeface="Helvetica Light" panose="020B0403020202020204" pitchFamily="34" charset="0"/>
              </a:rPr>
              <a:t>example actions/syntax</a:t>
            </a:r>
            <a:endParaRPr lang="en-US" sz="3000" b="1" dirty="0">
              <a:latin typeface="Helvetica Light" panose="020B0403020202020204" pitchFamily="34" charset="0"/>
            </a:endParaRPr>
          </a:p>
        </p:txBody>
      </p:sp>
      <p:sp>
        <p:nvSpPr>
          <p:cNvPr id="5" name="Rectangle 4">
            <a:extLst>
              <a:ext uri="{FF2B5EF4-FFF2-40B4-BE49-F238E27FC236}">
                <a16:creationId xmlns:a16="http://schemas.microsoft.com/office/drawing/2014/main" id="{0E043452-DF6B-1545-8C56-5EE84A323B99}"/>
              </a:ext>
            </a:extLst>
          </p:cNvPr>
          <p:cNvSpPr/>
          <p:nvPr/>
        </p:nvSpPr>
        <p:spPr>
          <a:xfrm>
            <a:off x="460269" y="4011335"/>
            <a:ext cx="11269276" cy="2677656"/>
          </a:xfrm>
          <a:prstGeom prst="rect">
            <a:avLst/>
          </a:prstGeom>
          <a:ln>
            <a:solidFill>
              <a:schemeClr val="tx1"/>
            </a:solidFill>
          </a:ln>
        </p:spPr>
        <p:txBody>
          <a:bodyPr wrap="square">
            <a:spAutoFit/>
          </a:bodyPr>
          <a:lstStyle/>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("TTA(A|G)",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 A or G</a:t>
            </a:r>
          </a:p>
          <a:p>
            <a:endParaRPr lang="en-US" sz="2400" b="1" dirty="0">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("TTA[ATCG]",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#[]s enclose character class</a:t>
            </a:r>
          </a:p>
          <a:p>
            <a:endParaRPr lang="en-US" sz="2400" b="1" dirty="0">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("\d+",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#1 or more digit</a:t>
            </a:r>
            <a:endParaRPr lang="en-US" sz="2400" b="1" dirty="0">
              <a:latin typeface="Courier New" panose="02070309020205020404" pitchFamily="49" charset="0"/>
              <a:cs typeface="Courier New" panose="02070309020205020404" pitchFamily="49" charset="0"/>
            </a:endParaRPr>
          </a:p>
          <a:p>
            <a:endParaRPr lang="en-US" sz="2400" b="1" dirty="0">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("\s+",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#1 or more whitespace</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E21EEEB6-68F6-1547-A13E-639E53CDCE5B}"/>
              </a:ext>
            </a:extLst>
          </p:cNvPr>
          <p:cNvSpPr txBox="1"/>
          <p:nvPr/>
        </p:nvSpPr>
        <p:spPr>
          <a:xfrm>
            <a:off x="460269" y="3482291"/>
            <a:ext cx="3623108" cy="523220"/>
          </a:xfrm>
          <a:prstGeom prst="rect">
            <a:avLst/>
          </a:prstGeom>
          <a:noFill/>
        </p:spPr>
        <p:txBody>
          <a:bodyPr wrap="none" rtlCol="0">
            <a:spAutoFit/>
          </a:bodyPr>
          <a:lstStyle/>
          <a:p>
            <a:r>
              <a:rPr lang="en-US" sz="2800" dirty="0">
                <a:latin typeface="Helvetica Light" panose="020B0403020202020204" pitchFamily="34" charset="0"/>
              </a:rPr>
              <a:t>Example expressions</a:t>
            </a:r>
          </a:p>
        </p:txBody>
      </p:sp>
    </p:spTree>
    <p:extLst>
      <p:ext uri="{BB962C8B-B14F-4D97-AF65-F5344CB8AC3E}">
        <p14:creationId xmlns:p14="http://schemas.microsoft.com/office/powerpoint/2010/main" val="277393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460269" y="1125176"/>
            <a:ext cx="10701576" cy="4493538"/>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import re</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US" sz="2600" b="1" dirty="0">
              <a:solidFill>
                <a:schemeClr val="tx1">
                  <a:lumMod val="65000"/>
                  <a:lumOff val="35000"/>
                </a:schemeClr>
              </a:solidFill>
              <a:latin typeface="Courier New" panose="02070309020205020404" pitchFamily="49" charset="0"/>
              <a:cs typeface="Courier New" panose="02070309020205020404" pitchFamily="49" charset="0"/>
            </a:endParaRPr>
          </a:p>
          <a:p>
            <a:endParaRPr lang="en-US" sz="2600" b="1" dirty="0">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if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("^&gt;", Line):	# beginning anchor</a:t>
            </a:r>
          </a:p>
          <a:p>
            <a:r>
              <a:rPr lang="en-US" sz="2600" b="1" dirty="0">
                <a:latin typeface="Courier New" panose="02070309020205020404" pitchFamily="49" charset="0"/>
                <a:cs typeface="Courier New" panose="02070309020205020404" pitchFamily="49" charset="0"/>
              </a:rPr>
              <a:t>	print("Line starts with &gt; \n")</a:t>
            </a:r>
          </a:p>
          <a:p>
            <a:endParaRPr lang="en-US" sz="2600" b="1" dirty="0">
              <a:latin typeface="Courier New" panose="02070309020205020404" pitchFamily="49" charset="0"/>
              <a:cs typeface="Courier New" panose="02070309020205020404" pitchFamily="49" charset="0"/>
            </a:endParaRPr>
          </a:p>
          <a:p>
            <a:r>
              <a:rPr lang="en-US" sz="2600" b="1" dirty="0" err="1">
                <a:latin typeface="Courier New" panose="02070309020205020404" pitchFamily="49" charset="0"/>
                <a:cs typeface="Courier New" panose="02070309020205020404" pitchFamily="49" charset="0"/>
              </a:rPr>
              <a:t>elif</a:t>
            </a:r>
            <a:r>
              <a:rPr lang="en-US" sz="2600" b="1" dirty="0">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([ATCG], Line):</a:t>
            </a:r>
          </a:p>
          <a:p>
            <a:r>
              <a:rPr lang="en-US" sz="2600" b="1" dirty="0">
                <a:latin typeface="Courier New" panose="02070309020205020404" pitchFamily="49" charset="0"/>
                <a:cs typeface="Courier New" panose="02070309020205020404" pitchFamily="49" charset="0"/>
              </a:rPr>
              <a:t>	print("Line contains DNA sequence\n")</a:t>
            </a:r>
          </a:p>
          <a:p>
            <a:endParaRPr lang="en-US" sz="2600" b="1" dirty="0">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	</a:t>
            </a:r>
          </a:p>
          <a:p>
            <a:endParaRPr lang="en-US" sz="26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83AA738A-121B-9446-BC76-ACA0223DC19D}"/>
              </a:ext>
            </a:extLst>
          </p:cNvPr>
          <p:cNvSpPr txBox="1"/>
          <p:nvPr/>
        </p:nvSpPr>
        <p:spPr>
          <a:xfrm>
            <a:off x="2771603" y="157655"/>
            <a:ext cx="6529352" cy="553998"/>
          </a:xfrm>
          <a:prstGeom prst="rect">
            <a:avLst/>
          </a:prstGeom>
          <a:noFill/>
        </p:spPr>
        <p:txBody>
          <a:bodyPr wrap="none" rtlCol="0">
            <a:spAutoFit/>
          </a:bodyPr>
          <a:lstStyle/>
          <a:p>
            <a:r>
              <a:rPr lang="en-US" sz="3000" b="1" dirty="0" err="1">
                <a:latin typeface="Courier New" panose="02070309020205020404" pitchFamily="49" charset="0"/>
                <a:cs typeface="Courier New" panose="02070309020205020404" pitchFamily="49" charset="0"/>
              </a:rPr>
              <a:t>re.search</a:t>
            </a:r>
            <a:r>
              <a:rPr lang="en-US" sz="3000" b="1" dirty="0">
                <a:latin typeface="Courier New" panose="02070309020205020404" pitchFamily="49" charset="0"/>
                <a:cs typeface="Courier New" panose="02070309020205020404" pitchFamily="49" charset="0"/>
              </a:rPr>
              <a:t> </a:t>
            </a:r>
            <a:r>
              <a:rPr lang="en-US" sz="3000" dirty="0">
                <a:latin typeface="Helvetica Light" panose="020B0403020202020204" pitchFamily="34" charset="0"/>
              </a:rPr>
              <a:t>example actions/syntax</a:t>
            </a:r>
            <a:endParaRPr lang="en-US" sz="3000" b="1" dirty="0">
              <a:latin typeface="Helvetica Light" panose="020B0403020202020204" pitchFamily="34" charset="0"/>
            </a:endParaRPr>
          </a:p>
        </p:txBody>
      </p:sp>
    </p:spTree>
    <p:extLst>
      <p:ext uri="{BB962C8B-B14F-4D97-AF65-F5344CB8AC3E}">
        <p14:creationId xmlns:p14="http://schemas.microsoft.com/office/powerpoint/2010/main" val="319575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A738A-121B-9446-BC76-ACA0223DC19D}"/>
              </a:ext>
            </a:extLst>
          </p:cNvPr>
          <p:cNvSpPr txBox="1"/>
          <p:nvPr/>
        </p:nvSpPr>
        <p:spPr>
          <a:xfrm>
            <a:off x="2771603" y="157655"/>
            <a:ext cx="5524269" cy="600164"/>
          </a:xfrm>
          <a:prstGeom prst="rect">
            <a:avLst/>
          </a:prstGeom>
          <a:noFill/>
        </p:spPr>
        <p:txBody>
          <a:bodyPr wrap="none" rtlCol="0">
            <a:spAutoFit/>
          </a:bodyPr>
          <a:lstStyle/>
          <a:p>
            <a:r>
              <a:rPr lang="en-US" sz="3300" dirty="0">
                <a:latin typeface="Helvetica Light" panose="020B0403020202020204" pitchFamily="34" charset="0"/>
              </a:rPr>
              <a:t>Writing Regular Expressions</a:t>
            </a:r>
          </a:p>
        </p:txBody>
      </p:sp>
      <p:pic>
        <p:nvPicPr>
          <p:cNvPr id="5" name="Picture 4">
            <a:extLst>
              <a:ext uri="{FF2B5EF4-FFF2-40B4-BE49-F238E27FC236}">
                <a16:creationId xmlns:a16="http://schemas.microsoft.com/office/drawing/2014/main" id="{0A097190-DA33-C648-BCA1-C3CC301A1830}"/>
              </a:ext>
            </a:extLst>
          </p:cNvPr>
          <p:cNvPicPr>
            <a:picLocks noChangeAspect="1"/>
          </p:cNvPicPr>
          <p:nvPr/>
        </p:nvPicPr>
        <p:blipFill rotWithShape="1">
          <a:blip r:embed="rId2"/>
          <a:srcRect t="17963" b="36486"/>
          <a:stretch/>
        </p:blipFill>
        <p:spPr>
          <a:xfrm>
            <a:off x="-150125" y="873456"/>
            <a:ext cx="9608143" cy="5663822"/>
          </a:xfrm>
          <a:prstGeom prst="rect">
            <a:avLst/>
          </a:prstGeom>
        </p:spPr>
      </p:pic>
      <p:sp>
        <p:nvSpPr>
          <p:cNvPr id="6" name="TextBox 5">
            <a:extLst>
              <a:ext uri="{FF2B5EF4-FFF2-40B4-BE49-F238E27FC236}">
                <a16:creationId xmlns:a16="http://schemas.microsoft.com/office/drawing/2014/main" id="{87EFEED1-DF38-EA41-A9E9-752A04731B14}"/>
              </a:ext>
            </a:extLst>
          </p:cNvPr>
          <p:cNvSpPr txBox="1"/>
          <p:nvPr/>
        </p:nvSpPr>
        <p:spPr>
          <a:xfrm>
            <a:off x="9594376" y="1214652"/>
            <a:ext cx="2224586" cy="1692771"/>
          </a:xfrm>
          <a:prstGeom prst="rect">
            <a:avLst/>
          </a:prstGeom>
          <a:noFill/>
        </p:spPr>
        <p:txBody>
          <a:bodyPr wrap="square" rtlCol="0">
            <a:spAutoFit/>
          </a:bodyPr>
          <a:lstStyle/>
          <a:p>
            <a:r>
              <a:rPr lang="en-US" sz="2600" dirty="0">
                <a:latin typeface="Helvetica Light" panose="020B0403020202020204" pitchFamily="34" charset="0"/>
              </a:rPr>
              <a:t>Python regular expression cheat sheet</a:t>
            </a:r>
          </a:p>
        </p:txBody>
      </p:sp>
    </p:spTree>
    <p:extLst>
      <p:ext uri="{BB962C8B-B14F-4D97-AF65-F5344CB8AC3E}">
        <p14:creationId xmlns:p14="http://schemas.microsoft.com/office/powerpoint/2010/main" val="352663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A738A-121B-9446-BC76-ACA0223DC19D}"/>
              </a:ext>
            </a:extLst>
          </p:cNvPr>
          <p:cNvSpPr txBox="1"/>
          <p:nvPr/>
        </p:nvSpPr>
        <p:spPr>
          <a:xfrm>
            <a:off x="3333865" y="209661"/>
            <a:ext cx="5524269" cy="600164"/>
          </a:xfrm>
          <a:prstGeom prst="rect">
            <a:avLst/>
          </a:prstGeom>
          <a:noFill/>
        </p:spPr>
        <p:txBody>
          <a:bodyPr wrap="none" rtlCol="0">
            <a:spAutoFit/>
          </a:bodyPr>
          <a:lstStyle/>
          <a:p>
            <a:r>
              <a:rPr lang="en-US" sz="3300" dirty="0">
                <a:latin typeface="Helvetica Light" panose="020B0403020202020204" pitchFamily="34" charset="0"/>
              </a:rPr>
              <a:t>Writing Regular Expressions</a:t>
            </a:r>
          </a:p>
        </p:txBody>
      </p:sp>
      <p:sp>
        <p:nvSpPr>
          <p:cNvPr id="6" name="TextBox 5">
            <a:extLst>
              <a:ext uri="{FF2B5EF4-FFF2-40B4-BE49-F238E27FC236}">
                <a16:creationId xmlns:a16="http://schemas.microsoft.com/office/drawing/2014/main" id="{87EFEED1-DF38-EA41-A9E9-752A04731B14}"/>
              </a:ext>
            </a:extLst>
          </p:cNvPr>
          <p:cNvSpPr txBox="1"/>
          <p:nvPr/>
        </p:nvSpPr>
        <p:spPr>
          <a:xfrm>
            <a:off x="2103121" y="941638"/>
            <a:ext cx="9410007" cy="523220"/>
          </a:xfrm>
          <a:prstGeom prst="rect">
            <a:avLst/>
          </a:prstGeom>
          <a:noFill/>
        </p:spPr>
        <p:txBody>
          <a:bodyPr wrap="square" rtlCol="0">
            <a:spAutoFit/>
          </a:bodyPr>
          <a:lstStyle/>
          <a:p>
            <a:r>
              <a:rPr lang="en-US" sz="2800" u="sng" dirty="0">
                <a:latin typeface="Helvetica Light" panose="020B0403020202020204" pitchFamily="34" charset="0"/>
              </a:rPr>
              <a:t>Examples of expressions you may use regularly:</a:t>
            </a:r>
          </a:p>
        </p:txBody>
      </p:sp>
      <p:sp>
        <p:nvSpPr>
          <p:cNvPr id="7" name="TextBox 6">
            <a:extLst>
              <a:ext uri="{FF2B5EF4-FFF2-40B4-BE49-F238E27FC236}">
                <a16:creationId xmlns:a16="http://schemas.microsoft.com/office/drawing/2014/main" id="{79325C37-26D6-0249-AC6C-ED1840A9DA18}"/>
              </a:ext>
            </a:extLst>
          </p:cNvPr>
          <p:cNvSpPr txBox="1"/>
          <p:nvPr/>
        </p:nvSpPr>
        <p:spPr>
          <a:xfrm>
            <a:off x="399012" y="2119891"/>
            <a:ext cx="5818909" cy="4401205"/>
          </a:xfrm>
          <a:prstGeom prst="rect">
            <a:avLst/>
          </a:prstGeom>
          <a:noFill/>
        </p:spPr>
        <p:txBody>
          <a:bodyPr wrap="square" rtlCol="0">
            <a:spAutoFit/>
          </a:bodyPr>
          <a:lstStyle/>
          <a:p>
            <a:r>
              <a:rPr lang="en-US" sz="2800" dirty="0">
                <a:latin typeface="Helvetica Light" panose="020B0403020202020204" pitchFamily="34" charset="0"/>
              </a:rPr>
              <a:t>\d+	</a:t>
            </a:r>
            <a:r>
              <a:rPr lang="en-US" sz="2800" dirty="0">
                <a:solidFill>
                  <a:schemeClr val="tx1">
                    <a:lumMod val="50000"/>
                    <a:lumOff val="50000"/>
                  </a:schemeClr>
                </a:solidFill>
                <a:latin typeface="Helvetica Light" panose="020B0403020202020204" pitchFamily="34" charset="0"/>
              </a:rPr>
              <a:t># 1 or more digits</a:t>
            </a:r>
          </a:p>
          <a:p>
            <a:endParaRPr lang="en-US" sz="2800" dirty="0">
              <a:latin typeface="Helvetica Light" panose="020B0403020202020204" pitchFamily="34" charset="0"/>
            </a:endParaRPr>
          </a:p>
          <a:p>
            <a:r>
              <a:rPr lang="en-US" sz="2800" dirty="0">
                <a:latin typeface="Helvetica Light" panose="020B0403020202020204" pitchFamily="34" charset="0"/>
              </a:rPr>
              <a:t>\D	</a:t>
            </a:r>
            <a:r>
              <a:rPr lang="en-US" sz="2800" dirty="0">
                <a:solidFill>
                  <a:schemeClr val="tx1">
                    <a:lumMod val="50000"/>
                    <a:lumOff val="50000"/>
                  </a:schemeClr>
                </a:solidFill>
                <a:latin typeface="Helvetica Light" panose="020B0403020202020204" pitchFamily="34" charset="0"/>
              </a:rPr>
              <a:t># a single non-digit</a:t>
            </a:r>
          </a:p>
          <a:p>
            <a:endParaRPr lang="en-US" sz="2800" dirty="0">
              <a:latin typeface="Helvetica Light" panose="020B0403020202020204" pitchFamily="34" charset="0"/>
            </a:endParaRPr>
          </a:p>
          <a:p>
            <a:r>
              <a:rPr lang="en-US" sz="2800" dirty="0">
                <a:latin typeface="Helvetica Light" panose="020B0403020202020204" pitchFamily="34" charset="0"/>
              </a:rPr>
              <a:t>\w*	</a:t>
            </a:r>
            <a:r>
              <a:rPr lang="en-US" sz="2800" dirty="0">
                <a:solidFill>
                  <a:schemeClr val="tx1">
                    <a:lumMod val="50000"/>
                    <a:lumOff val="50000"/>
                  </a:schemeClr>
                </a:solidFill>
                <a:latin typeface="Helvetica Light" panose="020B0403020202020204" pitchFamily="34" charset="0"/>
              </a:rPr>
              <a:t># 0 or more word characters</a:t>
            </a:r>
          </a:p>
          <a:p>
            <a:endParaRPr lang="en-US" sz="2800" dirty="0">
              <a:latin typeface="Helvetica Light" panose="020B0403020202020204" pitchFamily="34" charset="0"/>
            </a:endParaRPr>
          </a:p>
          <a:p>
            <a:r>
              <a:rPr lang="en-US" sz="2800" dirty="0">
                <a:latin typeface="Helvetica Light" panose="020B0403020202020204" pitchFamily="34" charset="0"/>
              </a:rPr>
              <a:t>.	</a:t>
            </a:r>
            <a:r>
              <a:rPr lang="en-US" sz="2800" dirty="0">
                <a:solidFill>
                  <a:schemeClr val="tx1">
                    <a:lumMod val="50000"/>
                    <a:lumOff val="50000"/>
                  </a:schemeClr>
                </a:solidFill>
                <a:latin typeface="Helvetica Light" panose="020B0403020202020204" pitchFamily="34" charset="0"/>
              </a:rPr>
              <a:t># any character</a:t>
            </a:r>
          </a:p>
          <a:p>
            <a:endParaRPr lang="en-US" sz="2800" dirty="0">
              <a:latin typeface="Helvetica Light" panose="020B0403020202020204" pitchFamily="34" charset="0"/>
            </a:endParaRPr>
          </a:p>
          <a:p>
            <a:r>
              <a:rPr lang="en-US" sz="2800" dirty="0">
                <a:latin typeface="Helvetica Light" panose="020B0403020202020204" pitchFamily="34" charset="0"/>
              </a:rPr>
              <a:t>\s	</a:t>
            </a:r>
            <a:r>
              <a:rPr lang="en-US" sz="2800" dirty="0">
                <a:solidFill>
                  <a:schemeClr val="tx1">
                    <a:lumMod val="50000"/>
                    <a:lumOff val="50000"/>
                  </a:schemeClr>
                </a:solidFill>
                <a:latin typeface="Helvetica Light" panose="020B0403020202020204" pitchFamily="34" charset="0"/>
              </a:rPr>
              <a:t># One white space character</a:t>
            </a:r>
          </a:p>
          <a:p>
            <a:endParaRPr lang="en-US" sz="2800" dirty="0">
              <a:latin typeface="Helvetica Light" panose="020B0403020202020204" pitchFamily="34" charset="0"/>
            </a:endParaRPr>
          </a:p>
        </p:txBody>
      </p:sp>
      <p:sp>
        <p:nvSpPr>
          <p:cNvPr id="9" name="TextBox 8">
            <a:extLst>
              <a:ext uri="{FF2B5EF4-FFF2-40B4-BE49-F238E27FC236}">
                <a16:creationId xmlns:a16="http://schemas.microsoft.com/office/drawing/2014/main" id="{143D269A-2451-774E-A13F-B6BA14E9FE25}"/>
              </a:ext>
            </a:extLst>
          </p:cNvPr>
          <p:cNvSpPr txBox="1"/>
          <p:nvPr/>
        </p:nvSpPr>
        <p:spPr>
          <a:xfrm>
            <a:off x="6373091" y="2119890"/>
            <a:ext cx="5818909" cy="4401205"/>
          </a:xfrm>
          <a:prstGeom prst="rect">
            <a:avLst/>
          </a:prstGeom>
          <a:noFill/>
        </p:spPr>
        <p:txBody>
          <a:bodyPr wrap="square" rtlCol="0">
            <a:spAutoFit/>
          </a:bodyPr>
          <a:lstStyle/>
          <a:p>
            <a:r>
              <a:rPr lang="en-US" sz="2800" dirty="0">
                <a:latin typeface="Helvetica Light" panose="020B0403020202020204" pitchFamily="34" charset="0"/>
              </a:rPr>
              <a:t>[A-Z]	</a:t>
            </a:r>
            <a:r>
              <a:rPr lang="en-US" sz="2800" dirty="0">
                <a:solidFill>
                  <a:schemeClr val="tx1">
                    <a:lumMod val="50000"/>
                    <a:lumOff val="50000"/>
                  </a:schemeClr>
                </a:solidFill>
                <a:latin typeface="Helvetica Light" panose="020B0403020202020204" pitchFamily="34" charset="0"/>
              </a:rPr>
              <a:t># capital letter, any</a:t>
            </a:r>
          </a:p>
          <a:p>
            <a:endParaRPr lang="en-US" sz="2800" dirty="0">
              <a:latin typeface="Helvetica Light" panose="020B0403020202020204" pitchFamily="34" charset="0"/>
            </a:endParaRPr>
          </a:p>
          <a:p>
            <a:r>
              <a:rPr lang="en-US" sz="2800" dirty="0">
                <a:latin typeface="Helvetica Light" panose="020B0403020202020204" pitchFamily="34" charset="0"/>
              </a:rPr>
              <a:t>[a-z]	</a:t>
            </a:r>
            <a:r>
              <a:rPr lang="en-US" sz="2800" dirty="0">
                <a:solidFill>
                  <a:schemeClr val="tx1">
                    <a:lumMod val="50000"/>
                    <a:lumOff val="50000"/>
                  </a:schemeClr>
                </a:solidFill>
                <a:latin typeface="Helvetica Light" panose="020B0403020202020204" pitchFamily="34" charset="0"/>
              </a:rPr>
              <a:t># lowercase letter, any</a:t>
            </a:r>
          </a:p>
          <a:p>
            <a:endParaRPr lang="en-US" sz="2800" dirty="0">
              <a:latin typeface="Helvetica Light" panose="020B0403020202020204" pitchFamily="34" charset="0"/>
            </a:endParaRPr>
          </a:p>
          <a:p>
            <a:r>
              <a:rPr lang="en-US" sz="2800" dirty="0">
                <a:latin typeface="Helvetica Light" panose="020B0403020202020204" pitchFamily="34" charset="0"/>
              </a:rPr>
              <a:t>[0-9] 	</a:t>
            </a:r>
            <a:r>
              <a:rPr lang="en-US" sz="2800" dirty="0">
                <a:solidFill>
                  <a:schemeClr val="tx1">
                    <a:lumMod val="50000"/>
                    <a:lumOff val="50000"/>
                  </a:schemeClr>
                </a:solidFill>
                <a:latin typeface="Helvetica Light" panose="020B0403020202020204" pitchFamily="34" charset="0"/>
              </a:rPr>
              <a:t># any digit, 0 through 9</a:t>
            </a:r>
          </a:p>
          <a:p>
            <a:endParaRPr lang="en-US" sz="2800" dirty="0">
              <a:latin typeface="Helvetica Light" panose="020B0403020202020204" pitchFamily="34" charset="0"/>
            </a:endParaRPr>
          </a:p>
          <a:p>
            <a:r>
              <a:rPr lang="en-US" sz="2800" dirty="0">
                <a:latin typeface="Helvetica Light" panose="020B0403020202020204" pitchFamily="34" charset="0"/>
              </a:rPr>
              <a:t>\^ 	</a:t>
            </a:r>
            <a:r>
              <a:rPr lang="en-US" sz="2800" dirty="0">
                <a:solidFill>
                  <a:schemeClr val="tx1">
                    <a:lumMod val="50000"/>
                    <a:lumOff val="50000"/>
                  </a:schemeClr>
                </a:solidFill>
                <a:latin typeface="Helvetica Light" panose="020B0403020202020204" pitchFamily="34" charset="0"/>
              </a:rPr>
              <a:t># escaped ^, matches ”^”</a:t>
            </a:r>
          </a:p>
          <a:p>
            <a:endParaRPr lang="en-US" sz="2800" dirty="0">
              <a:latin typeface="Helvetica Light" panose="020B0403020202020204" pitchFamily="34" charset="0"/>
            </a:endParaRPr>
          </a:p>
          <a:p>
            <a:r>
              <a:rPr lang="en-US" sz="2800" dirty="0">
                <a:latin typeface="Helvetica Light" panose="020B0403020202020204" pitchFamily="34" charset="0"/>
              </a:rPr>
              <a:t>( )	</a:t>
            </a:r>
            <a:r>
              <a:rPr lang="en-US" sz="2800" dirty="0">
                <a:solidFill>
                  <a:schemeClr val="tx1">
                    <a:lumMod val="50000"/>
                    <a:lumOff val="50000"/>
                  </a:schemeClr>
                </a:solidFill>
                <a:latin typeface="Helvetica Light" panose="020B0403020202020204" pitchFamily="34" charset="0"/>
              </a:rPr>
              <a:t># matches expression within 	() and stores</a:t>
            </a:r>
          </a:p>
        </p:txBody>
      </p:sp>
    </p:spTree>
    <p:extLst>
      <p:ext uri="{BB962C8B-B14F-4D97-AF65-F5344CB8AC3E}">
        <p14:creationId xmlns:p14="http://schemas.microsoft.com/office/powerpoint/2010/main" val="176735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460267" y="2619433"/>
            <a:ext cx="11875819" cy="1692771"/>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Seq = "CTGCATTATATATATATATATAT" </a:t>
            </a:r>
          </a:p>
          <a:p>
            <a:endParaRPr lang="en-US" sz="2600" b="1" dirty="0">
              <a:latin typeface="Courier New" panose="02070309020205020404" pitchFamily="49" charset="0"/>
              <a:cs typeface="Courier New" panose="02070309020205020404" pitchFamily="49" charset="0"/>
            </a:endParaRPr>
          </a:p>
          <a:p>
            <a:r>
              <a:rPr lang="en-US" sz="2600" b="1" dirty="0" err="1">
                <a:latin typeface="Courier New" panose="02070309020205020404" pitchFamily="49" charset="0"/>
                <a:cs typeface="Courier New" panose="02070309020205020404" pitchFamily="49" charset="0"/>
              </a:rPr>
              <a:t>MatchList</a:t>
            </a:r>
            <a:r>
              <a:rPr lang="en-US" sz="2600" b="1" dirty="0">
                <a:latin typeface="Courier New" panose="02070309020205020404" pitchFamily="49" charset="0"/>
                <a:cs typeface="Courier New" panose="02070309020205020404" pitchFamily="49" charset="0"/>
              </a:rPr>
              <a:t> = </a:t>
            </a:r>
            <a:r>
              <a:rPr lang="en-US" sz="2600" b="1" dirty="0" err="1">
                <a:latin typeface="Courier New" panose="02070309020205020404" pitchFamily="49" charset="0"/>
                <a:cs typeface="Courier New" panose="02070309020205020404" pitchFamily="49" charset="0"/>
              </a:rPr>
              <a:t>re.findall</a:t>
            </a:r>
            <a:r>
              <a:rPr lang="en-US" sz="2600" b="1" dirty="0">
                <a:latin typeface="Courier New" panose="02070309020205020404" pitchFamily="49" charset="0"/>
                <a:cs typeface="Courier New" panose="02070309020205020404" pitchFamily="49" charset="0"/>
              </a:rPr>
              <a:t>('AT', Seq)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##Stores matches in list</a:t>
            </a:r>
          </a:p>
          <a:p>
            <a:r>
              <a:rPr lang="en-US" sz="2600" b="1" dirty="0" err="1">
                <a:latin typeface="Courier New" panose="02070309020205020404" pitchFamily="49" charset="0"/>
                <a:cs typeface="Courier New" panose="02070309020205020404" pitchFamily="49" charset="0"/>
              </a:rPr>
              <a:t>len</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MatchList</a:t>
            </a:r>
            <a:r>
              <a:rPr lang="en-US" sz="2600" b="1" dirty="0">
                <a:latin typeface="Courier New" panose="02070309020205020404" pitchFamily="49" charset="0"/>
                <a:cs typeface="Courier New" panose="02070309020205020404" pitchFamily="49" charset="0"/>
              </a:rPr>
              <a:t>)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#Length of list gives number of matches	</a:t>
            </a:r>
          </a:p>
        </p:txBody>
      </p:sp>
      <p:sp>
        <p:nvSpPr>
          <p:cNvPr id="3" name="TextBox 2">
            <a:extLst>
              <a:ext uri="{FF2B5EF4-FFF2-40B4-BE49-F238E27FC236}">
                <a16:creationId xmlns:a16="http://schemas.microsoft.com/office/drawing/2014/main" id="{83AA738A-121B-9446-BC76-ACA0223DC19D}"/>
              </a:ext>
            </a:extLst>
          </p:cNvPr>
          <p:cNvSpPr txBox="1"/>
          <p:nvPr/>
        </p:nvSpPr>
        <p:spPr>
          <a:xfrm>
            <a:off x="1626257" y="212246"/>
            <a:ext cx="8369599" cy="600164"/>
          </a:xfrm>
          <a:prstGeom prst="rect">
            <a:avLst/>
          </a:prstGeom>
          <a:noFill/>
        </p:spPr>
        <p:txBody>
          <a:bodyPr wrap="none" rtlCol="0">
            <a:spAutoFit/>
          </a:bodyPr>
          <a:lstStyle/>
          <a:p>
            <a:r>
              <a:rPr lang="en-US" sz="3300" dirty="0">
                <a:latin typeface="Helvetica Light" panose="020B0403020202020204" pitchFamily="34" charset="0"/>
                <a:cs typeface="Courier New" panose="02070309020205020404" pitchFamily="49" charset="0"/>
              </a:rPr>
              <a:t>Counting the number of matches in a string</a:t>
            </a:r>
            <a:endParaRPr lang="en-US" sz="3300" dirty="0">
              <a:latin typeface="Helvetica Light" panose="020B0403020202020204" pitchFamily="34" charset="0"/>
            </a:endParaRPr>
          </a:p>
        </p:txBody>
      </p:sp>
      <p:sp>
        <p:nvSpPr>
          <p:cNvPr id="4" name="TextBox 3">
            <a:extLst>
              <a:ext uri="{FF2B5EF4-FFF2-40B4-BE49-F238E27FC236}">
                <a16:creationId xmlns:a16="http://schemas.microsoft.com/office/drawing/2014/main" id="{0EF72AE7-8F11-0A44-9A3D-5FB4152DFF6E}"/>
              </a:ext>
            </a:extLst>
          </p:cNvPr>
          <p:cNvSpPr txBox="1"/>
          <p:nvPr/>
        </p:nvSpPr>
        <p:spPr>
          <a:xfrm>
            <a:off x="460268" y="1439809"/>
            <a:ext cx="11222216" cy="954107"/>
          </a:xfrm>
          <a:prstGeom prst="rect">
            <a:avLst/>
          </a:prstGeom>
          <a:noFill/>
        </p:spPr>
        <p:txBody>
          <a:bodyPr wrap="square" rtlCol="0">
            <a:spAutoFit/>
          </a:bodyPr>
          <a:lstStyle/>
          <a:p>
            <a:r>
              <a:rPr lang="en-US" sz="2800" b="1" dirty="0" err="1">
                <a:latin typeface="Courier New" panose="02070309020205020404" pitchFamily="49" charset="0"/>
                <a:cs typeface="Courier New" panose="02070309020205020404" pitchFamily="49" charset="0"/>
              </a:rPr>
              <a:t>re.findall</a:t>
            </a:r>
            <a:r>
              <a:rPr lang="en-US" sz="2800" dirty="0">
                <a:latin typeface="Helvetica Light" panose="020B0403020202020204" pitchFamily="34" charset="0"/>
                <a:cs typeface="Courier New" panose="02070309020205020404" pitchFamily="49" charset="0"/>
              </a:rPr>
              <a:t> finds all matches in a string, stores in a list. The length of the list gives you the number of matches</a:t>
            </a:r>
            <a:endParaRPr lang="en-US" sz="2800" dirty="0">
              <a:latin typeface="Helvetica Light" panose="020B0403020202020204" pitchFamily="34" charset="0"/>
            </a:endParaRPr>
          </a:p>
        </p:txBody>
      </p:sp>
      <p:sp>
        <p:nvSpPr>
          <p:cNvPr id="5" name="Rectangle 4">
            <a:extLst>
              <a:ext uri="{FF2B5EF4-FFF2-40B4-BE49-F238E27FC236}">
                <a16:creationId xmlns:a16="http://schemas.microsoft.com/office/drawing/2014/main" id="{1964E4D5-9CCA-6148-98B6-FB3501BF5FA7}"/>
              </a:ext>
            </a:extLst>
          </p:cNvPr>
          <p:cNvSpPr/>
          <p:nvPr/>
        </p:nvSpPr>
        <p:spPr>
          <a:xfrm>
            <a:off x="460266" y="4633884"/>
            <a:ext cx="11875819" cy="1661993"/>
          </a:xfrm>
          <a:prstGeom prst="rect">
            <a:avLst/>
          </a:prstGeom>
          <a:ln>
            <a:solidFill>
              <a:schemeClr val="tx1"/>
            </a:solidFill>
          </a:ln>
        </p:spPr>
        <p:txBody>
          <a:bodyPr wrap="square">
            <a:spAutoFit/>
          </a:bodyPr>
          <a:lstStyle/>
          <a:p>
            <a:r>
              <a:rPr lang="en-US" sz="2600" dirty="0">
                <a:latin typeface="Helvetica Light" panose="020B0403020202020204" pitchFamily="34" charset="0"/>
                <a:cs typeface="Courier New" panose="02070309020205020404" pitchFamily="49" charset="0"/>
              </a:rPr>
              <a:t>OR, more simply</a:t>
            </a:r>
          </a:p>
          <a:p>
            <a:endParaRPr lang="en-US" sz="2600" b="1" dirty="0">
              <a:latin typeface="Courier New" panose="02070309020205020404" pitchFamily="49" charset="0"/>
              <a:cs typeface="Courier New" panose="02070309020205020404" pitchFamily="49" charset="0"/>
            </a:endParaRPr>
          </a:p>
          <a:p>
            <a:r>
              <a:rPr lang="en-US" sz="2600" b="1" dirty="0" err="1">
                <a:latin typeface="Courier New" panose="02070309020205020404" pitchFamily="49" charset="0"/>
                <a:cs typeface="Courier New" panose="02070309020205020404" pitchFamily="49" charset="0"/>
              </a:rPr>
              <a:t>len</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re.findall</a:t>
            </a:r>
            <a:r>
              <a:rPr lang="en-US" sz="2600" b="1" dirty="0">
                <a:latin typeface="Courier New" panose="02070309020205020404" pitchFamily="49" charset="0"/>
                <a:cs typeface="Courier New" panose="02070309020205020404" pitchFamily="49" charset="0"/>
              </a:rPr>
              <a:t>('AT', Seq))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##straight to number of matches	</a:t>
            </a:r>
          </a:p>
        </p:txBody>
      </p:sp>
    </p:spTree>
    <p:extLst>
      <p:ext uri="{BB962C8B-B14F-4D97-AF65-F5344CB8AC3E}">
        <p14:creationId xmlns:p14="http://schemas.microsoft.com/office/powerpoint/2010/main" val="193812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460267" y="3068320"/>
            <a:ext cx="11435245" cy="2031325"/>
          </a:xfrm>
          <a:prstGeom prst="rect">
            <a:avLst/>
          </a:prstGeom>
          <a:ln>
            <a:solidFill>
              <a:schemeClr val="tx1"/>
            </a:solidFill>
          </a:ln>
        </p:spPr>
        <p:txBody>
          <a:bodyPr wrap="square">
            <a:spAutoFit/>
          </a:bodyPr>
          <a:lstStyle/>
          <a:p>
            <a:r>
              <a:rPr lang="en-US" sz="2500" b="1" dirty="0">
                <a:latin typeface="Courier New" panose="02070309020205020404" pitchFamily="49" charset="0"/>
                <a:cs typeface="Courier New" panose="02070309020205020404" pitchFamily="49" charset="0"/>
              </a:rPr>
              <a:t>X = 'the dog jumped over the moon’</a:t>
            </a:r>
          </a:p>
          <a:p>
            <a:endParaRPr lang="en-US" sz="2500" b="1" dirty="0">
              <a:latin typeface="Courier New" panose="02070309020205020404" pitchFamily="49" charset="0"/>
              <a:cs typeface="Courier New" panose="02070309020205020404" pitchFamily="49" charset="0"/>
            </a:endParaRPr>
          </a:p>
          <a:p>
            <a:r>
              <a:rPr lang="en-US" sz="2500" b="1" dirty="0" err="1">
                <a:latin typeface="Courier New" panose="02070309020205020404" pitchFamily="49" charset="0"/>
                <a:cs typeface="Courier New" panose="02070309020205020404" pitchFamily="49" charset="0"/>
              </a:rPr>
              <a:t>re.search</a:t>
            </a:r>
            <a:r>
              <a:rPr lang="en-US" sz="2500" b="1" dirty="0">
                <a:latin typeface="Courier New" panose="02070309020205020404" pitchFamily="49" charset="0"/>
                <a:cs typeface="Courier New" panose="02070309020205020404" pitchFamily="49" charset="0"/>
              </a:rPr>
              <a:t>('(dog)\s(jumped)', X).group(1) </a:t>
            </a:r>
            <a:r>
              <a:rPr lang="en-US" sz="2500" b="1" dirty="0">
                <a:solidFill>
                  <a:schemeClr val="tx1">
                    <a:lumMod val="50000"/>
                    <a:lumOff val="50000"/>
                  </a:schemeClr>
                </a:solidFill>
                <a:latin typeface="Courier New" panose="02070309020205020404" pitchFamily="49" charset="0"/>
                <a:cs typeface="Courier New" panose="02070309020205020404" pitchFamily="49" charset="0"/>
              </a:rPr>
              <a:t># returns dog</a:t>
            </a:r>
          </a:p>
          <a:p>
            <a:r>
              <a:rPr lang="en-US" sz="2500" b="1" dirty="0" err="1">
                <a:latin typeface="Courier New" panose="02070309020205020404" pitchFamily="49" charset="0"/>
                <a:cs typeface="Courier New" panose="02070309020205020404" pitchFamily="49" charset="0"/>
              </a:rPr>
              <a:t>re.search</a:t>
            </a:r>
            <a:r>
              <a:rPr lang="en-US" sz="2500" b="1" dirty="0">
                <a:latin typeface="Courier New" panose="02070309020205020404" pitchFamily="49" charset="0"/>
                <a:cs typeface="Courier New" panose="02070309020205020404" pitchFamily="49" charset="0"/>
              </a:rPr>
              <a:t>('(dog)\s(jumped)', X).group(2) </a:t>
            </a:r>
            <a:r>
              <a:rPr lang="en-US" sz="2500" b="1" dirty="0">
                <a:solidFill>
                  <a:schemeClr val="tx1">
                    <a:lumMod val="50000"/>
                    <a:lumOff val="50000"/>
                  </a:schemeClr>
                </a:solidFill>
                <a:latin typeface="Courier New" panose="02070309020205020404" pitchFamily="49" charset="0"/>
                <a:cs typeface="Courier New" panose="02070309020205020404" pitchFamily="49" charset="0"/>
              </a:rPr>
              <a:t># returns jumped</a:t>
            </a:r>
          </a:p>
          <a:p>
            <a:endParaRPr lang="en-US" sz="26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83AA738A-121B-9446-BC76-ACA0223DC19D}"/>
              </a:ext>
            </a:extLst>
          </p:cNvPr>
          <p:cNvSpPr txBox="1"/>
          <p:nvPr/>
        </p:nvSpPr>
        <p:spPr>
          <a:xfrm>
            <a:off x="4178237" y="202361"/>
            <a:ext cx="3265638" cy="600164"/>
          </a:xfrm>
          <a:prstGeom prst="rect">
            <a:avLst/>
          </a:prstGeom>
          <a:noFill/>
        </p:spPr>
        <p:txBody>
          <a:bodyPr wrap="none" rtlCol="0">
            <a:spAutoFit/>
          </a:bodyPr>
          <a:lstStyle/>
          <a:p>
            <a:r>
              <a:rPr lang="en-US" sz="3300" dirty="0">
                <a:latin typeface="Helvetica Light" panose="020B0403020202020204" pitchFamily="34" charset="0"/>
                <a:cs typeface="Courier New" panose="02070309020205020404" pitchFamily="49" charset="0"/>
              </a:rPr>
              <a:t>Storing matches</a:t>
            </a:r>
            <a:endParaRPr lang="en-US" sz="3300" dirty="0">
              <a:latin typeface="Helvetica Light" panose="020B0403020202020204" pitchFamily="34" charset="0"/>
            </a:endParaRPr>
          </a:p>
        </p:txBody>
      </p:sp>
      <p:sp>
        <p:nvSpPr>
          <p:cNvPr id="4" name="TextBox 3">
            <a:extLst>
              <a:ext uri="{FF2B5EF4-FFF2-40B4-BE49-F238E27FC236}">
                <a16:creationId xmlns:a16="http://schemas.microsoft.com/office/drawing/2014/main" id="{0EF72AE7-8F11-0A44-9A3D-5FB4152DFF6E}"/>
              </a:ext>
            </a:extLst>
          </p:cNvPr>
          <p:cNvSpPr txBox="1"/>
          <p:nvPr/>
        </p:nvSpPr>
        <p:spPr>
          <a:xfrm>
            <a:off x="460267" y="1242925"/>
            <a:ext cx="11222216" cy="954107"/>
          </a:xfrm>
          <a:prstGeom prst="rect">
            <a:avLst/>
          </a:prstGeom>
          <a:noFill/>
        </p:spPr>
        <p:txBody>
          <a:bodyPr wrap="square" rtlCol="0">
            <a:spAutoFit/>
          </a:bodyPr>
          <a:lstStyle/>
          <a:p>
            <a:r>
              <a:rPr lang="en-US" sz="2800" dirty="0">
                <a:latin typeface="Helvetica Light" panose="020B0403020202020204" pitchFamily="34" charset="0"/>
                <a:cs typeface="Courier New" panose="02070309020205020404" pitchFamily="49" charset="0"/>
              </a:rPr>
              <a:t>Parentheses () around an expression flag separates groups of stored matches. Storing matches can be done with </a:t>
            </a:r>
            <a:r>
              <a:rPr lang="en-US" sz="2800" b="1" dirty="0" err="1">
                <a:latin typeface="Courier New" panose="02070309020205020404" pitchFamily="49" charset="0"/>
                <a:cs typeface="Courier New" panose="02070309020205020404" pitchFamily="49" charset="0"/>
              </a:rPr>
              <a:t>re.search</a:t>
            </a:r>
            <a:endParaRPr lang="en-US" sz="2800" b="1" dirty="0">
              <a:latin typeface="Courier New" panose="02070309020205020404" pitchFamily="49" charset="0"/>
              <a:cs typeface="Courier New" panose="02070309020205020404" pitchFamily="49" charset="0"/>
            </a:endParaRPr>
          </a:p>
        </p:txBody>
      </p:sp>
      <p:cxnSp>
        <p:nvCxnSpPr>
          <p:cNvPr id="6" name="Straight Arrow Connector 5">
            <a:extLst>
              <a:ext uri="{FF2B5EF4-FFF2-40B4-BE49-F238E27FC236}">
                <a16:creationId xmlns:a16="http://schemas.microsoft.com/office/drawing/2014/main" id="{E10EF72D-BAA9-9A4B-B035-A7BE2BECEB3F}"/>
              </a:ext>
            </a:extLst>
          </p:cNvPr>
          <p:cNvCxnSpPr>
            <a:cxnSpLocks/>
          </p:cNvCxnSpPr>
          <p:nvPr/>
        </p:nvCxnSpPr>
        <p:spPr>
          <a:xfrm flipH="1" flipV="1">
            <a:off x="3050771" y="4680066"/>
            <a:ext cx="415636" cy="814647"/>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E25FC8C-EBC2-EB47-92A0-F650B064B968}"/>
              </a:ext>
            </a:extLst>
          </p:cNvPr>
          <p:cNvCxnSpPr>
            <a:cxnSpLocks/>
          </p:cNvCxnSpPr>
          <p:nvPr/>
        </p:nvCxnSpPr>
        <p:spPr>
          <a:xfrm flipV="1">
            <a:off x="4178237" y="4661734"/>
            <a:ext cx="238592" cy="832979"/>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501E96-3015-C24A-99F8-C9A6FDE87663}"/>
              </a:ext>
            </a:extLst>
          </p:cNvPr>
          <p:cNvSpPr txBox="1"/>
          <p:nvPr/>
        </p:nvSpPr>
        <p:spPr>
          <a:xfrm>
            <a:off x="2030208" y="5655885"/>
            <a:ext cx="4296058" cy="923330"/>
          </a:xfrm>
          <a:prstGeom prst="rect">
            <a:avLst/>
          </a:prstGeom>
          <a:noFill/>
        </p:spPr>
        <p:txBody>
          <a:bodyPr wrap="square" rtlCol="0">
            <a:spAutoFit/>
          </a:bodyPr>
          <a:lstStyle/>
          <a:p>
            <a:r>
              <a:rPr lang="en-US" dirty="0">
                <a:latin typeface="Helvetica Light" panose="020B0403020202020204" pitchFamily="34" charset="0"/>
              </a:rPr>
              <a:t>Parentheses store matches as groups. .group(1) is the first .group(2) is the second here</a:t>
            </a:r>
          </a:p>
        </p:txBody>
      </p:sp>
    </p:spTree>
    <p:extLst>
      <p:ext uri="{BB962C8B-B14F-4D97-AF65-F5344CB8AC3E}">
        <p14:creationId xmlns:p14="http://schemas.microsoft.com/office/powerpoint/2010/main" val="87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A738A-121B-9446-BC76-ACA0223DC19D}"/>
              </a:ext>
            </a:extLst>
          </p:cNvPr>
          <p:cNvSpPr txBox="1"/>
          <p:nvPr/>
        </p:nvSpPr>
        <p:spPr>
          <a:xfrm>
            <a:off x="4178237" y="202361"/>
            <a:ext cx="3265638" cy="600164"/>
          </a:xfrm>
          <a:prstGeom prst="rect">
            <a:avLst/>
          </a:prstGeom>
          <a:noFill/>
        </p:spPr>
        <p:txBody>
          <a:bodyPr wrap="none" rtlCol="0">
            <a:spAutoFit/>
          </a:bodyPr>
          <a:lstStyle/>
          <a:p>
            <a:r>
              <a:rPr lang="en-US" sz="3300" dirty="0">
                <a:latin typeface="Helvetica Light" panose="020B0403020202020204" pitchFamily="34" charset="0"/>
                <a:cs typeface="Courier New" panose="02070309020205020404" pitchFamily="49" charset="0"/>
              </a:rPr>
              <a:t>Storing matches</a:t>
            </a:r>
            <a:endParaRPr lang="en-US" sz="3300" dirty="0">
              <a:latin typeface="Helvetica Light" panose="020B0403020202020204" pitchFamily="34" charset="0"/>
            </a:endParaRPr>
          </a:p>
        </p:txBody>
      </p:sp>
      <p:sp>
        <p:nvSpPr>
          <p:cNvPr id="4" name="TextBox 3">
            <a:extLst>
              <a:ext uri="{FF2B5EF4-FFF2-40B4-BE49-F238E27FC236}">
                <a16:creationId xmlns:a16="http://schemas.microsoft.com/office/drawing/2014/main" id="{0EF72AE7-8F11-0A44-9A3D-5FB4152DFF6E}"/>
              </a:ext>
            </a:extLst>
          </p:cNvPr>
          <p:cNvSpPr txBox="1"/>
          <p:nvPr/>
        </p:nvSpPr>
        <p:spPr>
          <a:xfrm>
            <a:off x="460267" y="1242925"/>
            <a:ext cx="11222216" cy="954107"/>
          </a:xfrm>
          <a:prstGeom prst="rect">
            <a:avLst/>
          </a:prstGeom>
          <a:noFill/>
        </p:spPr>
        <p:txBody>
          <a:bodyPr wrap="square" rtlCol="0">
            <a:spAutoFit/>
          </a:bodyPr>
          <a:lstStyle/>
          <a:p>
            <a:r>
              <a:rPr lang="en-US" sz="2800" dirty="0">
                <a:latin typeface="Helvetica Light" panose="020B0403020202020204" pitchFamily="34" charset="0"/>
                <a:cs typeface="Courier New" panose="02070309020205020404" pitchFamily="49" charset="0"/>
              </a:rPr>
              <a:t>Parentheses () around an expression flag separates groups of stored matches. Storing matches can be done with </a:t>
            </a:r>
            <a:r>
              <a:rPr lang="en-US" sz="2800" b="1" dirty="0" err="1">
                <a:latin typeface="Courier New" panose="02070309020205020404" pitchFamily="49" charset="0"/>
                <a:cs typeface="Courier New" panose="02070309020205020404" pitchFamily="49" charset="0"/>
              </a:rPr>
              <a:t>re.findall</a:t>
            </a:r>
            <a:endParaRPr lang="en-US" sz="2800" b="1"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039288D0-B62B-CD49-B3F1-41FD83C272ED}"/>
              </a:ext>
            </a:extLst>
          </p:cNvPr>
          <p:cNvSpPr/>
          <p:nvPr/>
        </p:nvSpPr>
        <p:spPr>
          <a:xfrm>
            <a:off x="844201" y="2443870"/>
            <a:ext cx="9933709" cy="4247317"/>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Seq = "TTATACGAATTATACGCGCGATATAATACATATAT”</a:t>
            </a:r>
          </a:p>
          <a:p>
            <a:endParaRPr lang="en-US" sz="2600" b="1" dirty="0">
              <a:latin typeface="Courier New" panose="02070309020205020404" pitchFamily="49" charset="0"/>
              <a:cs typeface="Courier New" panose="02070309020205020404" pitchFamily="49" charset="0"/>
            </a:endParaRPr>
          </a:p>
          <a:p>
            <a:r>
              <a:rPr lang="en-US" sz="2600" b="1" dirty="0" err="1">
                <a:latin typeface="Courier New" panose="02070309020205020404" pitchFamily="49" charset="0"/>
                <a:cs typeface="Courier New" panose="02070309020205020404" pitchFamily="49" charset="0"/>
              </a:rPr>
              <a:t>ATlist</a:t>
            </a:r>
            <a:r>
              <a:rPr lang="en-US" sz="2600" b="1" dirty="0">
                <a:latin typeface="Courier New" panose="02070309020205020404" pitchFamily="49" charset="0"/>
                <a:cs typeface="Courier New" panose="02070309020205020404" pitchFamily="49" charset="0"/>
              </a:rPr>
              <a:t> = </a:t>
            </a:r>
            <a:r>
              <a:rPr lang="en-US" sz="2600" b="1" dirty="0" err="1">
                <a:latin typeface="Courier New" panose="02070309020205020404" pitchFamily="49" charset="0"/>
                <a:cs typeface="Courier New" panose="02070309020205020404" pitchFamily="49" charset="0"/>
              </a:rPr>
              <a:t>re.findall</a:t>
            </a:r>
            <a:r>
              <a:rPr lang="en-US" sz="2600" b="1" dirty="0">
                <a:latin typeface="Courier New" panose="02070309020205020404" pitchFamily="49" charset="0"/>
                <a:cs typeface="Courier New" panose="02070309020205020404" pitchFamily="49" charset="0"/>
              </a:rPr>
              <a:t>("[AT]{4,}", Seq)</a:t>
            </a:r>
          </a:p>
          <a:p>
            <a:r>
              <a:rPr lang="en-US" sz="2600" b="1" dirty="0">
                <a:latin typeface="Courier New" panose="02070309020205020404" pitchFamily="49" charset="0"/>
                <a:cs typeface="Courier New" panose="02070309020205020404" pitchFamily="49" charset="0"/>
              </a:rPr>
              <a:t>for Rep in </a:t>
            </a:r>
            <a:r>
              <a:rPr lang="en-US" sz="2600" b="1" dirty="0" err="1">
                <a:latin typeface="Courier New" panose="02070309020205020404" pitchFamily="49" charset="0"/>
                <a:cs typeface="Courier New" panose="02070309020205020404" pitchFamily="49" charset="0"/>
              </a:rPr>
              <a:t>ATlist</a:t>
            </a:r>
            <a:r>
              <a:rPr lang="en-US" sz="2600" b="1" dirty="0">
                <a:latin typeface="Courier New" panose="02070309020205020404" pitchFamily="49" charset="0"/>
                <a:cs typeface="Courier New" panose="02070309020205020404" pitchFamily="49" charset="0"/>
              </a:rPr>
              <a:t>:</a:t>
            </a:r>
          </a:p>
          <a:p>
            <a:r>
              <a:rPr lang="en-US" sz="2600" b="1" dirty="0">
                <a:latin typeface="Courier New" panose="02070309020205020404" pitchFamily="49" charset="0"/>
                <a:cs typeface="Courier New" panose="02070309020205020404" pitchFamily="49" charset="0"/>
              </a:rPr>
              <a:t>	print(Rep, </a:t>
            </a:r>
            <a:r>
              <a:rPr lang="en-US" sz="2600" b="1" dirty="0" err="1">
                <a:latin typeface="Courier New" panose="02070309020205020404" pitchFamily="49" charset="0"/>
                <a:cs typeface="Courier New" panose="02070309020205020404" pitchFamily="49" charset="0"/>
              </a:rPr>
              <a:t>len</a:t>
            </a:r>
            <a:r>
              <a:rPr lang="en-US" sz="2600" b="1" dirty="0">
                <a:latin typeface="Courier New" panose="02070309020205020404" pitchFamily="49" charset="0"/>
                <a:cs typeface="Courier New" panose="02070309020205020404" pitchFamily="49" charset="0"/>
              </a:rPr>
              <a:t>(Rep))</a:t>
            </a:r>
          </a:p>
          <a:p>
            <a:endParaRPr lang="en-US" dirty="0"/>
          </a:p>
          <a:p>
            <a:endParaRPr lang="en-US" dirty="0"/>
          </a:p>
          <a:p>
            <a:r>
              <a:rPr lang="en-US" sz="2600" b="1" dirty="0">
                <a:solidFill>
                  <a:schemeClr val="tx1">
                    <a:lumMod val="50000"/>
                    <a:lumOff val="50000"/>
                  </a:schemeClr>
                </a:solidFill>
                <a:latin typeface="Courier New" panose="02070309020205020404" pitchFamily="49" charset="0"/>
                <a:cs typeface="Courier New" panose="02070309020205020404" pitchFamily="49" charset="0"/>
              </a:rPr>
              <a:t>TTATA 5		# will print</a:t>
            </a:r>
          </a:p>
          <a:p>
            <a:r>
              <a:rPr lang="en-US" sz="2600" b="1" dirty="0">
                <a:solidFill>
                  <a:schemeClr val="tx1">
                    <a:lumMod val="50000"/>
                    <a:lumOff val="50000"/>
                  </a:schemeClr>
                </a:solidFill>
                <a:latin typeface="Courier New" panose="02070309020205020404" pitchFamily="49" charset="0"/>
                <a:cs typeface="Courier New" panose="02070309020205020404" pitchFamily="49" charset="0"/>
              </a:rPr>
              <a:t>AATTATA 7</a:t>
            </a:r>
          </a:p>
          <a:p>
            <a:r>
              <a:rPr lang="en-US" sz="2600" b="1" dirty="0">
                <a:solidFill>
                  <a:schemeClr val="tx1">
                    <a:lumMod val="50000"/>
                    <a:lumOff val="50000"/>
                  </a:schemeClr>
                </a:solidFill>
                <a:latin typeface="Courier New" panose="02070309020205020404" pitchFamily="49" charset="0"/>
                <a:cs typeface="Courier New" panose="02070309020205020404" pitchFamily="49" charset="0"/>
              </a:rPr>
              <a:t>ATATAATA 8</a:t>
            </a:r>
          </a:p>
          <a:p>
            <a:r>
              <a:rPr lang="en-US" sz="2600" b="1" dirty="0">
                <a:solidFill>
                  <a:schemeClr val="tx1">
                    <a:lumMod val="50000"/>
                    <a:lumOff val="50000"/>
                  </a:schemeClr>
                </a:solidFill>
                <a:latin typeface="Courier New" panose="02070309020205020404" pitchFamily="49" charset="0"/>
                <a:cs typeface="Courier New" panose="02070309020205020404" pitchFamily="49" charset="0"/>
              </a:rPr>
              <a:t>ATATAT 6</a:t>
            </a:r>
          </a:p>
        </p:txBody>
      </p:sp>
    </p:spTree>
    <p:extLst>
      <p:ext uri="{BB962C8B-B14F-4D97-AF65-F5344CB8AC3E}">
        <p14:creationId xmlns:p14="http://schemas.microsoft.com/office/powerpoint/2010/main" val="84537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460268" y="3429000"/>
            <a:ext cx="11495171" cy="2893100"/>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Seq = 'CO_MT_134545 0 1    0 2   1’ </a:t>
            </a:r>
          </a:p>
          <a:p>
            <a:r>
              <a:rPr lang="en-US" sz="2600" b="1" dirty="0">
                <a:latin typeface="Courier New" panose="02070309020205020404" pitchFamily="49" charset="0"/>
                <a:cs typeface="Courier New" panose="02070309020205020404" pitchFamily="49" charset="0"/>
              </a:rPr>
              <a:t>result = </a:t>
            </a:r>
            <a:r>
              <a:rPr lang="en-US" sz="2600" b="1" dirty="0" err="1">
                <a:latin typeface="Courier New" panose="02070309020205020404" pitchFamily="49" charset="0"/>
                <a:cs typeface="Courier New" panose="02070309020205020404" pitchFamily="49" charset="0"/>
              </a:rPr>
              <a:t>re.sub</a:t>
            </a:r>
            <a:r>
              <a:rPr lang="en-US" sz="2600" b="1" dirty="0">
                <a:latin typeface="Courier New" panose="02070309020205020404" pitchFamily="49" charset="0"/>
                <a:cs typeface="Courier New" panose="02070309020205020404" pitchFamily="49" charset="0"/>
              </a:rPr>
              <a:t>('CO_', '', Seq) </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Deletes CO</a:t>
            </a:r>
          </a:p>
          <a:p>
            <a:r>
              <a:rPr lang="en-US" sz="2600" b="1" dirty="0">
                <a:latin typeface="Courier New" panose="02070309020205020404" pitchFamily="49" charset="0"/>
                <a:cs typeface="Courier New" panose="02070309020205020404" pitchFamily="49" charset="0"/>
              </a:rPr>
              <a:t>result = </a:t>
            </a:r>
            <a:r>
              <a:rPr lang="en-US" sz="2600" b="1" dirty="0" err="1">
                <a:latin typeface="Courier New" panose="02070309020205020404" pitchFamily="49" charset="0"/>
                <a:cs typeface="Courier New" panose="02070309020205020404" pitchFamily="49" charset="0"/>
              </a:rPr>
              <a:t>re.sub</a:t>
            </a:r>
            <a:r>
              <a:rPr lang="en-US" sz="2600" b="1" dirty="0">
                <a:latin typeface="Courier New" panose="02070309020205020404" pitchFamily="49" charset="0"/>
                <a:cs typeface="Courier New" panose="02070309020205020404" pitchFamily="49" charset="0"/>
              </a:rPr>
              <a:t>(r'\s+', ' ', Seq) </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Delete extra space</a:t>
            </a:r>
            <a:endParaRPr lang="en-US" sz="2600" b="1" dirty="0">
              <a:latin typeface="Courier New" panose="02070309020205020404" pitchFamily="49" charset="0"/>
              <a:cs typeface="Courier New" panose="02070309020205020404" pitchFamily="49" charset="0"/>
            </a:endParaRPr>
          </a:p>
          <a:p>
            <a:endParaRPr lang="en-US" sz="2600" b="1" dirty="0">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Let = '</a:t>
            </a:r>
            <a:r>
              <a:rPr lang="en-US" sz="2600" b="1" dirty="0" err="1">
                <a:latin typeface="Courier New" panose="02070309020205020404" pitchFamily="49" charset="0"/>
                <a:cs typeface="Courier New" panose="02070309020205020404" pitchFamily="49" charset="0"/>
              </a:rPr>
              <a:t>abcdefghi</a:t>
            </a:r>
            <a:r>
              <a:rPr lang="en-US" sz="2600" b="1" dirty="0">
                <a:latin typeface="Courier New" panose="02070309020205020404" pitchFamily="49" charset="0"/>
                <a:cs typeface="Courier New" panose="02070309020205020404" pitchFamily="49" charset="0"/>
              </a:rPr>
              <a:t>’ </a:t>
            </a:r>
          </a:p>
          <a:p>
            <a:r>
              <a:rPr lang="en-US" sz="2600" b="1" dirty="0">
                <a:latin typeface="Courier New" panose="02070309020205020404" pitchFamily="49" charset="0"/>
                <a:cs typeface="Courier New" panose="02070309020205020404" pitchFamily="49" charset="0"/>
              </a:rPr>
              <a:t>result = </a:t>
            </a:r>
            <a:r>
              <a:rPr lang="en-US" sz="2600" b="1" dirty="0" err="1">
                <a:latin typeface="Courier New" panose="02070309020205020404" pitchFamily="49" charset="0"/>
                <a:cs typeface="Courier New" panose="02070309020205020404" pitchFamily="49" charset="0"/>
              </a:rPr>
              <a:t>re.sub</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abc</a:t>
            </a:r>
            <a:r>
              <a:rPr lang="en-US" sz="2600" b="1" dirty="0">
                <a:latin typeface="Courier New" panose="02070309020205020404" pitchFamily="49" charset="0"/>
                <a:cs typeface="Courier New" panose="02070309020205020404" pitchFamily="49" charset="0"/>
              </a:rPr>
              <a:t>(def)</a:t>
            </a:r>
            <a:r>
              <a:rPr lang="en-US" sz="2600" b="1" dirty="0" err="1">
                <a:latin typeface="Courier New" panose="02070309020205020404" pitchFamily="49" charset="0"/>
                <a:cs typeface="Courier New" panose="02070309020205020404" pitchFamily="49" charset="0"/>
              </a:rPr>
              <a:t>ghi</a:t>
            </a:r>
            <a:r>
              <a:rPr lang="en-US" sz="2600" b="1" dirty="0">
                <a:latin typeface="Courier New" panose="02070309020205020404" pitchFamily="49" charset="0"/>
                <a:cs typeface="Courier New" panose="02070309020205020404" pitchFamily="49" charset="0"/>
              </a:rPr>
              <a:t>', r'\1', Let) </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Replace string with a part of itself</a:t>
            </a:r>
          </a:p>
        </p:txBody>
      </p:sp>
      <p:sp>
        <p:nvSpPr>
          <p:cNvPr id="3" name="TextBox 2">
            <a:extLst>
              <a:ext uri="{FF2B5EF4-FFF2-40B4-BE49-F238E27FC236}">
                <a16:creationId xmlns:a16="http://schemas.microsoft.com/office/drawing/2014/main" id="{83AA738A-121B-9446-BC76-ACA0223DC19D}"/>
              </a:ext>
            </a:extLst>
          </p:cNvPr>
          <p:cNvSpPr txBox="1"/>
          <p:nvPr/>
        </p:nvSpPr>
        <p:spPr>
          <a:xfrm>
            <a:off x="2720306" y="202361"/>
            <a:ext cx="5689378" cy="600164"/>
          </a:xfrm>
          <a:prstGeom prst="rect">
            <a:avLst/>
          </a:prstGeom>
          <a:noFill/>
        </p:spPr>
        <p:txBody>
          <a:bodyPr wrap="none" rtlCol="0">
            <a:spAutoFit/>
          </a:bodyPr>
          <a:lstStyle/>
          <a:p>
            <a:r>
              <a:rPr lang="en-US" sz="3300" dirty="0">
                <a:latin typeface="Helvetica Light" panose="020B0403020202020204" pitchFamily="34" charset="0"/>
                <a:cs typeface="Courier New" panose="02070309020205020404" pitchFamily="49" charset="0"/>
              </a:rPr>
              <a:t>Replacing matches in strings</a:t>
            </a:r>
            <a:endParaRPr lang="en-US" sz="3300" dirty="0">
              <a:latin typeface="Helvetica Light" panose="020B0403020202020204" pitchFamily="34" charset="0"/>
            </a:endParaRPr>
          </a:p>
        </p:txBody>
      </p:sp>
      <p:sp>
        <p:nvSpPr>
          <p:cNvPr id="4" name="TextBox 3">
            <a:extLst>
              <a:ext uri="{FF2B5EF4-FFF2-40B4-BE49-F238E27FC236}">
                <a16:creationId xmlns:a16="http://schemas.microsoft.com/office/drawing/2014/main" id="{0EF72AE7-8F11-0A44-9A3D-5FB4152DFF6E}"/>
              </a:ext>
            </a:extLst>
          </p:cNvPr>
          <p:cNvSpPr txBox="1"/>
          <p:nvPr/>
        </p:nvSpPr>
        <p:spPr>
          <a:xfrm>
            <a:off x="460268" y="1125911"/>
            <a:ext cx="11222216" cy="1785104"/>
          </a:xfrm>
          <a:prstGeom prst="rect">
            <a:avLst/>
          </a:prstGeom>
          <a:noFill/>
        </p:spPr>
        <p:txBody>
          <a:bodyPr wrap="square" rtlCol="0">
            <a:spAutoFit/>
          </a:bodyPr>
          <a:lstStyle/>
          <a:p>
            <a:r>
              <a:rPr lang="en-US" sz="2800" b="1" dirty="0" err="1">
                <a:latin typeface="Courier New" panose="02070309020205020404" pitchFamily="49" charset="0"/>
                <a:cs typeface="Courier New" panose="02070309020205020404" pitchFamily="49" charset="0"/>
              </a:rPr>
              <a:t>re.sub</a:t>
            </a:r>
            <a:r>
              <a:rPr lang="en-US" sz="2800" dirty="0">
                <a:latin typeface="Helvetica Light" panose="020B0403020202020204" pitchFamily="34" charset="0"/>
                <a:cs typeface="Courier New" panose="02070309020205020404" pitchFamily="49" charset="0"/>
              </a:rPr>
              <a:t> finds all matches in a string, stores in a list. The length of the list gives you the number of matches</a:t>
            </a:r>
          </a:p>
          <a:p>
            <a:endParaRPr lang="en-US" sz="2800" dirty="0">
              <a:latin typeface="Helvetica Light" panose="020B0403020202020204" pitchFamily="34" charset="0"/>
              <a:cs typeface="Courier New" panose="02070309020205020404" pitchFamily="49" charset="0"/>
            </a:endParaRPr>
          </a:p>
          <a:p>
            <a:r>
              <a:rPr lang="en-US" sz="2600" b="1" dirty="0" err="1">
                <a:latin typeface="Courier New" panose="02070309020205020404" pitchFamily="49" charset="0"/>
                <a:cs typeface="Courier New" panose="02070309020205020404" pitchFamily="49" charset="0"/>
              </a:rPr>
              <a:t>re.sub</a:t>
            </a:r>
            <a:r>
              <a:rPr lang="en-US" sz="2600" b="1" dirty="0">
                <a:latin typeface="Courier New" panose="02070309020205020404" pitchFamily="49" charset="0"/>
                <a:cs typeface="Courier New" panose="02070309020205020404" pitchFamily="49" charset="0"/>
              </a:rPr>
              <a:t>(‘pattern to match’, pattern to replace’, String)</a:t>
            </a:r>
          </a:p>
        </p:txBody>
      </p:sp>
    </p:spTree>
    <p:extLst>
      <p:ext uri="{BB962C8B-B14F-4D97-AF65-F5344CB8AC3E}">
        <p14:creationId xmlns:p14="http://schemas.microsoft.com/office/powerpoint/2010/main" val="125427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C5010-717B-2C4D-B3B5-874FBDD8744E}"/>
              </a:ext>
            </a:extLst>
          </p:cNvPr>
          <p:cNvSpPr txBox="1"/>
          <p:nvPr/>
        </p:nvSpPr>
        <p:spPr>
          <a:xfrm>
            <a:off x="2849758" y="531341"/>
            <a:ext cx="4533613" cy="584775"/>
          </a:xfrm>
          <a:prstGeom prst="rect">
            <a:avLst/>
          </a:prstGeom>
          <a:noFill/>
        </p:spPr>
        <p:txBody>
          <a:bodyPr wrap="none" rtlCol="0">
            <a:spAutoFit/>
          </a:bodyPr>
          <a:lstStyle/>
          <a:p>
            <a:r>
              <a:rPr lang="en-US" sz="3200" dirty="0">
                <a:latin typeface="Helvetica Light" panose="020B0403020202020204" pitchFamily="34" charset="0"/>
              </a:rPr>
              <a:t>List of Hints for practice</a:t>
            </a:r>
          </a:p>
        </p:txBody>
      </p:sp>
      <p:sp>
        <p:nvSpPr>
          <p:cNvPr id="4" name="TextBox 3">
            <a:extLst>
              <a:ext uri="{FF2B5EF4-FFF2-40B4-BE49-F238E27FC236}">
                <a16:creationId xmlns:a16="http://schemas.microsoft.com/office/drawing/2014/main" id="{B5B737DD-0BC5-404A-986A-3C05ED2CAADB}"/>
              </a:ext>
            </a:extLst>
          </p:cNvPr>
          <p:cNvSpPr txBox="1"/>
          <p:nvPr/>
        </p:nvSpPr>
        <p:spPr>
          <a:xfrm>
            <a:off x="697504" y="1116116"/>
            <a:ext cx="11312684" cy="5293757"/>
          </a:xfrm>
          <a:prstGeom prst="rect">
            <a:avLst/>
          </a:prstGeom>
          <a:noFill/>
        </p:spPr>
        <p:txBody>
          <a:bodyPr wrap="square" rtlCol="0">
            <a:spAutoFit/>
          </a:bodyPr>
          <a:lstStyle/>
          <a:p>
            <a:r>
              <a:rPr lang="en-US" sz="2600" dirty="0">
                <a:latin typeface="Helvetica Light" panose="020B0403020202020204" pitchFamily="34" charset="0"/>
              </a:rPr>
              <a:t>	</a:t>
            </a:r>
          </a:p>
          <a:p>
            <a:pPr marL="457200" indent="-457200">
              <a:buFontTx/>
              <a:buChar char="-"/>
            </a:pPr>
            <a:r>
              <a:rPr lang="en-US" sz="2600" dirty="0">
                <a:latin typeface="Helvetica Light" panose="020B0403020202020204" pitchFamily="34" charset="0"/>
              </a:rPr>
              <a:t>Remember that </a:t>
            </a:r>
            <a:r>
              <a:rPr lang="en-US" sz="2600" dirty="0" err="1">
                <a:latin typeface="Helvetica Light" panose="020B0403020202020204" pitchFamily="34" charset="0"/>
              </a:rPr>
              <a:t>str.count</a:t>
            </a:r>
            <a:r>
              <a:rPr lang="en-US" sz="2600" dirty="0">
                <a:latin typeface="Helvetica Light" panose="020B0403020202020204" pitchFamily="34" charset="0"/>
              </a:rPr>
              <a:t>(‘C’) will count Cs in a string</a:t>
            </a:r>
          </a:p>
          <a:p>
            <a:pPr marL="457200" indent="-457200">
              <a:buFontTx/>
              <a:buChar char="-"/>
            </a:pPr>
            <a:endParaRPr lang="en-US" sz="2600" dirty="0">
              <a:latin typeface="Helvetica Light" panose="020B0403020202020204" pitchFamily="34" charset="0"/>
            </a:endParaRPr>
          </a:p>
          <a:p>
            <a:pPr marL="457200" indent="-457200">
              <a:buFontTx/>
              <a:buChar char="-"/>
            </a:pPr>
            <a:r>
              <a:rPr lang="en-US" sz="2600" dirty="0">
                <a:latin typeface="Helvetica Light" panose="020B0403020202020204" pitchFamily="34" charset="0"/>
              </a:rPr>
              <a:t>To increment number of lines in loop, initialize variable to 1 outside loop</a:t>
            </a:r>
          </a:p>
          <a:p>
            <a:pPr marL="457200" indent="-457200">
              <a:buFontTx/>
              <a:buChar char="-"/>
            </a:pPr>
            <a:endParaRPr lang="en-US" sz="2600" dirty="0">
              <a:latin typeface="Helvetica Light" panose="020B0403020202020204" pitchFamily="34" charset="0"/>
            </a:endParaRPr>
          </a:p>
          <a:p>
            <a:pPr marL="457200" indent="-457200">
              <a:buFontTx/>
              <a:buChar char="-"/>
            </a:pPr>
            <a:r>
              <a:rPr lang="en-US" sz="2600" dirty="0">
                <a:latin typeface="Helvetica Light" panose="020B0403020202020204" pitchFamily="34" charset="0"/>
              </a:rPr>
              <a:t>You can </a:t>
            </a:r>
            <a:r>
              <a:rPr lang="en-US" sz="2600" dirty="0" err="1">
                <a:latin typeface="Helvetica Light" panose="020B0403020202020204" pitchFamily="34" charset="0"/>
              </a:rPr>
              <a:t>inititialize</a:t>
            </a:r>
            <a:r>
              <a:rPr lang="en-US" sz="2600" dirty="0">
                <a:latin typeface="Helvetica Light" panose="020B0403020202020204" pitchFamily="34" charset="0"/>
              </a:rPr>
              <a:t> an empty array outside of a loop: </a:t>
            </a:r>
            <a:r>
              <a:rPr lang="en-US" sz="2600" b="1" dirty="0" err="1">
                <a:latin typeface="Courier New" panose="02070309020205020404" pitchFamily="49" charset="0"/>
                <a:cs typeface="Courier New" panose="02070309020205020404" pitchFamily="49" charset="0"/>
              </a:rPr>
              <a:t>Nlist</a:t>
            </a:r>
            <a:r>
              <a:rPr lang="en-US" sz="2600" b="1" dirty="0">
                <a:latin typeface="Courier New" panose="02070309020205020404" pitchFamily="49" charset="0"/>
                <a:cs typeface="Courier New" panose="02070309020205020404" pitchFamily="49" charset="0"/>
              </a:rPr>
              <a:t>=[]</a:t>
            </a:r>
          </a:p>
          <a:p>
            <a:pPr marL="457200" indent="-457200">
              <a:buFontTx/>
              <a:buChar char="-"/>
            </a:pPr>
            <a:endParaRPr lang="en-US" sz="2600" b="1" dirty="0">
              <a:latin typeface="Courier New" panose="02070309020205020404" pitchFamily="49" charset="0"/>
              <a:cs typeface="Courier New" panose="02070309020205020404" pitchFamily="49" charset="0"/>
            </a:endParaRPr>
          </a:p>
          <a:p>
            <a:pPr marL="457200" indent="-457200">
              <a:buFontTx/>
              <a:buChar char="-"/>
            </a:pPr>
            <a:r>
              <a:rPr lang="en-US" sz="2600" dirty="0">
                <a:latin typeface="Helvetica Light" panose="020B0403020202020204" pitchFamily="34" charset="0"/>
                <a:cs typeface="Courier New" panose="02070309020205020404" pitchFamily="49" charset="0"/>
              </a:rPr>
              <a:t>Build running totals within a loop: </a:t>
            </a:r>
            <a:r>
              <a:rPr lang="en-US" sz="2600" b="1" dirty="0" err="1">
                <a:latin typeface="Courier New" panose="02070309020205020404" pitchFamily="49" charset="0"/>
                <a:cs typeface="Courier New" panose="02070309020205020404" pitchFamily="49" charset="0"/>
              </a:rPr>
              <a:t>TotalC</a:t>
            </a:r>
            <a:r>
              <a:rPr lang="en-US" sz="2600" b="1" dirty="0">
                <a:latin typeface="Courier New" panose="02070309020205020404" pitchFamily="49" charset="0"/>
                <a:cs typeface="Courier New" panose="02070309020205020404" pitchFamily="49" charset="0"/>
              </a:rPr>
              <a:t> += </a:t>
            </a:r>
            <a:r>
              <a:rPr lang="en-US" sz="2600" b="1" dirty="0" err="1">
                <a:latin typeface="Courier New" panose="02070309020205020404" pitchFamily="49" charset="0"/>
                <a:cs typeface="Courier New" panose="02070309020205020404" pitchFamily="49" charset="0"/>
              </a:rPr>
              <a:t>Ccount</a:t>
            </a:r>
            <a:endParaRPr lang="en-US" sz="2600" b="1" dirty="0">
              <a:latin typeface="Courier New" panose="02070309020205020404" pitchFamily="49" charset="0"/>
              <a:cs typeface="Courier New" panose="02070309020205020404" pitchFamily="49" charset="0"/>
            </a:endParaRPr>
          </a:p>
          <a:p>
            <a:pPr marL="457200" indent="-457200">
              <a:buFontTx/>
              <a:buChar char="-"/>
            </a:pPr>
            <a:endParaRPr lang="en-US" sz="2600" b="1" dirty="0">
              <a:latin typeface="Courier New" panose="02070309020205020404" pitchFamily="49" charset="0"/>
              <a:cs typeface="Courier New" panose="02070309020205020404" pitchFamily="49" charset="0"/>
            </a:endParaRPr>
          </a:p>
          <a:p>
            <a:pPr marL="457200" indent="-457200">
              <a:buFontTx/>
              <a:buChar char="-"/>
            </a:pPr>
            <a:r>
              <a:rPr lang="en-US" sz="2600" dirty="0">
                <a:latin typeface="Helvetica Light" panose="020B0403020202020204" pitchFamily="34" charset="0"/>
                <a:cs typeface="Courier New" panose="02070309020205020404" pitchFamily="49" charset="0"/>
              </a:rPr>
              <a:t>To calculate GC content for the entire file, you will want to use these</a:t>
            </a:r>
          </a:p>
          <a:p>
            <a:pPr marL="457200" indent="-457200">
              <a:buFontTx/>
              <a:buChar char="-"/>
            </a:pPr>
            <a:endParaRPr lang="en-US" sz="2600" dirty="0">
              <a:latin typeface="Helvetica Light" panose="020B0403020202020204" pitchFamily="34" charset="0"/>
              <a:cs typeface="Courier New" panose="02070309020205020404" pitchFamily="49" charset="0"/>
            </a:endParaRPr>
          </a:p>
          <a:p>
            <a:pPr marL="457200" indent="-457200">
              <a:buFontTx/>
              <a:buChar char="-"/>
            </a:pPr>
            <a:r>
              <a:rPr lang="en-US" sz="2600" dirty="0">
                <a:latin typeface="Helvetica Light" panose="020B0403020202020204" pitchFamily="34" charset="0"/>
                <a:cs typeface="Courier New" panose="02070309020205020404" pitchFamily="49" charset="0"/>
              </a:rPr>
              <a:t>Running totals of C counts, G counts, and total sequence length, and perform this calculation </a:t>
            </a:r>
            <a:r>
              <a:rPr lang="en-US" sz="2600" b="1" i="1" dirty="0">
                <a:latin typeface="Helvetica Light" panose="020B0403020202020204" pitchFamily="34" charset="0"/>
                <a:cs typeface="Courier New" panose="02070309020205020404" pitchFamily="49" charset="0"/>
              </a:rPr>
              <a:t>outside</a:t>
            </a:r>
            <a:r>
              <a:rPr lang="en-US" sz="2600" dirty="0">
                <a:latin typeface="Helvetica Light" panose="020B0403020202020204" pitchFamily="34" charset="0"/>
                <a:cs typeface="Courier New" panose="02070309020205020404" pitchFamily="49" charset="0"/>
              </a:rPr>
              <a:t> your </a:t>
            </a:r>
            <a:r>
              <a:rPr lang="en-US" sz="2600" b="1" dirty="0">
                <a:latin typeface="Courier New" panose="02070309020205020404" pitchFamily="49" charset="0"/>
                <a:cs typeface="Courier New" panose="02070309020205020404" pitchFamily="49" charset="0"/>
              </a:rPr>
              <a:t>for</a:t>
            </a:r>
            <a:r>
              <a:rPr lang="en-US" sz="2600" dirty="0">
                <a:latin typeface="Helvetica Light" panose="020B0403020202020204" pitchFamily="34" charset="0"/>
                <a:cs typeface="Courier New" panose="02070309020205020404" pitchFamily="49" charset="0"/>
              </a:rPr>
              <a:t> loop.</a:t>
            </a:r>
          </a:p>
        </p:txBody>
      </p:sp>
    </p:spTree>
    <p:extLst>
      <p:ext uri="{BB962C8B-B14F-4D97-AF65-F5344CB8AC3E}">
        <p14:creationId xmlns:p14="http://schemas.microsoft.com/office/powerpoint/2010/main" val="205664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18579B-6660-B240-98F5-B74E245BB00A}"/>
              </a:ext>
            </a:extLst>
          </p:cNvPr>
          <p:cNvSpPr/>
          <p:nvPr/>
        </p:nvSpPr>
        <p:spPr>
          <a:xfrm>
            <a:off x="543635" y="1175392"/>
            <a:ext cx="11104729" cy="2123658"/>
          </a:xfrm>
          <a:prstGeom prst="rect">
            <a:avLst/>
          </a:prstGeom>
        </p:spPr>
        <p:txBody>
          <a:bodyPr wrap="square">
            <a:spAutoFit/>
          </a:bodyPr>
          <a:lstStyle/>
          <a:p>
            <a:r>
              <a:rPr lang="en-US" sz="2200" dirty="0">
                <a:latin typeface="Menlo" panose="020B0609030804020204" pitchFamily="49" charset="0"/>
              </a:rPr>
              <a:t>&gt;AT1G68260.1_i1_204_CDS</a:t>
            </a:r>
          </a:p>
          <a:p>
            <a:r>
              <a:rPr lang="en-US" sz="2200" dirty="0">
                <a:latin typeface="Menlo" panose="020B0609030804020204" pitchFamily="49" charset="0"/>
              </a:rPr>
              <a:t>GTATACACATCTCTCTACTTTCATATTTTGCATCTCTAACGAAATCGGATTCCGTCGTTGTGAA&gt;AT1G68260.1_i2_457_CDS</a:t>
            </a:r>
          </a:p>
          <a:p>
            <a:r>
              <a:rPr lang="en-US" sz="2200" dirty="0">
                <a:latin typeface="Menlo" panose="020B0609030804020204" pitchFamily="49" charset="0"/>
              </a:rPr>
              <a:t>GTTAGTTTTCAATGTTGCTGCTTCTGATTGTTGAAAGTGTTCATACATTTGTGAATTTAGTTG&gt;&gt;AT1G68260.1_i3_1286_CDS</a:t>
            </a:r>
          </a:p>
          <a:p>
            <a:r>
              <a:rPr lang="en-US" sz="2200" dirty="0">
                <a:latin typeface="Menlo" panose="020B0609030804020204" pitchFamily="49" charset="0"/>
              </a:rPr>
              <a:t>GTAATAATAACGTCCCTCTTCTTCCTCAACTTAGTTCCTGTCCTCACATTATGCCATATATTC</a:t>
            </a:r>
          </a:p>
        </p:txBody>
      </p:sp>
      <p:sp>
        <p:nvSpPr>
          <p:cNvPr id="3" name="TextBox 2">
            <a:extLst>
              <a:ext uri="{FF2B5EF4-FFF2-40B4-BE49-F238E27FC236}">
                <a16:creationId xmlns:a16="http://schemas.microsoft.com/office/drawing/2014/main" id="{8B16D7EF-4073-6642-890C-7EF6C3625570}"/>
              </a:ext>
            </a:extLst>
          </p:cNvPr>
          <p:cNvSpPr txBox="1"/>
          <p:nvPr/>
        </p:nvSpPr>
        <p:spPr>
          <a:xfrm>
            <a:off x="7451677" y="719098"/>
            <a:ext cx="3999813" cy="738664"/>
          </a:xfrm>
          <a:prstGeom prst="rect">
            <a:avLst/>
          </a:prstGeom>
          <a:noFill/>
        </p:spPr>
        <p:txBody>
          <a:bodyPr wrap="none" rtlCol="0">
            <a:spAutoFit/>
          </a:bodyPr>
          <a:lstStyle/>
          <a:p>
            <a:r>
              <a:rPr lang="en-US" sz="2400" dirty="0">
                <a:latin typeface="Helvetica Light" panose="020B0403020202020204" pitchFamily="34" charset="0"/>
              </a:rPr>
              <a:t>no60_intron_IME_data.fasta</a:t>
            </a:r>
          </a:p>
          <a:p>
            <a:endParaRPr lang="en-US" dirty="0"/>
          </a:p>
        </p:txBody>
      </p:sp>
      <p:sp>
        <p:nvSpPr>
          <p:cNvPr id="6" name="TextBox 5">
            <a:extLst>
              <a:ext uri="{FF2B5EF4-FFF2-40B4-BE49-F238E27FC236}">
                <a16:creationId xmlns:a16="http://schemas.microsoft.com/office/drawing/2014/main" id="{1CD3AF72-BEA8-C144-9D2C-6071284A5CD5}"/>
              </a:ext>
            </a:extLst>
          </p:cNvPr>
          <p:cNvSpPr txBox="1"/>
          <p:nvPr/>
        </p:nvSpPr>
        <p:spPr>
          <a:xfrm>
            <a:off x="577050" y="3576049"/>
            <a:ext cx="11226150" cy="461665"/>
          </a:xfrm>
          <a:prstGeom prst="rect">
            <a:avLst/>
          </a:prstGeom>
          <a:noFill/>
        </p:spPr>
        <p:txBody>
          <a:bodyPr wrap="none" rtlCol="0">
            <a:spAutoFit/>
          </a:bodyPr>
          <a:lstStyle/>
          <a:p>
            <a:r>
              <a:rPr lang="en-US" sz="2400" dirty="0">
                <a:latin typeface="Helvetica Light" panose="020B0403020202020204" pitchFamily="34" charset="0"/>
              </a:rPr>
              <a:t>If line matches </a:t>
            </a:r>
            <a:r>
              <a:rPr lang="en-US" sz="2400" b="1" dirty="0">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 </a:t>
            </a:r>
            <a:r>
              <a:rPr lang="en-US" sz="2400" dirty="0">
                <a:latin typeface="Helvetica Light" panose="020B0403020202020204" pitchFamily="34" charset="0"/>
              </a:rPr>
              <a:t>do one thing, </a:t>
            </a:r>
            <a:r>
              <a:rPr lang="en-US" sz="2400" dirty="0" err="1">
                <a:latin typeface="Helvetica Light" panose="020B0403020202020204" pitchFamily="34" charset="0"/>
              </a:rPr>
              <a:t>elif</a:t>
            </a:r>
            <a:r>
              <a:rPr lang="en-US" sz="2400" dirty="0">
                <a:latin typeface="Helvetica Light" panose="020B0403020202020204" pitchFamily="34" charset="0"/>
              </a:rPr>
              <a:t> line matches </a:t>
            </a:r>
            <a:r>
              <a:rPr lang="en-US" sz="2400" b="1" dirty="0">
                <a:latin typeface="Courier New" panose="02070309020205020404" pitchFamily="49" charset="0"/>
                <a:cs typeface="Courier New" panose="02070309020205020404" pitchFamily="49" charset="0"/>
              </a:rPr>
              <a:t>[GCTA] </a:t>
            </a:r>
            <a:r>
              <a:rPr lang="en-US" sz="2400" dirty="0">
                <a:latin typeface="Helvetica Light" panose="020B0403020202020204" pitchFamily="34" charset="0"/>
              </a:rPr>
              <a:t>do something else</a:t>
            </a:r>
          </a:p>
        </p:txBody>
      </p:sp>
      <p:sp>
        <p:nvSpPr>
          <p:cNvPr id="7" name="Rectangle 6">
            <a:extLst>
              <a:ext uri="{FF2B5EF4-FFF2-40B4-BE49-F238E27FC236}">
                <a16:creationId xmlns:a16="http://schemas.microsoft.com/office/drawing/2014/main" id="{D980D080-0EAB-234B-ACD1-028F2B2D2D63}"/>
              </a:ext>
            </a:extLst>
          </p:cNvPr>
          <p:cNvSpPr/>
          <p:nvPr/>
        </p:nvSpPr>
        <p:spPr>
          <a:xfrm>
            <a:off x="1091820" y="5232672"/>
            <a:ext cx="10008357" cy="923330"/>
          </a:xfrm>
          <a:prstGeom prst="rect">
            <a:avLst/>
          </a:prstGeom>
        </p:spPr>
        <p:txBody>
          <a:bodyPr wrap="square">
            <a:spAutoFit/>
          </a:bodyPr>
          <a:lstStyle/>
          <a:p>
            <a:r>
              <a:rPr lang="en-US" dirty="0">
                <a:latin typeface="Menlo" panose="020B0609030804020204" pitchFamily="49" charset="0"/>
              </a:rPr>
              <a:t>&gt;AT1G68260.1_i1_204_CDS, Sequence length: 152, GC content: 0.355263.2 </a:t>
            </a:r>
          </a:p>
          <a:p>
            <a:r>
              <a:rPr lang="en-US" dirty="0">
                <a:latin typeface="Menlo" panose="020B0609030804020204" pitchFamily="49" charset="0"/>
              </a:rPr>
              <a:t>&gt;AT1G68260.1_i2_457_CDS, Sequence length: 719, GC content: 0.350487.2 </a:t>
            </a:r>
          </a:p>
          <a:p>
            <a:r>
              <a:rPr lang="en-US" dirty="0">
                <a:latin typeface="Menlo" panose="020B0609030804020204" pitchFamily="49" charset="0"/>
              </a:rPr>
              <a:t>&gt;AT1G68260.1_i3_1286_CDS, Sequence length: 82, GC content: 0.365854.2 </a:t>
            </a:r>
            <a:endParaRPr lang="en-US" dirty="0">
              <a:effectLst/>
              <a:latin typeface="Menlo" panose="020B0609030804020204" pitchFamily="49" charset="0"/>
            </a:endParaRPr>
          </a:p>
        </p:txBody>
      </p:sp>
      <p:sp>
        <p:nvSpPr>
          <p:cNvPr id="8" name="TextBox 7">
            <a:extLst>
              <a:ext uri="{FF2B5EF4-FFF2-40B4-BE49-F238E27FC236}">
                <a16:creationId xmlns:a16="http://schemas.microsoft.com/office/drawing/2014/main" id="{9A80FDF0-53C5-7B44-917C-57073608FE08}"/>
              </a:ext>
            </a:extLst>
          </p:cNvPr>
          <p:cNvSpPr txBox="1"/>
          <p:nvPr/>
        </p:nvSpPr>
        <p:spPr>
          <a:xfrm>
            <a:off x="543634" y="4494008"/>
            <a:ext cx="5848076" cy="461665"/>
          </a:xfrm>
          <a:prstGeom prst="rect">
            <a:avLst/>
          </a:prstGeom>
          <a:noFill/>
        </p:spPr>
        <p:txBody>
          <a:bodyPr wrap="none" rtlCol="0">
            <a:spAutoFit/>
          </a:bodyPr>
          <a:lstStyle/>
          <a:p>
            <a:r>
              <a:rPr lang="en-US" sz="2400" b="1" dirty="0">
                <a:latin typeface="Helvetica Light" panose="020B0403020202020204" pitchFamily="34" charset="0"/>
              </a:rPr>
              <a:t>Output should look something like below:</a:t>
            </a:r>
          </a:p>
        </p:txBody>
      </p:sp>
      <p:sp>
        <p:nvSpPr>
          <p:cNvPr id="9" name="TextBox 8">
            <a:extLst>
              <a:ext uri="{FF2B5EF4-FFF2-40B4-BE49-F238E27FC236}">
                <a16:creationId xmlns:a16="http://schemas.microsoft.com/office/drawing/2014/main" id="{B71E8611-8D95-A34A-A000-8B127C204642}"/>
              </a:ext>
            </a:extLst>
          </p:cNvPr>
          <p:cNvSpPr txBox="1"/>
          <p:nvPr/>
        </p:nvSpPr>
        <p:spPr>
          <a:xfrm>
            <a:off x="543634" y="332666"/>
            <a:ext cx="3382657" cy="738664"/>
          </a:xfrm>
          <a:prstGeom prst="rect">
            <a:avLst/>
          </a:prstGeom>
          <a:noFill/>
        </p:spPr>
        <p:txBody>
          <a:bodyPr wrap="none" rtlCol="0">
            <a:spAutoFit/>
          </a:bodyPr>
          <a:lstStyle/>
          <a:p>
            <a:r>
              <a:rPr lang="en-US" sz="2400" b="1" dirty="0">
                <a:latin typeface="Helvetica Light" panose="020B0403020202020204" pitchFamily="34" charset="0"/>
              </a:rPr>
              <a:t>Assignment problem 3:</a:t>
            </a:r>
          </a:p>
          <a:p>
            <a:endParaRPr lang="en-US" dirty="0"/>
          </a:p>
        </p:txBody>
      </p:sp>
    </p:spTree>
    <p:extLst>
      <p:ext uri="{BB962C8B-B14F-4D97-AF65-F5344CB8AC3E}">
        <p14:creationId xmlns:p14="http://schemas.microsoft.com/office/powerpoint/2010/main" val="283542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E55415-902A-4E4A-8B9E-274D9B110DCA}"/>
              </a:ext>
            </a:extLst>
          </p:cNvPr>
          <p:cNvSpPr/>
          <p:nvPr/>
        </p:nvSpPr>
        <p:spPr>
          <a:xfrm>
            <a:off x="220716" y="805680"/>
            <a:ext cx="11519339" cy="5847755"/>
          </a:xfrm>
          <a:prstGeom prst="rect">
            <a:avLst/>
          </a:prstGeom>
          <a:ln>
            <a:solidFill>
              <a:schemeClr val="tx1"/>
            </a:solidFill>
          </a:ln>
        </p:spPr>
        <p:txBody>
          <a:bodyPr wrap="square">
            <a:spAutoFit/>
          </a:bodyPr>
          <a:lstStyle/>
          <a:p>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usr</a:t>
            </a:r>
            <a:r>
              <a:rPr lang="en-US" sz="2200" b="1" dirty="0">
                <a:latin typeface="Courier New" panose="02070309020205020404" pitchFamily="49" charset="0"/>
                <a:cs typeface="Courier New" panose="02070309020205020404" pitchFamily="49" charset="0"/>
              </a:rPr>
              <a:t>/bin/env python3</a:t>
            </a:r>
          </a:p>
          <a:p>
            <a:endParaRPr lang="en-US" sz="2200" b="1" dirty="0">
              <a:latin typeface="Courier New" panose="02070309020205020404" pitchFamily="49" charset="0"/>
              <a:cs typeface="Courier New" panose="02070309020205020404" pitchFamily="49" charset="0"/>
            </a:endParaRPr>
          </a:p>
          <a:p>
            <a:r>
              <a:rPr lang="en-US" sz="2200" b="1" dirty="0">
                <a:solidFill>
                  <a:schemeClr val="accent1"/>
                </a:solidFill>
                <a:latin typeface="Courier New" panose="02070309020205020404" pitchFamily="49" charset="0"/>
                <a:cs typeface="Courier New" panose="02070309020205020404" pitchFamily="49" charset="0"/>
              </a:rPr>
              <a:t>import</a:t>
            </a:r>
            <a:r>
              <a:rPr lang="en-US" sz="2200" b="1" dirty="0">
                <a:latin typeface="Courier New" panose="02070309020205020404" pitchFamily="49" charset="0"/>
                <a:cs typeface="Courier New" panose="02070309020205020404" pitchFamily="49" charset="0"/>
              </a:rPr>
              <a:t> sys</a:t>
            </a:r>
          </a:p>
          <a:p>
            <a:r>
              <a:rPr lang="en-US" sz="2200" b="1" dirty="0">
                <a:latin typeface="Courier New" panose="02070309020205020404" pitchFamily="49" charset="0"/>
                <a:cs typeface="Courier New" panose="02070309020205020404" pitchFamily="49" charset="0"/>
              </a:rPr>
              <a:t>IN = </a:t>
            </a:r>
            <a:r>
              <a:rPr lang="en-US" sz="2200" b="1" dirty="0">
                <a:solidFill>
                  <a:srgbClr val="92D050"/>
                </a:solidFill>
                <a:latin typeface="Courier New" panose="02070309020205020404" pitchFamily="49" charset="0"/>
                <a:cs typeface="Courier New" panose="02070309020205020404" pitchFamily="49" charset="0"/>
              </a:rPr>
              <a:t>open</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sys.argv</a:t>
            </a:r>
            <a:r>
              <a:rPr lang="en-US" sz="2200" b="1" dirty="0">
                <a:latin typeface="Courier New" panose="02070309020205020404" pitchFamily="49" charset="0"/>
                <a:cs typeface="Courier New" panose="02070309020205020404" pitchFamily="49" charset="0"/>
              </a:rPr>
              <a:t>[1], </a:t>
            </a:r>
            <a:r>
              <a:rPr lang="en-US" sz="2200" b="1" dirty="0">
                <a:solidFill>
                  <a:schemeClr val="accent2">
                    <a:lumMod val="75000"/>
                  </a:schemeClr>
                </a:solidFill>
                <a:latin typeface="Courier New" panose="02070309020205020404" pitchFamily="49" charset="0"/>
                <a:cs typeface="Courier New" panose="02070309020205020404" pitchFamily="49" charset="0"/>
              </a:rPr>
              <a:t>'r'</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p>
          <a:p>
            <a:r>
              <a:rPr lang="en-US" sz="2200" b="1" dirty="0">
                <a:latin typeface="Courier New" panose="02070309020205020404" pitchFamily="49" charset="0"/>
                <a:cs typeface="Courier New" panose="02070309020205020404" pitchFamily="49" charset="0"/>
              </a:rPr>
              <a:t>CTR = 0</a:t>
            </a:r>
          </a:p>
          <a:p>
            <a:r>
              <a:rPr lang="en-US" sz="2200" b="1" dirty="0">
                <a:latin typeface="Courier New" panose="02070309020205020404" pitchFamily="49" charset="0"/>
                <a:cs typeface="Courier New" panose="02070309020205020404" pitchFamily="49" charset="0"/>
              </a:rPr>
              <a:t>OUT = </a:t>
            </a:r>
            <a:r>
              <a:rPr lang="en-US" sz="2200" b="1" dirty="0">
                <a:solidFill>
                  <a:srgbClr val="92D050"/>
                </a:solidFill>
                <a:latin typeface="Courier New" panose="02070309020205020404" pitchFamily="49" charset="0"/>
                <a:cs typeface="Courier New" panose="02070309020205020404" pitchFamily="49" charset="0"/>
              </a:rPr>
              <a:t>open</a:t>
            </a:r>
            <a:r>
              <a:rPr lang="en-US" sz="2200" b="1" dirty="0">
                <a:latin typeface="Courier New" panose="02070309020205020404" pitchFamily="49" charset="0"/>
                <a:cs typeface="Courier New" panose="02070309020205020404" pitchFamily="49" charset="0"/>
              </a:rPr>
              <a:t>(</a:t>
            </a:r>
            <a:r>
              <a:rPr lang="en-US" sz="2200" b="1" dirty="0">
                <a:solidFill>
                  <a:schemeClr val="accent2">
                    <a:lumMod val="75000"/>
                  </a:schemeClr>
                </a:solidFill>
                <a:latin typeface="Courier New" panose="02070309020205020404" pitchFamily="49" charset="0"/>
                <a:cs typeface="Courier New" panose="02070309020205020404" pitchFamily="49" charset="0"/>
              </a:rPr>
              <a:t>"</a:t>
            </a:r>
            <a:r>
              <a:rPr lang="en-US" sz="2200" b="1" dirty="0" err="1">
                <a:solidFill>
                  <a:schemeClr val="accent2">
                    <a:lumMod val="75000"/>
                  </a:schemeClr>
                </a:solidFill>
                <a:latin typeface="Courier New" panose="02070309020205020404" pitchFamily="49" charset="0"/>
                <a:cs typeface="Courier New" panose="02070309020205020404" pitchFamily="49" charset="0"/>
              </a:rPr>
              <a:t>outfile.txt</a:t>
            </a:r>
            <a:r>
              <a:rPr lang="en-US" sz="2200" b="1" dirty="0">
                <a:solidFill>
                  <a:schemeClr val="accent2">
                    <a:lumMod val="75000"/>
                  </a:schemeClr>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a:t>
            </a:r>
            <a:r>
              <a:rPr lang="en-US" sz="2200" b="1" dirty="0">
                <a:solidFill>
                  <a:schemeClr val="accent2">
                    <a:lumMod val="75000"/>
                  </a:schemeClr>
                </a:solidFill>
                <a:latin typeface="Courier New" panose="02070309020205020404" pitchFamily="49" charset="0"/>
                <a:cs typeface="Courier New" panose="02070309020205020404" pitchFamily="49" charset="0"/>
              </a:rPr>
              <a:t> 'w')</a:t>
            </a:r>
          </a:p>
          <a:p>
            <a:r>
              <a:rPr lang="en-US" sz="2200" b="1" dirty="0">
                <a:solidFill>
                  <a:schemeClr val="accent1"/>
                </a:solidFill>
                <a:latin typeface="Courier New" panose="02070309020205020404" pitchFamily="49" charset="0"/>
                <a:cs typeface="Courier New" panose="02070309020205020404" pitchFamily="49" charset="0"/>
              </a:rPr>
              <a:t>for</a:t>
            </a:r>
            <a:r>
              <a:rPr lang="en-US" sz="2200" b="1" dirty="0">
                <a:latin typeface="Courier New" panose="02070309020205020404" pitchFamily="49" charset="0"/>
                <a:cs typeface="Courier New" panose="02070309020205020404" pitchFamily="49" charset="0"/>
              </a:rPr>
              <a:t> Line </a:t>
            </a:r>
            <a:r>
              <a:rPr lang="en-US" sz="2200" b="1" dirty="0">
                <a:solidFill>
                  <a:schemeClr val="accent1"/>
                </a:solidFill>
                <a:latin typeface="Courier New" panose="02070309020205020404" pitchFamily="49" charset="0"/>
                <a:cs typeface="Courier New" panose="02070309020205020404" pitchFamily="49" charset="0"/>
              </a:rPr>
              <a:t>in</a:t>
            </a:r>
            <a:r>
              <a:rPr lang="en-US" sz="2200" b="1" dirty="0">
                <a:latin typeface="Courier New" panose="02070309020205020404" pitchFamily="49" charset="0"/>
                <a:cs typeface="Courier New" panose="02070309020205020404" pitchFamily="49" charset="0"/>
              </a:rPr>
              <a:t> IN:</a:t>
            </a:r>
          </a:p>
          <a:p>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Line_clean</a:t>
            </a:r>
            <a:r>
              <a:rPr lang="en-US" sz="2200" b="1" dirty="0">
                <a:latin typeface="Courier New" panose="02070309020205020404" pitchFamily="49" charset="0"/>
                <a:cs typeface="Courier New" panose="02070309020205020404" pitchFamily="49" charset="0"/>
              </a:rPr>
              <a:t> = </a:t>
            </a:r>
            <a:r>
              <a:rPr lang="en-US" sz="2200" b="1" dirty="0" err="1">
                <a:latin typeface="Courier New" panose="02070309020205020404" pitchFamily="49" charset="0"/>
                <a:cs typeface="Courier New" panose="02070309020205020404" pitchFamily="49" charset="0"/>
              </a:rPr>
              <a:t>Line.</a:t>
            </a:r>
            <a:r>
              <a:rPr lang="en-US" sz="2200" b="1" dirty="0" err="1">
                <a:solidFill>
                  <a:srgbClr val="92D050"/>
                </a:solidFill>
                <a:latin typeface="Courier New" panose="02070309020205020404" pitchFamily="49" charset="0"/>
                <a:cs typeface="Courier New" panose="02070309020205020404" pitchFamily="49" charset="0"/>
              </a:rPr>
              <a:t>strip</a:t>
            </a:r>
            <a:r>
              <a:rPr lang="en-US" sz="2200" b="1" dirty="0">
                <a:latin typeface="Courier New" panose="02070309020205020404" pitchFamily="49" charset="0"/>
                <a:cs typeface="Courier New" panose="02070309020205020404" pitchFamily="49" charset="0"/>
              </a:rPr>
              <a:t>("\n")</a:t>
            </a:r>
          </a:p>
          <a:p>
            <a:r>
              <a:rPr lang="en-US" sz="2200" b="1" dirty="0">
                <a:latin typeface="Courier New" panose="02070309020205020404" pitchFamily="49" charset="0"/>
                <a:cs typeface="Courier New" panose="02070309020205020404" pitchFamily="49" charset="0"/>
              </a:rPr>
              <a:t>	#print(</a:t>
            </a:r>
            <a:r>
              <a:rPr lang="en-US" sz="2200" b="1" dirty="0" err="1">
                <a:latin typeface="Courier New" panose="02070309020205020404" pitchFamily="49" charset="0"/>
                <a:cs typeface="Courier New" panose="02070309020205020404" pitchFamily="49" charset="0"/>
              </a:rPr>
              <a:t>Line_clean</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Line_length</a:t>
            </a:r>
            <a:r>
              <a:rPr lang="en-US" sz="2200" b="1" dirty="0">
                <a:latin typeface="Courier New" panose="02070309020205020404" pitchFamily="49" charset="0"/>
                <a:cs typeface="Courier New" panose="02070309020205020404" pitchFamily="49" charset="0"/>
              </a:rPr>
              <a:t> = </a:t>
            </a:r>
            <a:r>
              <a:rPr lang="en-US" sz="2200" b="1" dirty="0" err="1">
                <a:solidFill>
                  <a:srgbClr val="92D050"/>
                </a:solidFill>
                <a:latin typeface="Courier New" panose="02070309020205020404" pitchFamily="49" charset="0"/>
                <a:cs typeface="Courier New" panose="02070309020205020404" pitchFamily="49" charset="0"/>
              </a:rPr>
              <a:t>len</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Line_clean</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CTR += 1</a:t>
            </a:r>
          </a:p>
          <a:p>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OUT.</a:t>
            </a:r>
            <a:r>
              <a:rPr lang="en-US" sz="2200" b="1" dirty="0" err="1">
                <a:solidFill>
                  <a:schemeClr val="accent1"/>
                </a:solidFill>
                <a:latin typeface="Courier New" panose="02070309020205020404" pitchFamily="49" charset="0"/>
                <a:cs typeface="Courier New" panose="02070309020205020404" pitchFamily="49" charset="0"/>
              </a:rPr>
              <a:t>write</a:t>
            </a:r>
            <a:r>
              <a:rPr lang="en-US" sz="2200" b="1" dirty="0">
                <a:latin typeface="Courier New" panose="02070309020205020404" pitchFamily="49" charset="0"/>
                <a:cs typeface="Courier New" panose="02070309020205020404" pitchFamily="49" charset="0"/>
              </a:rPr>
              <a:t>(</a:t>
            </a:r>
            <a:r>
              <a:rPr lang="en-US" sz="2200" b="1" dirty="0">
                <a:solidFill>
                  <a:schemeClr val="accent2">
                    <a:lumMod val="75000"/>
                  </a:schemeClr>
                </a:solidFill>
                <a:latin typeface="Courier New" panose="02070309020205020404" pitchFamily="49" charset="0"/>
                <a:cs typeface="Courier New" panose="02070309020205020404" pitchFamily="49" charset="0"/>
              </a:rPr>
              <a:t>"Line number: %</a:t>
            </a:r>
            <a:r>
              <a:rPr lang="en-US" sz="2200" b="1" dirty="0" err="1">
                <a:solidFill>
                  <a:schemeClr val="accent2">
                    <a:lumMod val="75000"/>
                  </a:schemeClr>
                </a:solidFill>
                <a:latin typeface="Courier New" panose="02070309020205020404" pitchFamily="49" charset="0"/>
                <a:cs typeface="Courier New" panose="02070309020205020404" pitchFamily="49" charset="0"/>
              </a:rPr>
              <a:t>d,Line</a:t>
            </a:r>
            <a:r>
              <a:rPr lang="en-US" sz="2200" b="1" dirty="0">
                <a:solidFill>
                  <a:schemeClr val="accent2">
                    <a:lumMod val="75000"/>
                  </a:schemeClr>
                </a:solidFill>
                <a:latin typeface="Courier New" panose="02070309020205020404" pitchFamily="49" charset="0"/>
                <a:cs typeface="Courier New" panose="02070309020205020404" pitchFamily="49" charset="0"/>
              </a:rPr>
              <a:t> length: %d \n" </a:t>
            </a:r>
            <a:r>
              <a:rPr lang="en-US" sz="2200" b="1" dirty="0">
                <a:latin typeface="Courier New" panose="02070309020205020404" pitchFamily="49" charset="0"/>
                <a:cs typeface="Courier New" panose="02070309020205020404" pitchFamily="49" charset="0"/>
              </a:rPr>
              <a:t>% (CTR, </a:t>
            </a:r>
            <a:r>
              <a:rPr lang="en-US" sz="2200" b="1" dirty="0" err="1">
                <a:latin typeface="Courier New" panose="02070309020205020404" pitchFamily="49" charset="0"/>
                <a:cs typeface="Courier New" panose="02070309020205020404" pitchFamily="49" charset="0"/>
              </a:rPr>
              <a:t>Line_length</a:t>
            </a:r>
            <a:r>
              <a:rPr lang="en-US" sz="2200" b="1" dirty="0">
                <a:latin typeface="Courier New" panose="02070309020205020404" pitchFamily="49" charset="0"/>
                <a:cs typeface="Courier New" panose="02070309020205020404" pitchFamily="49" charset="0"/>
              </a:rPr>
              <a:t>))</a:t>
            </a:r>
          </a:p>
          <a:p>
            <a:endParaRPr lang="en-US" sz="2200" b="1" dirty="0">
              <a:latin typeface="Courier New" panose="02070309020205020404" pitchFamily="49" charset="0"/>
              <a:cs typeface="Courier New" panose="02070309020205020404" pitchFamily="49" charset="0"/>
            </a:endParaRPr>
          </a:p>
          <a:p>
            <a:r>
              <a:rPr lang="en-US" sz="2200" b="1" dirty="0" err="1">
                <a:latin typeface="Courier New" panose="02070309020205020404" pitchFamily="49" charset="0"/>
                <a:cs typeface="Courier New" panose="02070309020205020404" pitchFamily="49" charset="0"/>
              </a:rPr>
              <a:t>IN.</a:t>
            </a:r>
            <a:r>
              <a:rPr lang="en-US" sz="2200" b="1" dirty="0" err="1">
                <a:solidFill>
                  <a:schemeClr val="accent1"/>
                </a:solidFill>
                <a:latin typeface="Courier New" panose="02070309020205020404" pitchFamily="49" charset="0"/>
                <a:cs typeface="Courier New" panose="02070309020205020404" pitchFamily="49" charset="0"/>
              </a:rPr>
              <a:t>close</a:t>
            </a:r>
            <a:r>
              <a:rPr lang="en-US" sz="2200" b="1" dirty="0">
                <a:latin typeface="Courier New" panose="02070309020205020404" pitchFamily="49" charset="0"/>
                <a:cs typeface="Courier New" panose="02070309020205020404" pitchFamily="49" charset="0"/>
              </a:rPr>
              <a:t>()</a:t>
            </a:r>
          </a:p>
          <a:p>
            <a:r>
              <a:rPr lang="en-US" sz="2200" b="1" dirty="0" err="1">
                <a:latin typeface="Courier New" panose="02070309020205020404" pitchFamily="49" charset="0"/>
                <a:cs typeface="Courier New" panose="02070309020205020404" pitchFamily="49" charset="0"/>
              </a:rPr>
              <a:t>OUT.</a:t>
            </a:r>
            <a:r>
              <a:rPr lang="en-US" sz="2200" b="1" dirty="0" err="1">
                <a:solidFill>
                  <a:schemeClr val="accent1"/>
                </a:solidFill>
                <a:latin typeface="Courier New" panose="02070309020205020404" pitchFamily="49" charset="0"/>
                <a:cs typeface="Courier New" panose="02070309020205020404" pitchFamily="49" charset="0"/>
              </a:rPr>
              <a:t>close</a:t>
            </a:r>
            <a:r>
              <a:rPr lang="en-US" sz="22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D4596BF1-5A17-6748-9134-DB16CC2C5A58}"/>
              </a:ext>
            </a:extLst>
          </p:cNvPr>
          <p:cNvSpPr/>
          <p:nvPr/>
        </p:nvSpPr>
        <p:spPr>
          <a:xfrm>
            <a:off x="2174093" y="198923"/>
            <a:ext cx="7843814" cy="492443"/>
          </a:xfrm>
          <a:prstGeom prst="rect">
            <a:avLst/>
          </a:prstGeom>
        </p:spPr>
        <p:txBody>
          <a:bodyPr wrap="none">
            <a:spAutoFit/>
          </a:bodyPr>
          <a:lstStyle/>
          <a:p>
            <a:r>
              <a:rPr lang="en-US" sz="2600" dirty="0">
                <a:latin typeface="Helvetica Light" panose="020B0403020202020204" pitchFamily="34" charset="0"/>
              </a:rPr>
              <a:t>Practice script from python2_practice_scriptsB.md </a:t>
            </a:r>
            <a:endParaRPr lang="en-US" sz="2600" dirty="0"/>
          </a:p>
        </p:txBody>
      </p:sp>
    </p:spTree>
    <p:extLst>
      <p:ext uri="{BB962C8B-B14F-4D97-AF65-F5344CB8AC3E}">
        <p14:creationId xmlns:p14="http://schemas.microsoft.com/office/powerpoint/2010/main" val="8899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1FF7A-E3C0-A045-86CF-223B0BB4FAC7}"/>
              </a:ext>
            </a:extLst>
          </p:cNvPr>
          <p:cNvSpPr/>
          <p:nvPr/>
        </p:nvSpPr>
        <p:spPr>
          <a:xfrm>
            <a:off x="457200" y="942881"/>
            <a:ext cx="11661228" cy="5509200"/>
          </a:xfrm>
          <a:prstGeom prst="rect">
            <a:avLst/>
          </a:prstGeom>
          <a:ln>
            <a:solidFill>
              <a:schemeClr val="tx1"/>
            </a:solidFill>
          </a:ln>
        </p:spPr>
        <p:txBody>
          <a:bodyPr wrap="square">
            <a:spAutoFit/>
          </a:bodyPr>
          <a:lstStyle/>
          <a:p>
            <a:r>
              <a:rPr lang="en-US" sz="2200" b="1" dirty="0">
                <a:latin typeface="Courier New" panose="02070309020205020404" pitchFamily="49" charset="0"/>
                <a:cs typeface="Courier New" panose="02070309020205020404" pitchFamily="49" charset="0"/>
              </a:rPr>
              <a:t>import sys</a:t>
            </a:r>
          </a:p>
          <a:p>
            <a:r>
              <a:rPr lang="en-US" sz="2200" b="1" dirty="0">
                <a:latin typeface="Courier New" panose="02070309020205020404" pitchFamily="49" charset="0"/>
                <a:cs typeface="Courier New" panose="02070309020205020404" pitchFamily="49" charset="0"/>
              </a:rPr>
              <a:t>import re</a:t>
            </a: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IN = open(</a:t>
            </a:r>
            <a:r>
              <a:rPr lang="en-US" sz="2200" b="1" dirty="0" err="1">
                <a:latin typeface="Courier New" panose="02070309020205020404" pitchFamily="49" charset="0"/>
                <a:cs typeface="Courier New" panose="02070309020205020404" pitchFamily="49" charset="0"/>
              </a:rPr>
              <a:t>sys.argv</a:t>
            </a:r>
            <a:r>
              <a:rPr lang="en-US" sz="2200" b="1" dirty="0">
                <a:latin typeface="Courier New" panose="02070309020205020404" pitchFamily="49" charset="0"/>
                <a:cs typeface="Courier New" panose="02070309020205020404" pitchFamily="49" charset="0"/>
              </a:rPr>
              <a:t>[1], 'r')</a:t>
            </a:r>
          </a:p>
          <a:p>
            <a:r>
              <a:rPr lang="en-US" sz="2200" b="1" dirty="0">
                <a:latin typeface="Courier New" panose="02070309020205020404" pitchFamily="49" charset="0"/>
                <a:cs typeface="Courier New" panose="02070309020205020404" pitchFamily="49" charset="0"/>
              </a:rPr>
              <a:t>OUT = open('</a:t>
            </a:r>
            <a:r>
              <a:rPr lang="en-US" sz="2200" b="1" dirty="0" err="1">
                <a:latin typeface="Courier New" panose="02070309020205020404" pitchFamily="49" charset="0"/>
                <a:cs typeface="Courier New" panose="02070309020205020404" pitchFamily="49" charset="0"/>
              </a:rPr>
              <a:t>gc_length_out.txt</a:t>
            </a:r>
            <a:r>
              <a:rPr lang="en-US" sz="2200" b="1" dirty="0">
                <a:latin typeface="Courier New" panose="02070309020205020404" pitchFamily="49" charset="0"/>
                <a:cs typeface="Courier New" panose="02070309020205020404" pitchFamily="49" charset="0"/>
              </a:rPr>
              <a:t>', 'w')</a:t>
            </a:r>
          </a:p>
          <a:p>
            <a:endParaRPr lang="en-US" sz="2200" b="1" dirty="0">
              <a:latin typeface="Courier New" panose="02070309020205020404" pitchFamily="49" charset="0"/>
              <a:cs typeface="Courier New" panose="02070309020205020404" pitchFamily="49" charset="0"/>
            </a:endParaRPr>
          </a:p>
          <a:p>
            <a:r>
              <a:rPr lang="en-US" sz="2200" b="1" dirty="0" err="1">
                <a:latin typeface="Courier New" panose="02070309020205020404" pitchFamily="49" charset="0"/>
                <a:cs typeface="Courier New" panose="02070309020205020404" pitchFamily="49" charset="0"/>
              </a:rPr>
              <a:t>Nlist</a:t>
            </a:r>
            <a:r>
              <a:rPr lang="en-US" sz="2200" b="1" dirty="0">
                <a:latin typeface="Courier New" panose="02070309020205020404" pitchFamily="49" charset="0"/>
                <a:cs typeface="Courier New" panose="02070309020205020404" pitchFamily="49" charset="0"/>
              </a:rPr>
              <a:t>=[] # initializing </a:t>
            </a:r>
            <a:r>
              <a:rPr lang="en-US" sz="2200" b="1" dirty="0" err="1">
                <a:latin typeface="Courier New" panose="02070309020205020404" pitchFamily="49" charset="0"/>
                <a:cs typeface="Courier New" panose="02070309020205020404" pitchFamily="49" charset="0"/>
              </a:rPr>
              <a:t>Nlist</a:t>
            </a:r>
            <a:endParaRPr lang="en-US" sz="2200" b="1" dirty="0">
              <a:latin typeface="Courier New" panose="02070309020205020404" pitchFamily="49" charset="0"/>
              <a:cs typeface="Courier New" panose="02070309020205020404" pitchFamily="49" charset="0"/>
            </a:endParaRPr>
          </a:p>
          <a:p>
            <a:r>
              <a:rPr lang="en-US" sz="2200" b="1" dirty="0" err="1">
                <a:latin typeface="Courier New" panose="02070309020205020404" pitchFamily="49" charset="0"/>
                <a:cs typeface="Courier New" panose="02070309020205020404" pitchFamily="49" charset="0"/>
              </a:rPr>
              <a:t>TotalC</a:t>
            </a:r>
            <a:r>
              <a:rPr lang="en-US" sz="2200" b="1" dirty="0">
                <a:latin typeface="Courier New" panose="02070309020205020404" pitchFamily="49" charset="0"/>
                <a:cs typeface="Courier New" panose="02070309020205020404" pitchFamily="49" charset="0"/>
              </a:rPr>
              <a:t>=0</a:t>
            </a:r>
          </a:p>
          <a:p>
            <a:r>
              <a:rPr lang="en-US" sz="2200" b="1" dirty="0" err="1">
                <a:latin typeface="Courier New" panose="02070309020205020404" pitchFamily="49" charset="0"/>
                <a:cs typeface="Courier New" panose="02070309020205020404" pitchFamily="49" charset="0"/>
              </a:rPr>
              <a:t>TotalG</a:t>
            </a:r>
            <a:r>
              <a:rPr lang="en-US" sz="2200" b="1" dirty="0">
                <a:latin typeface="Courier New" panose="02070309020205020404" pitchFamily="49" charset="0"/>
                <a:cs typeface="Courier New" panose="02070309020205020404" pitchFamily="49" charset="0"/>
              </a:rPr>
              <a:t>=0</a:t>
            </a:r>
          </a:p>
          <a:p>
            <a:r>
              <a:rPr lang="en-US" sz="2200" b="1" dirty="0" err="1">
                <a:latin typeface="Courier New" panose="02070309020205020404" pitchFamily="49" charset="0"/>
                <a:cs typeface="Courier New" panose="02070309020205020404" pitchFamily="49" charset="0"/>
              </a:rPr>
              <a:t>CumLength</a:t>
            </a:r>
            <a:r>
              <a:rPr lang="en-US" sz="2200" b="1" dirty="0">
                <a:latin typeface="Courier New" panose="02070309020205020404" pitchFamily="49" charset="0"/>
                <a:cs typeface="Courier New" panose="02070309020205020404" pitchFamily="49" charset="0"/>
              </a:rPr>
              <a:t>=0</a:t>
            </a:r>
          </a:p>
          <a:p>
            <a:r>
              <a:rPr lang="en-US" sz="2200" b="1" dirty="0" err="1">
                <a:latin typeface="Courier New" panose="02070309020205020404" pitchFamily="49" charset="0"/>
                <a:cs typeface="Courier New" panose="02070309020205020404" pitchFamily="49" charset="0"/>
              </a:rPr>
              <a:t>LineNumber</a:t>
            </a:r>
            <a:r>
              <a:rPr lang="en-US" sz="2200" b="1" dirty="0">
                <a:latin typeface="Courier New" panose="02070309020205020404" pitchFamily="49" charset="0"/>
                <a:cs typeface="Courier New" panose="02070309020205020404" pitchFamily="49" charset="0"/>
              </a:rPr>
              <a:t> = 0  ## setting to 0 to count line numbers while looping through the file. </a:t>
            </a:r>
          </a:p>
          <a:p>
            <a:r>
              <a:rPr lang="en-US" sz="2200" b="1" dirty="0" err="1">
                <a:latin typeface="Courier New" panose="02070309020205020404" pitchFamily="49" charset="0"/>
                <a:cs typeface="Courier New" panose="02070309020205020404" pitchFamily="49" charset="0"/>
              </a:rPr>
              <a:t>CumLength</a:t>
            </a:r>
            <a:r>
              <a:rPr lang="en-US" sz="2200" b="1" dirty="0">
                <a:latin typeface="Courier New" panose="02070309020205020404" pitchFamily="49" charset="0"/>
                <a:cs typeface="Courier New" panose="02070309020205020404" pitchFamily="49" charset="0"/>
              </a:rPr>
              <a:t> = 0 # initializing cum length</a:t>
            </a:r>
          </a:p>
          <a:p>
            <a:endParaRPr lang="en-US" sz="2200" b="1" dirty="0">
              <a:latin typeface="Courier New" panose="02070309020205020404" pitchFamily="49" charset="0"/>
              <a:cs typeface="Courier New" panose="02070309020205020404" pitchFamily="49" charset="0"/>
            </a:endParaRP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###CONTINUED ON NEXT SLIDE</a:t>
            </a:r>
          </a:p>
        </p:txBody>
      </p:sp>
      <p:sp>
        <p:nvSpPr>
          <p:cNvPr id="3" name="TextBox 2">
            <a:extLst>
              <a:ext uri="{FF2B5EF4-FFF2-40B4-BE49-F238E27FC236}">
                <a16:creationId xmlns:a16="http://schemas.microsoft.com/office/drawing/2014/main" id="{9509E8DB-E969-3D4B-8DB3-0990A967B5CA}"/>
              </a:ext>
            </a:extLst>
          </p:cNvPr>
          <p:cNvSpPr txBox="1"/>
          <p:nvPr/>
        </p:nvSpPr>
        <p:spPr>
          <a:xfrm>
            <a:off x="798787" y="304800"/>
            <a:ext cx="8496237" cy="553998"/>
          </a:xfrm>
          <a:prstGeom prst="rect">
            <a:avLst/>
          </a:prstGeom>
          <a:noFill/>
        </p:spPr>
        <p:txBody>
          <a:bodyPr wrap="none" rtlCol="0">
            <a:spAutoFit/>
          </a:bodyPr>
          <a:lstStyle/>
          <a:p>
            <a:r>
              <a:rPr lang="en-US" sz="3000" dirty="0">
                <a:latin typeface="Helvetica Light" panose="020B0403020202020204" pitchFamily="34" charset="0"/>
              </a:rPr>
              <a:t>One way to write </a:t>
            </a:r>
            <a:r>
              <a:rPr lang="en-US" sz="3000" b="1" dirty="0">
                <a:latin typeface="Helvetica Light" panose="020B0403020202020204" pitchFamily="34" charset="0"/>
              </a:rPr>
              <a:t>python3_practice_script.md </a:t>
            </a:r>
            <a:r>
              <a:rPr lang="en-US" sz="3000" dirty="0">
                <a:latin typeface="Helvetica Light" panose="020B0403020202020204" pitchFamily="34" charset="0"/>
              </a:rPr>
              <a:t>#3</a:t>
            </a:r>
          </a:p>
        </p:txBody>
      </p:sp>
    </p:spTree>
    <p:extLst>
      <p:ext uri="{BB962C8B-B14F-4D97-AF65-F5344CB8AC3E}">
        <p14:creationId xmlns:p14="http://schemas.microsoft.com/office/powerpoint/2010/main" val="44331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1FF7A-E3C0-A045-86CF-223B0BB4FAC7}"/>
              </a:ext>
            </a:extLst>
          </p:cNvPr>
          <p:cNvSpPr/>
          <p:nvPr/>
        </p:nvSpPr>
        <p:spPr>
          <a:xfrm>
            <a:off x="163285" y="746938"/>
            <a:ext cx="12148458" cy="5940088"/>
          </a:xfrm>
          <a:prstGeom prst="rect">
            <a:avLst/>
          </a:prstGeom>
          <a:ln>
            <a:solidFill>
              <a:schemeClr val="tx1"/>
            </a:solidFill>
          </a:ln>
        </p:spPr>
        <p:txBody>
          <a:bodyPr wrap="square">
            <a:spAutoFit/>
          </a:bodyPr>
          <a:lstStyle/>
          <a:p>
            <a:r>
              <a:rPr lang="en-US" sz="1900" b="1" dirty="0">
                <a:latin typeface="Courier New" panose="02070309020205020404" pitchFamily="49" charset="0"/>
                <a:cs typeface="Courier New" panose="02070309020205020404" pitchFamily="49" charset="0"/>
              </a:rPr>
              <a:t>for Line in IN:</a:t>
            </a: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LineNumber</a:t>
            </a:r>
            <a:r>
              <a:rPr lang="en-US" sz="1900" b="1" dirty="0">
                <a:latin typeface="Courier New" panose="02070309020205020404" pitchFamily="49" charset="0"/>
                <a:cs typeface="Courier New" panose="02070309020205020404" pitchFamily="49" charset="0"/>
              </a:rPr>
              <a:t> += 1</a:t>
            </a:r>
          </a:p>
          <a:p>
            <a:r>
              <a:rPr lang="en-US" sz="1900" b="1" dirty="0">
                <a:latin typeface="Courier New" panose="02070309020205020404" pitchFamily="49" charset="0"/>
                <a:cs typeface="Courier New" panose="02070309020205020404" pitchFamily="49" charset="0"/>
              </a:rPr>
              <a:t>	Line = </a:t>
            </a:r>
            <a:r>
              <a:rPr lang="en-US" sz="1900" b="1" dirty="0" err="1">
                <a:latin typeface="Courier New" panose="02070309020205020404" pitchFamily="49" charset="0"/>
                <a:cs typeface="Courier New" panose="02070309020205020404" pitchFamily="49" charset="0"/>
              </a:rPr>
              <a:t>Line.strip</a:t>
            </a:r>
            <a:r>
              <a:rPr lang="en-US" sz="1900" b="1" dirty="0">
                <a:latin typeface="Courier New" panose="02070309020205020404" pitchFamily="49" charset="0"/>
                <a:cs typeface="Courier New" panose="02070309020205020404" pitchFamily="49" charset="0"/>
              </a:rPr>
              <a:t>('\n')</a:t>
            </a:r>
          </a:p>
          <a:p>
            <a:r>
              <a:rPr lang="en-US" sz="1900" b="1" dirty="0">
                <a:latin typeface="Courier New" panose="02070309020205020404" pitchFamily="49" charset="0"/>
                <a:cs typeface="Courier New" panose="02070309020205020404" pitchFamily="49" charset="0"/>
              </a:rPr>
              <a:t>	if </a:t>
            </a:r>
            <a:r>
              <a:rPr lang="en-US" sz="1900" b="1" dirty="0" err="1">
                <a:latin typeface="Courier New" panose="02070309020205020404" pitchFamily="49" charset="0"/>
                <a:cs typeface="Courier New" panose="02070309020205020404" pitchFamily="49" charset="0"/>
              </a:rPr>
              <a:t>re.search</a:t>
            </a:r>
            <a:r>
              <a:rPr lang="en-US" sz="1900" b="1" dirty="0">
                <a:latin typeface="Courier New" panose="02070309020205020404" pitchFamily="49" charset="0"/>
                <a:cs typeface="Courier New" panose="02070309020205020404" pitchFamily="49" charset="0"/>
              </a:rPr>
              <a:t>("^&gt;", Line):# matches ID</a:t>
            </a:r>
          </a:p>
          <a:p>
            <a:r>
              <a:rPr lang="en-US" sz="1900" b="1" dirty="0">
                <a:latin typeface="Courier New" panose="02070309020205020404" pitchFamily="49" charset="0"/>
                <a:cs typeface="Courier New" panose="02070309020205020404" pitchFamily="49" charset="0"/>
              </a:rPr>
              <a:t>		ID = Line</a:t>
            </a: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OUT.write</a:t>
            </a:r>
            <a:r>
              <a:rPr lang="en-US" sz="1900" b="1" dirty="0">
                <a:latin typeface="Courier New" panose="02070309020205020404" pitchFamily="49" charset="0"/>
                <a:cs typeface="Courier New" panose="02070309020205020404" pitchFamily="49" charset="0"/>
              </a:rPr>
              <a:t>("%s, " %(ID))</a:t>
            </a: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elif</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re.search</a:t>
            </a:r>
            <a:r>
              <a:rPr lang="en-US" sz="1900" b="1" dirty="0">
                <a:latin typeface="Courier New" panose="02070309020205020404" pitchFamily="49" charset="0"/>
                <a:cs typeface="Courier New" panose="02070309020205020404" pitchFamily="49" charset="0"/>
              </a:rPr>
              <a:t>("[ATCG]", Line):</a:t>
            </a: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Ccount</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Line.count</a:t>
            </a:r>
            <a:r>
              <a:rPr lang="en-US" sz="1900" b="1" dirty="0">
                <a:latin typeface="Courier New" panose="02070309020205020404" pitchFamily="49" charset="0"/>
                <a:cs typeface="Courier New" panose="02070309020205020404" pitchFamily="49" charset="0"/>
              </a:rPr>
              <a:t>('C')</a:t>
            </a: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Gcount</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Line.count</a:t>
            </a:r>
            <a:r>
              <a:rPr lang="en-US" sz="1900" b="1" dirty="0">
                <a:latin typeface="Courier New" panose="02070309020205020404" pitchFamily="49" charset="0"/>
                <a:cs typeface="Courier New" panose="02070309020205020404" pitchFamily="49" charset="0"/>
              </a:rPr>
              <a:t>('G')</a:t>
            </a: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SeqLength</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len</a:t>
            </a:r>
            <a:r>
              <a:rPr lang="en-US" sz="1900" b="1" dirty="0">
                <a:latin typeface="Courier New" panose="02070309020205020404" pitchFamily="49" charset="0"/>
                <a:cs typeface="Courier New" panose="02070309020205020404" pitchFamily="49" charset="0"/>
              </a:rPr>
              <a:t>(Line)</a:t>
            </a:r>
          </a:p>
          <a:p>
            <a:r>
              <a:rPr lang="en-US" sz="1900" b="1" dirty="0">
                <a:latin typeface="Courier New" panose="02070309020205020404" pitchFamily="49" charset="0"/>
                <a:cs typeface="Courier New" panose="02070309020205020404" pitchFamily="49" charset="0"/>
              </a:rPr>
              <a:t>		GC=(</a:t>
            </a:r>
            <a:r>
              <a:rPr lang="en-US" sz="1900" b="1" dirty="0" err="1">
                <a:latin typeface="Courier New" panose="02070309020205020404" pitchFamily="49" charset="0"/>
                <a:cs typeface="Courier New" panose="02070309020205020404" pitchFamily="49" charset="0"/>
              </a:rPr>
              <a:t>Gcount</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Ccount</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SeqLength</a:t>
            </a:r>
            <a:endParaRPr lang="en-US" sz="1900" b="1" dirty="0">
              <a:latin typeface="Courier New" panose="02070309020205020404" pitchFamily="49" charset="0"/>
              <a:cs typeface="Courier New" panose="02070309020205020404" pitchFamily="49" charset="0"/>
            </a:endParaRP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OUT.write</a:t>
            </a:r>
            <a:r>
              <a:rPr lang="en-US" sz="1900" b="1" dirty="0">
                <a:latin typeface="Courier New" panose="02070309020205020404" pitchFamily="49" charset="0"/>
                <a:cs typeface="Courier New" panose="02070309020205020404" pitchFamily="49" charset="0"/>
              </a:rPr>
              <a:t>("Sequence length: %d, GC content: %f.2 \n" %(</a:t>
            </a:r>
            <a:r>
              <a:rPr lang="en-US" sz="1900" b="1" dirty="0" err="1">
                <a:latin typeface="Courier New" panose="02070309020205020404" pitchFamily="49" charset="0"/>
                <a:cs typeface="Courier New" panose="02070309020205020404" pitchFamily="49" charset="0"/>
              </a:rPr>
              <a:t>SeqLength</a:t>
            </a:r>
            <a:r>
              <a:rPr lang="en-US" sz="1900" b="1" dirty="0">
                <a:latin typeface="Courier New" panose="02070309020205020404" pitchFamily="49" charset="0"/>
                <a:cs typeface="Courier New" panose="02070309020205020404" pitchFamily="49" charset="0"/>
              </a:rPr>
              <a:t>, GC))</a:t>
            </a: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TotalC</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Ccount</a:t>
            </a:r>
            <a:endParaRPr lang="en-US" sz="1900" b="1" dirty="0">
              <a:latin typeface="Courier New" panose="02070309020205020404" pitchFamily="49" charset="0"/>
              <a:cs typeface="Courier New" panose="02070309020205020404" pitchFamily="49" charset="0"/>
            </a:endParaRP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TotalG</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Gcount</a:t>
            </a:r>
            <a:endParaRPr lang="en-US" sz="1900" b="1" dirty="0">
              <a:latin typeface="Courier New" panose="02070309020205020404" pitchFamily="49" charset="0"/>
              <a:cs typeface="Courier New" panose="02070309020205020404" pitchFamily="49" charset="0"/>
            </a:endParaRP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CumLength</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SeqLength</a:t>
            </a:r>
            <a:endParaRPr lang="en-US" sz="1900" b="1" dirty="0">
              <a:latin typeface="Courier New" panose="02070309020205020404" pitchFamily="49" charset="0"/>
              <a:cs typeface="Courier New" panose="02070309020205020404" pitchFamily="49" charset="0"/>
            </a:endParaRPr>
          </a:p>
          <a:p>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LineNumber</a:t>
            </a:r>
            <a:r>
              <a:rPr lang="en-US" sz="1900" b="1" dirty="0">
                <a:latin typeface="Courier New" panose="02070309020205020404" pitchFamily="49" charset="0"/>
                <a:cs typeface="Courier New" panose="02070309020205020404" pitchFamily="49" charset="0"/>
              </a:rPr>
              <a:t> += 1</a:t>
            </a:r>
          </a:p>
          <a:p>
            <a:endParaRPr lang="en-US" sz="1900" b="1" dirty="0">
              <a:latin typeface="Courier New" panose="02070309020205020404" pitchFamily="49" charset="0"/>
              <a:cs typeface="Courier New" panose="02070309020205020404" pitchFamily="49" charset="0"/>
            </a:endParaRPr>
          </a:p>
          <a:p>
            <a:r>
              <a:rPr lang="en-US" sz="1900" b="1" dirty="0" err="1">
                <a:latin typeface="Courier New" panose="02070309020205020404" pitchFamily="49" charset="0"/>
                <a:cs typeface="Courier New" panose="02070309020205020404" pitchFamily="49" charset="0"/>
              </a:rPr>
              <a:t>TotalGC</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TotalC</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TotalG</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CumLength</a:t>
            </a:r>
            <a:endParaRPr lang="en-US" sz="1900" b="1" dirty="0">
              <a:latin typeface="Courier New" panose="02070309020205020404" pitchFamily="49" charset="0"/>
              <a:cs typeface="Courier New" panose="02070309020205020404" pitchFamily="49" charset="0"/>
            </a:endParaRPr>
          </a:p>
          <a:p>
            <a:endParaRPr lang="en-US" sz="1900" b="1" dirty="0">
              <a:latin typeface="Courier New" panose="02070309020205020404" pitchFamily="49" charset="0"/>
              <a:cs typeface="Courier New" panose="02070309020205020404" pitchFamily="49" charset="0"/>
            </a:endParaRPr>
          </a:p>
          <a:p>
            <a:r>
              <a:rPr lang="en-US" sz="1900" b="1" dirty="0">
                <a:latin typeface="Courier New" panose="02070309020205020404" pitchFamily="49" charset="0"/>
                <a:cs typeface="Courier New" panose="02070309020205020404" pitchFamily="49" charset="0"/>
              </a:rPr>
              <a:t>print("Number of sequences: %d, Total GC fraction: %f.2" % (</a:t>
            </a:r>
            <a:r>
              <a:rPr lang="en-US" sz="1900" b="1" dirty="0" err="1">
                <a:latin typeface="Courier New" panose="02070309020205020404" pitchFamily="49" charset="0"/>
                <a:cs typeface="Courier New" panose="02070309020205020404" pitchFamily="49" charset="0"/>
              </a:rPr>
              <a:t>TotalGC,LineNumber</a:t>
            </a:r>
            <a:r>
              <a:rPr lang="en-US" sz="1900"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5CB9900F-0A5B-634E-9E53-038252DD115C}"/>
              </a:ext>
            </a:extLst>
          </p:cNvPr>
          <p:cNvSpPr txBox="1"/>
          <p:nvPr/>
        </p:nvSpPr>
        <p:spPr>
          <a:xfrm>
            <a:off x="1989395" y="84082"/>
            <a:ext cx="8496237" cy="553998"/>
          </a:xfrm>
          <a:prstGeom prst="rect">
            <a:avLst/>
          </a:prstGeom>
          <a:noFill/>
        </p:spPr>
        <p:txBody>
          <a:bodyPr wrap="none" rtlCol="0">
            <a:spAutoFit/>
          </a:bodyPr>
          <a:lstStyle/>
          <a:p>
            <a:r>
              <a:rPr lang="en-US" sz="3000" dirty="0">
                <a:latin typeface="Helvetica Light" panose="020B0403020202020204" pitchFamily="34" charset="0"/>
              </a:rPr>
              <a:t>One way to write </a:t>
            </a:r>
            <a:r>
              <a:rPr lang="en-US" sz="3000" b="1" dirty="0">
                <a:latin typeface="Helvetica Light" panose="020B0403020202020204" pitchFamily="34" charset="0"/>
              </a:rPr>
              <a:t>python3_practice_script.md </a:t>
            </a:r>
            <a:r>
              <a:rPr lang="en-US" sz="3000" dirty="0">
                <a:latin typeface="Helvetica Light" panose="020B0403020202020204" pitchFamily="34" charset="0"/>
              </a:rPr>
              <a:t>#3</a:t>
            </a:r>
          </a:p>
        </p:txBody>
      </p:sp>
    </p:spTree>
    <p:extLst>
      <p:ext uri="{BB962C8B-B14F-4D97-AF65-F5344CB8AC3E}">
        <p14:creationId xmlns:p14="http://schemas.microsoft.com/office/powerpoint/2010/main" val="3474603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A738A-121B-9446-BC76-ACA0223DC19D}"/>
              </a:ext>
            </a:extLst>
          </p:cNvPr>
          <p:cNvSpPr txBox="1"/>
          <p:nvPr/>
        </p:nvSpPr>
        <p:spPr>
          <a:xfrm>
            <a:off x="1254071" y="242669"/>
            <a:ext cx="9999853" cy="584775"/>
          </a:xfrm>
          <a:prstGeom prst="rect">
            <a:avLst/>
          </a:prstGeom>
          <a:noFill/>
        </p:spPr>
        <p:txBody>
          <a:bodyPr wrap="none" rtlCol="0">
            <a:spAutoFit/>
          </a:bodyPr>
          <a:lstStyle/>
          <a:p>
            <a:r>
              <a:rPr lang="en-US" sz="3200" dirty="0">
                <a:latin typeface="Helvetica Light" panose="020B0403020202020204" pitchFamily="34" charset="0"/>
                <a:cs typeface="Courier New" panose="02070309020205020404" pitchFamily="49" charset="0"/>
              </a:rPr>
              <a:t>A more challenging task: </a:t>
            </a:r>
            <a:r>
              <a:rPr lang="en-US" sz="3200" b="1" dirty="0">
                <a:latin typeface="HELVETICA LIGHT" panose="020B0403020202020204" pitchFamily="34" charset="0"/>
              </a:rPr>
              <a:t>practice_script_python4.md</a:t>
            </a:r>
          </a:p>
        </p:txBody>
      </p:sp>
      <p:sp>
        <p:nvSpPr>
          <p:cNvPr id="9" name="TextBox 8">
            <a:extLst>
              <a:ext uri="{FF2B5EF4-FFF2-40B4-BE49-F238E27FC236}">
                <a16:creationId xmlns:a16="http://schemas.microsoft.com/office/drawing/2014/main" id="{0E5EC386-B821-464C-AC12-F9EC44A96E3E}"/>
              </a:ext>
            </a:extLst>
          </p:cNvPr>
          <p:cNvSpPr txBox="1"/>
          <p:nvPr/>
        </p:nvSpPr>
        <p:spPr>
          <a:xfrm>
            <a:off x="401556" y="1442985"/>
            <a:ext cx="11028981" cy="523220"/>
          </a:xfrm>
          <a:prstGeom prst="rect">
            <a:avLst/>
          </a:prstGeom>
          <a:noFill/>
        </p:spPr>
        <p:txBody>
          <a:bodyPr wrap="none" rtlCol="0">
            <a:spAutoFit/>
          </a:bodyPr>
          <a:lstStyle/>
          <a:p>
            <a:r>
              <a:rPr lang="en-US" sz="2800" b="1" dirty="0">
                <a:latin typeface="Helvetica Light" panose="020B0403020202020204" pitchFamily="34" charset="0"/>
              </a:rPr>
              <a:t>Restriction Enzymes</a:t>
            </a:r>
            <a:r>
              <a:rPr lang="en-US" sz="2800" dirty="0">
                <a:latin typeface="Helvetica Light" panose="020B0403020202020204" pitchFamily="34" charset="0"/>
              </a:rPr>
              <a:t>: </a:t>
            </a:r>
            <a:r>
              <a:rPr lang="en-US" sz="2600" dirty="0">
                <a:latin typeface="Helvetica Light" panose="020B0403020202020204" pitchFamily="34" charset="0"/>
              </a:rPr>
              <a:t>cut double stranded DNA at specific sequences</a:t>
            </a:r>
          </a:p>
        </p:txBody>
      </p:sp>
      <p:sp>
        <p:nvSpPr>
          <p:cNvPr id="13" name="TextBox 12">
            <a:extLst>
              <a:ext uri="{FF2B5EF4-FFF2-40B4-BE49-F238E27FC236}">
                <a16:creationId xmlns:a16="http://schemas.microsoft.com/office/drawing/2014/main" id="{B37ACE92-040E-8D42-BEF2-C8CCA85671E5}"/>
              </a:ext>
            </a:extLst>
          </p:cNvPr>
          <p:cNvSpPr txBox="1"/>
          <p:nvPr/>
        </p:nvSpPr>
        <p:spPr>
          <a:xfrm>
            <a:off x="397165" y="2200533"/>
            <a:ext cx="11531600" cy="1323439"/>
          </a:xfrm>
          <a:prstGeom prst="rect">
            <a:avLst/>
          </a:prstGeom>
          <a:noFill/>
        </p:spPr>
        <p:txBody>
          <a:bodyPr wrap="square" rtlCol="0">
            <a:spAutoFit/>
          </a:bodyPr>
          <a:lstStyle/>
          <a:p>
            <a:r>
              <a:rPr lang="en-US" sz="2800" b="1" dirty="0">
                <a:latin typeface="Helvetica Light" panose="020B0403020202020204" pitchFamily="34" charset="0"/>
              </a:rPr>
              <a:t>Microsatellites (Simple Sequence Repeats): </a:t>
            </a:r>
            <a:r>
              <a:rPr lang="en-US" sz="2600" dirty="0">
                <a:latin typeface="Helvetica Light" panose="020B0403020202020204" pitchFamily="34" charset="0"/>
              </a:rPr>
              <a:t>Short sequence motifs that occur in repetitive strings. Due to high mutation rate and high polymorphism, commonly developed as molecular markers</a:t>
            </a:r>
          </a:p>
        </p:txBody>
      </p:sp>
      <p:sp>
        <p:nvSpPr>
          <p:cNvPr id="14" name="TextBox 13">
            <a:extLst>
              <a:ext uri="{FF2B5EF4-FFF2-40B4-BE49-F238E27FC236}">
                <a16:creationId xmlns:a16="http://schemas.microsoft.com/office/drawing/2014/main" id="{74B926A8-C98F-F34B-B7A2-67D77362DADF}"/>
              </a:ext>
            </a:extLst>
          </p:cNvPr>
          <p:cNvSpPr txBox="1"/>
          <p:nvPr/>
        </p:nvSpPr>
        <p:spPr>
          <a:xfrm>
            <a:off x="397165" y="3997593"/>
            <a:ext cx="11531600" cy="2893100"/>
          </a:xfrm>
          <a:prstGeom prst="rect">
            <a:avLst/>
          </a:prstGeom>
          <a:noFill/>
        </p:spPr>
        <p:txBody>
          <a:bodyPr wrap="square" rtlCol="0">
            <a:spAutoFit/>
          </a:bodyPr>
          <a:lstStyle/>
          <a:p>
            <a:r>
              <a:rPr lang="en-US" sz="2600" b="1" dirty="0">
                <a:latin typeface="Helvetica Light" panose="020B0403020202020204" pitchFamily="34" charset="0"/>
              </a:rPr>
              <a:t>Whole transcriptomes </a:t>
            </a:r>
            <a:r>
              <a:rPr lang="en-US" sz="2600" dirty="0">
                <a:latin typeface="Helvetica Light" panose="020B0403020202020204" pitchFamily="34" charset="0"/>
              </a:rPr>
              <a:t>(DNA sequences representing the expressed, genic portion of a genome) for this week:</a:t>
            </a:r>
          </a:p>
          <a:p>
            <a:endParaRPr lang="en-US" sz="2600" dirty="0">
              <a:latin typeface="Helvetica Light" panose="020B0403020202020204" pitchFamily="34" charset="0"/>
            </a:endParaRPr>
          </a:p>
          <a:p>
            <a:r>
              <a:rPr lang="en-US" sz="2600" b="1" dirty="0" err="1">
                <a:latin typeface="Courier New" panose="02070309020205020404" pitchFamily="49" charset="0"/>
                <a:cs typeface="Courier New" panose="02070309020205020404" pitchFamily="49" charset="0"/>
              </a:rPr>
              <a:t>taeda_unigenes.fasta</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cs typeface="Courier New" panose="02070309020205020404" pitchFamily="49" charset="0"/>
              </a:rPr>
              <a:t>(Loblolly pine, </a:t>
            </a:r>
            <a:r>
              <a:rPr lang="en-US" sz="2600" i="1" dirty="0">
                <a:latin typeface="Helvetica Light" panose="020B0403020202020204" pitchFamily="34" charset="0"/>
                <a:cs typeface="Courier New" panose="02070309020205020404" pitchFamily="49" charset="0"/>
              </a:rPr>
              <a:t>Pinus </a:t>
            </a:r>
            <a:r>
              <a:rPr lang="en-US" sz="2600" i="1" dirty="0" err="1">
                <a:latin typeface="Helvetica Light" panose="020B0403020202020204" pitchFamily="34" charset="0"/>
                <a:cs typeface="Courier New" panose="02070309020205020404" pitchFamily="49" charset="0"/>
              </a:rPr>
              <a:t>taeda</a:t>
            </a:r>
            <a:r>
              <a:rPr lang="en-US" sz="2600" dirty="0">
                <a:latin typeface="Helvetica Light" panose="020B0403020202020204" pitchFamily="34" charset="0"/>
                <a:cs typeface="Courier New" panose="02070309020205020404" pitchFamily="49" charset="0"/>
              </a:rPr>
              <a:t>)</a:t>
            </a:r>
          </a:p>
          <a:p>
            <a:endParaRPr lang="en-US" sz="2600" b="1" dirty="0">
              <a:latin typeface="Courier New" panose="02070309020205020404" pitchFamily="49" charset="0"/>
              <a:cs typeface="Courier New" panose="02070309020205020404" pitchFamily="49" charset="0"/>
            </a:endParaRPr>
          </a:p>
          <a:p>
            <a:r>
              <a:rPr lang="en-US" sz="2600" b="1" dirty="0" err="1">
                <a:latin typeface="Courier New" panose="02070309020205020404" pitchFamily="49" charset="0"/>
                <a:cs typeface="Courier New" panose="02070309020205020404" pitchFamily="49" charset="0"/>
              </a:rPr>
              <a:t>Manacus_vitellinus.gene.cds.fa</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cs typeface="Courier New" panose="02070309020205020404" pitchFamily="49" charset="0"/>
              </a:rPr>
              <a:t>(Golden collared manakin)</a:t>
            </a:r>
          </a:p>
          <a:p>
            <a:endParaRPr lang="en-US"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077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2A005D-437B-BE43-9AC8-B420829B6210}"/>
              </a:ext>
            </a:extLst>
          </p:cNvPr>
          <p:cNvSpPr txBox="1"/>
          <p:nvPr/>
        </p:nvSpPr>
        <p:spPr>
          <a:xfrm>
            <a:off x="294290" y="336331"/>
            <a:ext cx="11204027" cy="6463308"/>
          </a:xfrm>
          <a:prstGeom prst="rect">
            <a:avLst/>
          </a:prstGeom>
          <a:noFill/>
        </p:spPr>
        <p:txBody>
          <a:bodyPr wrap="square" rtlCol="0">
            <a:spAutoFit/>
          </a:bodyPr>
          <a:lstStyle/>
          <a:p>
            <a:r>
              <a:rPr lang="en-US" dirty="0"/>
              <a:t>- </a:t>
            </a:r>
            <a:r>
              <a:rPr lang="en-US" dirty="0" err="1"/>
              <a:t>EcoRI</a:t>
            </a:r>
            <a:r>
              <a:rPr lang="en-US" dirty="0"/>
              <a:t> cut site: GAATTC</a:t>
            </a:r>
          </a:p>
          <a:p>
            <a:r>
              <a:rPr lang="en-US" dirty="0"/>
              <a:t>- Mse1 cut site: TTAA</a:t>
            </a:r>
          </a:p>
          <a:p>
            <a:r>
              <a:rPr lang="en-US" dirty="0"/>
              <a:t>- </a:t>
            </a:r>
            <a:r>
              <a:rPr lang="en-US" dirty="0" err="1"/>
              <a:t>HindIII</a:t>
            </a:r>
            <a:r>
              <a:rPr lang="en-US" dirty="0"/>
              <a:t> cut site: AAGCTT</a:t>
            </a:r>
          </a:p>
          <a:p>
            <a:br>
              <a:rPr lang="en-US" dirty="0"/>
            </a:br>
            <a:r>
              <a:rPr lang="en-US" dirty="0"/>
              <a:t>Print to screen or write to an </a:t>
            </a:r>
            <a:r>
              <a:rPr lang="en-US" dirty="0" err="1"/>
              <a:t>outfile</a:t>
            </a:r>
            <a:r>
              <a:rPr lang="en-US" dirty="0"/>
              <a:t> that contains a report with several features of this data set:</a:t>
            </a:r>
          </a:p>
          <a:p>
            <a:br>
              <a:rPr lang="en-US" dirty="0"/>
            </a:br>
            <a:r>
              <a:rPr lang="en-US" dirty="0"/>
              <a:t>1. The total number of sequences in each file. (hint: Ctr += 1)</a:t>
            </a:r>
          </a:p>
          <a:p>
            <a:br>
              <a:rPr lang="en-US" dirty="0"/>
            </a:br>
            <a:r>
              <a:rPr lang="en-US" dirty="0"/>
              <a:t>2. The number of </a:t>
            </a:r>
            <a:r>
              <a:rPr lang="en-US" dirty="0" err="1"/>
              <a:t>EcoRI</a:t>
            </a:r>
            <a:r>
              <a:rPr lang="en-US" dirty="0"/>
              <a:t>, </a:t>
            </a:r>
            <a:r>
              <a:rPr lang="en-US" dirty="0" err="1"/>
              <a:t>MseI</a:t>
            </a:r>
            <a:r>
              <a:rPr lang="en-US" dirty="0"/>
              <a:t>, and </a:t>
            </a:r>
            <a:r>
              <a:rPr lang="en-US" dirty="0" err="1"/>
              <a:t>HindIII</a:t>
            </a:r>
            <a:r>
              <a:rPr lang="en-US" dirty="0"/>
              <a:t> restriction enzyme cut sites. This will involve counting the number of exact matches for the cut site sequences in each line, and summing that over all of the lines. One of the slides from class has an example of how to keep count of multiple regular expression matches in a scalar, and another slide has an example of how to add these counts onto a total with each iteration through a for loop.</a:t>
            </a:r>
          </a:p>
          <a:p>
            <a:r>
              <a:rPr lang="en-US" dirty="0"/>
              <a:t>&lt;p&gt;&amp;</a:t>
            </a:r>
            <a:r>
              <a:rPr lang="en-US" dirty="0" err="1"/>
              <a:t>nbsp</a:t>
            </a:r>
            <a:r>
              <a:rPr lang="en-US" dirty="0"/>
              <a:t>;&lt;/p&gt;</a:t>
            </a:r>
          </a:p>
          <a:p>
            <a:br>
              <a:rPr lang="en-US" dirty="0"/>
            </a:br>
            <a:r>
              <a:rPr lang="en-US" b="1" dirty="0"/>
              <a:t>**HINTS**</a:t>
            </a:r>
            <a:br>
              <a:rPr lang="en-US" dirty="0"/>
            </a:br>
            <a:r>
              <a:rPr lang="en-US" dirty="0"/>
              <a:t>You will need to process 2 lines each round through a for loop. Below is a hint on how to do this:</a:t>
            </a:r>
          </a:p>
          <a:p>
            <a:br>
              <a:rPr lang="en-US" dirty="0"/>
            </a:br>
            <a:r>
              <a:rPr lang="en-US" b="1" dirty="0"/>
              <a:t>for Line in IN:</a:t>
            </a:r>
          </a:p>
          <a:p>
            <a:r>
              <a:rPr lang="en-US" b="1" dirty="0"/>
              <a:t>      Line = </a:t>
            </a:r>
            <a:r>
              <a:rPr lang="en-US" b="1" dirty="0" err="1"/>
              <a:t>Line.strip</a:t>
            </a:r>
            <a:r>
              <a:rPr lang="en-US" b="1" dirty="0"/>
              <a:t>("\n")</a:t>
            </a:r>
          </a:p>
          <a:p>
            <a:r>
              <a:rPr lang="en-US" b="1" dirty="0"/>
              <a:t>      </a:t>
            </a:r>
            <a:r>
              <a:rPr lang="en-US" b="1" dirty="0" err="1"/>
              <a:t>Fasta</a:t>
            </a:r>
            <a:r>
              <a:rPr lang="en-US" b="1" dirty="0"/>
              <a:t> = Line</a:t>
            </a:r>
          </a:p>
          <a:p>
            <a:r>
              <a:rPr lang="en-US" b="1" dirty="0"/>
              <a:t>      Seq = </a:t>
            </a:r>
            <a:r>
              <a:rPr lang="en-US" b="1" dirty="0" err="1"/>
              <a:t>IN.readline</a:t>
            </a:r>
            <a:r>
              <a:rPr lang="en-US" b="1" dirty="0"/>
              <a:t>()</a:t>
            </a:r>
          </a:p>
          <a:p>
            <a:r>
              <a:rPr lang="en-US" b="1" dirty="0"/>
              <a:t>      Seq = </a:t>
            </a:r>
            <a:r>
              <a:rPr lang="en-US" b="1" dirty="0" err="1"/>
              <a:t>Seq.strip</a:t>
            </a:r>
            <a:r>
              <a:rPr lang="en-US" b="1" dirty="0"/>
              <a:t>("\n")</a:t>
            </a:r>
          </a:p>
          <a:p>
            <a:endParaRPr lang="en-US" dirty="0"/>
          </a:p>
        </p:txBody>
      </p:sp>
    </p:spTree>
    <p:extLst>
      <p:ext uri="{BB962C8B-B14F-4D97-AF65-F5344CB8AC3E}">
        <p14:creationId xmlns:p14="http://schemas.microsoft.com/office/powerpoint/2010/main" val="107128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745212" y="3429000"/>
            <a:ext cx="10701576" cy="2893100"/>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for Line in IN:</a:t>
            </a:r>
          </a:p>
          <a:p>
            <a:r>
              <a:rPr lang="en-US" sz="2600" b="1" dirty="0">
                <a:latin typeface="Courier New" panose="02070309020205020404" pitchFamily="49" charset="0"/>
                <a:cs typeface="Courier New" panose="02070309020205020404" pitchFamily="49" charset="0"/>
              </a:rPr>
              <a:t>	Line = </a:t>
            </a:r>
            <a:r>
              <a:rPr lang="en-US" sz="2600" b="1" dirty="0" err="1">
                <a:latin typeface="Courier New" panose="02070309020205020404" pitchFamily="49" charset="0"/>
                <a:cs typeface="Courier New" panose="02070309020205020404" pitchFamily="49" charset="0"/>
              </a:rPr>
              <a:t>Line.strip</a:t>
            </a:r>
            <a:r>
              <a:rPr lang="en-US" sz="2600" b="1" dirty="0">
                <a:latin typeface="Courier New" panose="02070309020205020404" pitchFamily="49" charset="0"/>
                <a:cs typeface="Courier New" panose="02070309020205020404" pitchFamily="49" charset="0"/>
              </a:rPr>
              <a:t>("\n")</a:t>
            </a:r>
          </a:p>
          <a:p>
            <a:r>
              <a:rPr lang="en-US" sz="2600" b="1" dirty="0">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Fasta</a:t>
            </a:r>
            <a:r>
              <a:rPr lang="en-US" sz="2600" b="1" dirty="0">
                <a:latin typeface="Courier New" panose="02070309020205020404" pitchFamily="49" charset="0"/>
                <a:cs typeface="Courier New" panose="02070309020205020404" pitchFamily="49" charset="0"/>
              </a:rPr>
              <a:t> = Line</a:t>
            </a:r>
          </a:p>
          <a:p>
            <a:r>
              <a:rPr lang="en-US" sz="2600" b="1" dirty="0">
                <a:latin typeface="Courier New" panose="02070309020205020404" pitchFamily="49" charset="0"/>
                <a:cs typeface="Courier New" panose="02070309020205020404" pitchFamily="49" charset="0"/>
              </a:rPr>
              <a:t>	print(Line)</a:t>
            </a:r>
          </a:p>
          <a:p>
            <a:r>
              <a:rPr lang="en-US" sz="2600" b="1" dirty="0">
                <a:latin typeface="Courier New" panose="02070309020205020404" pitchFamily="49" charset="0"/>
                <a:cs typeface="Courier New" panose="02070309020205020404" pitchFamily="49" charset="0"/>
              </a:rPr>
              <a:t>	Seq = </a:t>
            </a:r>
            <a:r>
              <a:rPr lang="en-US" sz="2600" b="1" dirty="0" err="1">
                <a:latin typeface="Courier New" panose="02070309020205020404" pitchFamily="49" charset="0"/>
                <a:cs typeface="Courier New" panose="02070309020205020404" pitchFamily="49" charset="0"/>
              </a:rPr>
              <a:t>IN.readline</a:t>
            </a:r>
            <a:r>
              <a:rPr lang="en-US" sz="2600" b="1" dirty="0">
                <a:latin typeface="Courier New" panose="02070309020205020404" pitchFamily="49" charset="0"/>
                <a:cs typeface="Courier New" panose="02070309020205020404" pitchFamily="49" charset="0"/>
              </a:rPr>
              <a:t>()</a:t>
            </a:r>
          </a:p>
          <a:p>
            <a:r>
              <a:rPr lang="en-US" sz="2600" b="1" dirty="0">
                <a:latin typeface="Courier New" panose="02070309020205020404" pitchFamily="49" charset="0"/>
                <a:cs typeface="Courier New" panose="02070309020205020404" pitchFamily="49" charset="0"/>
              </a:rPr>
              <a:t>	Seq = </a:t>
            </a:r>
            <a:r>
              <a:rPr lang="en-US" sz="2600" b="1" dirty="0" err="1">
                <a:latin typeface="Courier New" panose="02070309020205020404" pitchFamily="49" charset="0"/>
                <a:cs typeface="Courier New" panose="02070309020205020404" pitchFamily="49" charset="0"/>
              </a:rPr>
              <a:t>Seq.strip</a:t>
            </a:r>
            <a:r>
              <a:rPr lang="en-US" sz="2600" b="1" dirty="0">
                <a:latin typeface="Courier New" panose="02070309020205020404" pitchFamily="49" charset="0"/>
                <a:cs typeface="Courier New" panose="02070309020205020404" pitchFamily="49" charset="0"/>
              </a:rPr>
              <a:t>("\n")</a:t>
            </a:r>
          </a:p>
          <a:p>
            <a:r>
              <a:rPr lang="en-US" sz="2600" b="1" dirty="0">
                <a:latin typeface="Courier New" panose="02070309020205020404" pitchFamily="49" charset="0"/>
                <a:cs typeface="Courier New" panose="02070309020205020404" pitchFamily="49" charset="0"/>
              </a:rPr>
              <a:t>	print(Seq)</a:t>
            </a:r>
          </a:p>
        </p:txBody>
      </p:sp>
      <p:sp>
        <p:nvSpPr>
          <p:cNvPr id="3" name="TextBox 2">
            <a:extLst>
              <a:ext uri="{FF2B5EF4-FFF2-40B4-BE49-F238E27FC236}">
                <a16:creationId xmlns:a16="http://schemas.microsoft.com/office/drawing/2014/main" id="{83AA738A-121B-9446-BC76-ACA0223DC19D}"/>
              </a:ext>
            </a:extLst>
          </p:cNvPr>
          <p:cNvSpPr txBox="1"/>
          <p:nvPr/>
        </p:nvSpPr>
        <p:spPr>
          <a:xfrm>
            <a:off x="3397184" y="233855"/>
            <a:ext cx="5397631" cy="553998"/>
          </a:xfrm>
          <a:prstGeom prst="rect">
            <a:avLst/>
          </a:prstGeom>
          <a:noFill/>
        </p:spPr>
        <p:txBody>
          <a:bodyPr wrap="none" rtlCol="0">
            <a:spAutoFit/>
          </a:bodyPr>
          <a:lstStyle/>
          <a:p>
            <a:r>
              <a:rPr lang="en-US" sz="3000" dirty="0">
                <a:latin typeface="Helvetica Light" panose="020B0403020202020204" pitchFamily="34" charset="0"/>
                <a:cs typeface="Courier New" panose="02070309020205020404" pitchFamily="49" charset="0"/>
              </a:rPr>
              <a:t>Processing two lines at a time:</a:t>
            </a:r>
            <a:endParaRPr lang="en-US" sz="3000" dirty="0">
              <a:latin typeface="Helvetica Light" panose="020B0403020202020204" pitchFamily="34" charset="0"/>
            </a:endParaRPr>
          </a:p>
        </p:txBody>
      </p:sp>
      <p:pic>
        <p:nvPicPr>
          <p:cNvPr id="5" name="Picture 4" descr="Text&#10;&#10;Description automatically generated">
            <a:extLst>
              <a:ext uri="{FF2B5EF4-FFF2-40B4-BE49-F238E27FC236}">
                <a16:creationId xmlns:a16="http://schemas.microsoft.com/office/drawing/2014/main" id="{A7465BD2-ED97-224A-BBEC-1BE8583DEE1C}"/>
              </a:ext>
            </a:extLst>
          </p:cNvPr>
          <p:cNvPicPr>
            <a:picLocks noChangeAspect="1"/>
          </p:cNvPicPr>
          <p:nvPr/>
        </p:nvPicPr>
        <p:blipFill>
          <a:blip r:embed="rId2"/>
          <a:stretch>
            <a:fillRect/>
          </a:stretch>
        </p:blipFill>
        <p:spPr>
          <a:xfrm>
            <a:off x="745212" y="991693"/>
            <a:ext cx="7449837" cy="2233467"/>
          </a:xfrm>
          <a:prstGeom prst="rect">
            <a:avLst/>
          </a:prstGeom>
        </p:spPr>
      </p:pic>
      <p:cxnSp>
        <p:nvCxnSpPr>
          <p:cNvPr id="7" name="Straight Arrow Connector 6">
            <a:extLst>
              <a:ext uri="{FF2B5EF4-FFF2-40B4-BE49-F238E27FC236}">
                <a16:creationId xmlns:a16="http://schemas.microsoft.com/office/drawing/2014/main" id="{4A0A6F6E-4FC9-B849-B76D-149834ECD41F}"/>
              </a:ext>
            </a:extLst>
          </p:cNvPr>
          <p:cNvCxnSpPr>
            <a:cxnSpLocks/>
          </p:cNvCxnSpPr>
          <p:nvPr/>
        </p:nvCxnSpPr>
        <p:spPr>
          <a:xfrm flipH="1">
            <a:off x="6102224" y="1082352"/>
            <a:ext cx="2985792"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89D7B6-ED42-164A-9308-141B2DA24F4A}"/>
              </a:ext>
            </a:extLst>
          </p:cNvPr>
          <p:cNvSpPr txBox="1"/>
          <p:nvPr/>
        </p:nvSpPr>
        <p:spPr>
          <a:xfrm>
            <a:off x="9088016" y="856742"/>
            <a:ext cx="1609736" cy="400110"/>
          </a:xfrm>
          <a:prstGeom prst="rect">
            <a:avLst/>
          </a:prstGeom>
          <a:noFill/>
        </p:spPr>
        <p:txBody>
          <a:bodyPr wrap="none" rtlCol="0">
            <a:spAutoFit/>
          </a:bodyPr>
          <a:lstStyle/>
          <a:p>
            <a:r>
              <a:rPr lang="en-US" sz="2000" dirty="0" err="1">
                <a:latin typeface="Helvetica Light" panose="020B0403020202020204" pitchFamily="34" charset="0"/>
              </a:rPr>
              <a:t>Fasta</a:t>
            </a:r>
            <a:r>
              <a:rPr lang="en-US" sz="2000" dirty="0">
                <a:latin typeface="Helvetica Light" panose="020B0403020202020204" pitchFamily="34" charset="0"/>
              </a:rPr>
              <a:t> ID line</a:t>
            </a:r>
          </a:p>
        </p:txBody>
      </p:sp>
      <p:sp>
        <p:nvSpPr>
          <p:cNvPr id="11" name="TextBox 10">
            <a:extLst>
              <a:ext uri="{FF2B5EF4-FFF2-40B4-BE49-F238E27FC236}">
                <a16:creationId xmlns:a16="http://schemas.microsoft.com/office/drawing/2014/main" id="{0EB8FE39-5AF6-2C46-B506-494880C8B5D7}"/>
              </a:ext>
            </a:extLst>
          </p:cNvPr>
          <p:cNvSpPr txBox="1"/>
          <p:nvPr/>
        </p:nvSpPr>
        <p:spPr>
          <a:xfrm>
            <a:off x="9837052" y="1460692"/>
            <a:ext cx="1354858" cy="400110"/>
          </a:xfrm>
          <a:prstGeom prst="rect">
            <a:avLst/>
          </a:prstGeom>
          <a:noFill/>
        </p:spPr>
        <p:txBody>
          <a:bodyPr wrap="none" rtlCol="0">
            <a:spAutoFit/>
          </a:bodyPr>
          <a:lstStyle/>
          <a:p>
            <a:r>
              <a:rPr lang="en-US" sz="2000" dirty="0">
                <a:latin typeface="Helvetica Light" panose="020B0403020202020204" pitchFamily="34" charset="0"/>
              </a:rPr>
              <a:t>Sequence</a:t>
            </a:r>
          </a:p>
        </p:txBody>
      </p:sp>
      <p:cxnSp>
        <p:nvCxnSpPr>
          <p:cNvPr id="12" name="Straight Arrow Connector 11">
            <a:extLst>
              <a:ext uri="{FF2B5EF4-FFF2-40B4-BE49-F238E27FC236}">
                <a16:creationId xmlns:a16="http://schemas.microsoft.com/office/drawing/2014/main" id="{9883CD8B-5CC3-D849-BAEF-DAA5CBD63D96}"/>
              </a:ext>
            </a:extLst>
          </p:cNvPr>
          <p:cNvCxnSpPr>
            <a:cxnSpLocks/>
          </p:cNvCxnSpPr>
          <p:nvPr/>
        </p:nvCxnSpPr>
        <p:spPr>
          <a:xfrm flipH="1" flipV="1">
            <a:off x="8065827" y="1460692"/>
            <a:ext cx="1827057" cy="20005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1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8C580-ED0C-C04E-A829-9DE30DD88E92}"/>
              </a:ext>
            </a:extLst>
          </p:cNvPr>
          <p:cNvSpPr txBox="1"/>
          <p:nvPr/>
        </p:nvSpPr>
        <p:spPr>
          <a:xfrm>
            <a:off x="1233050" y="347772"/>
            <a:ext cx="10485984" cy="2769989"/>
          </a:xfrm>
          <a:prstGeom prst="rect">
            <a:avLst/>
          </a:prstGeom>
          <a:noFill/>
        </p:spPr>
        <p:txBody>
          <a:bodyPr wrap="square" rtlCol="0">
            <a:spAutoFit/>
          </a:bodyPr>
          <a:lstStyle/>
          <a:p>
            <a:r>
              <a:rPr lang="en-US" sz="3200" b="1" dirty="0">
                <a:latin typeface="Helvetica Light" panose="020B0403020202020204" pitchFamily="34" charset="0"/>
                <a:cs typeface="Courier New" panose="02070309020205020404" pitchFamily="49" charset="0"/>
              </a:rPr>
              <a:t>For Tomorrow: </a:t>
            </a:r>
            <a:r>
              <a:rPr lang="en-US" sz="3200" dirty="0">
                <a:latin typeface="Helvetica Light" panose="020B0403020202020204" pitchFamily="34" charset="0"/>
                <a:cs typeface="Courier New" panose="02070309020205020404" pitchFamily="49" charset="0"/>
              </a:rPr>
              <a:t>Trevor will teach two of the most useful python libraries for manipulating and working with data</a:t>
            </a:r>
          </a:p>
          <a:p>
            <a:endParaRPr lang="en-US" sz="3200" b="1" dirty="0">
              <a:latin typeface="Helvetica Light" panose="020B0403020202020204" pitchFamily="34" charset="0"/>
              <a:cs typeface="Courier New" panose="02070309020205020404" pitchFamily="49" charset="0"/>
            </a:endParaRPr>
          </a:p>
          <a:p>
            <a:pPr marL="457200" indent="-457200">
              <a:buFontTx/>
              <a:buChar char="-"/>
            </a:pPr>
            <a:r>
              <a:rPr lang="en-US" sz="2800" b="1" dirty="0" err="1">
                <a:latin typeface="Helvetica Light" panose="020B0403020202020204" pitchFamily="34" charset="0"/>
                <a:cs typeface="Courier New" panose="02070309020205020404" pitchFamily="49" charset="0"/>
              </a:rPr>
              <a:t>Numpy</a:t>
            </a:r>
            <a:r>
              <a:rPr lang="en-US" sz="2800" dirty="0">
                <a:latin typeface="Helvetica Light" panose="020B0403020202020204" pitchFamily="34" charset="0"/>
                <a:cs typeface="Courier New" panose="02070309020205020404" pitchFamily="49" charset="0"/>
              </a:rPr>
              <a:t> </a:t>
            </a:r>
            <a:r>
              <a:rPr lang="en-US" sz="2200" dirty="0">
                <a:latin typeface="Helvetica Light" panose="020B0403020202020204" pitchFamily="34" charset="0"/>
                <a:cs typeface="Courier New" panose="02070309020205020404" pitchFamily="49" charset="0"/>
              </a:rPr>
              <a:t>(https://</a:t>
            </a:r>
            <a:r>
              <a:rPr lang="en-US" sz="2200" dirty="0" err="1">
                <a:latin typeface="Helvetica Light" panose="020B0403020202020204" pitchFamily="34" charset="0"/>
                <a:cs typeface="Courier New" panose="02070309020205020404" pitchFamily="49" charset="0"/>
              </a:rPr>
              <a:t>numpy.org</a:t>
            </a:r>
            <a:r>
              <a:rPr lang="en-US" sz="2200" dirty="0">
                <a:latin typeface="Helvetica Light" panose="020B0403020202020204" pitchFamily="34" charset="0"/>
                <a:cs typeface="Courier New" panose="02070309020205020404" pitchFamily="49" charset="0"/>
              </a:rPr>
              <a:t>/doc/stable/user/</a:t>
            </a:r>
            <a:r>
              <a:rPr lang="en-US" sz="2200" dirty="0" err="1">
                <a:latin typeface="Helvetica Light" panose="020B0403020202020204" pitchFamily="34" charset="0"/>
                <a:cs typeface="Courier New" panose="02070309020205020404" pitchFamily="49" charset="0"/>
              </a:rPr>
              <a:t>quickstart.html</a:t>
            </a:r>
            <a:r>
              <a:rPr lang="en-US" sz="2200" dirty="0">
                <a:latin typeface="Helvetica Light" panose="020B0403020202020204" pitchFamily="34" charset="0"/>
                <a:cs typeface="Courier New" panose="02070309020205020404" pitchFamily="49" charset="0"/>
              </a:rPr>
              <a:t>)</a:t>
            </a:r>
          </a:p>
          <a:p>
            <a:pPr marL="457200" indent="-457200">
              <a:buFontTx/>
              <a:buChar char="-"/>
            </a:pPr>
            <a:r>
              <a:rPr lang="en-US" sz="2800" b="1" dirty="0">
                <a:latin typeface="Helvetica Light" panose="020B0403020202020204" pitchFamily="34" charset="0"/>
                <a:cs typeface="Courier New" panose="02070309020205020404" pitchFamily="49" charset="0"/>
              </a:rPr>
              <a:t>Pandas </a:t>
            </a:r>
            <a:r>
              <a:rPr lang="en-US" sz="2200" dirty="0">
                <a:latin typeface="Helvetica Light" panose="020B0403020202020204" pitchFamily="34" charset="0"/>
                <a:cs typeface="Courier New" panose="02070309020205020404" pitchFamily="49" charset="0"/>
              </a:rPr>
              <a:t>(https://</a:t>
            </a:r>
            <a:r>
              <a:rPr lang="en-US" sz="2200" dirty="0" err="1">
                <a:latin typeface="Helvetica Light" panose="020B0403020202020204" pitchFamily="34" charset="0"/>
                <a:cs typeface="Courier New" panose="02070309020205020404" pitchFamily="49" charset="0"/>
              </a:rPr>
              <a:t>towardsdatascience.com</a:t>
            </a:r>
            <a:r>
              <a:rPr lang="en-US" sz="2200" dirty="0">
                <a:latin typeface="Helvetica Light" panose="020B0403020202020204" pitchFamily="34" charset="0"/>
                <a:cs typeface="Courier New" panose="02070309020205020404" pitchFamily="49" charset="0"/>
              </a:rPr>
              <a:t>/a-quick-introduction-to-the-pandas-python-library-f1b678f34673)</a:t>
            </a:r>
            <a:endParaRPr lang="en-US" sz="2200" dirty="0">
              <a:latin typeface="Helvetica Light" panose="020B0403020202020204" pitchFamily="34" charset="0"/>
            </a:endParaRPr>
          </a:p>
        </p:txBody>
      </p:sp>
    </p:spTree>
    <p:extLst>
      <p:ext uri="{BB962C8B-B14F-4D97-AF65-F5344CB8AC3E}">
        <p14:creationId xmlns:p14="http://schemas.microsoft.com/office/powerpoint/2010/main" val="371585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23610-0C33-6640-B8EE-C729216B0AB1}"/>
              </a:ext>
            </a:extLst>
          </p:cNvPr>
          <p:cNvSpPr txBox="1"/>
          <p:nvPr/>
        </p:nvSpPr>
        <p:spPr>
          <a:xfrm>
            <a:off x="4144183" y="216009"/>
            <a:ext cx="3903633" cy="600164"/>
          </a:xfrm>
          <a:prstGeom prst="rect">
            <a:avLst/>
          </a:prstGeom>
          <a:noFill/>
        </p:spPr>
        <p:txBody>
          <a:bodyPr wrap="none" rtlCol="0">
            <a:spAutoFit/>
          </a:bodyPr>
          <a:lstStyle/>
          <a:p>
            <a:r>
              <a:rPr lang="en-US" sz="3300" dirty="0">
                <a:latin typeface="Helvetica Light" panose="020B0403020202020204" pitchFamily="34" charset="0"/>
                <a:cs typeface="Courier New" panose="02070309020205020404" pitchFamily="49" charset="0"/>
              </a:rPr>
              <a:t>Initializing variables</a:t>
            </a:r>
            <a:endParaRPr lang="en-US" sz="3300" dirty="0">
              <a:latin typeface="Helvetica Light" panose="020B0403020202020204" pitchFamily="34" charset="0"/>
            </a:endParaRPr>
          </a:p>
        </p:txBody>
      </p:sp>
      <p:sp>
        <p:nvSpPr>
          <p:cNvPr id="3" name="TextBox 2">
            <a:extLst>
              <a:ext uri="{FF2B5EF4-FFF2-40B4-BE49-F238E27FC236}">
                <a16:creationId xmlns:a16="http://schemas.microsoft.com/office/drawing/2014/main" id="{86A6031A-1F47-1741-A772-CADB9AA79920}"/>
              </a:ext>
            </a:extLst>
          </p:cNvPr>
          <p:cNvSpPr txBox="1"/>
          <p:nvPr/>
        </p:nvSpPr>
        <p:spPr>
          <a:xfrm>
            <a:off x="797559" y="1159104"/>
            <a:ext cx="11293709" cy="954107"/>
          </a:xfrm>
          <a:prstGeom prst="rect">
            <a:avLst/>
          </a:prstGeom>
          <a:noFill/>
        </p:spPr>
        <p:txBody>
          <a:bodyPr wrap="square" rtlCol="0">
            <a:spAutoFit/>
          </a:bodyPr>
          <a:lstStyle/>
          <a:p>
            <a:r>
              <a:rPr lang="en-US" sz="2800" dirty="0">
                <a:latin typeface="Helvetica Light" panose="020B0403020202020204" pitchFamily="34" charset="0"/>
                <a:cs typeface="Courier New" panose="02070309020205020404" pitchFamily="49" charset="0"/>
              </a:rPr>
              <a:t>Variables that need to exist outside and within loops need to be </a:t>
            </a:r>
            <a:r>
              <a:rPr lang="en-US" sz="2800" b="1" dirty="0">
                <a:latin typeface="Helvetica Light" panose="020B0403020202020204" pitchFamily="34" charset="0"/>
                <a:cs typeface="Courier New" panose="02070309020205020404" pitchFamily="49" charset="0"/>
              </a:rPr>
              <a:t>initialized</a:t>
            </a:r>
            <a:r>
              <a:rPr lang="en-US" sz="2800" dirty="0">
                <a:latin typeface="Helvetica Light" panose="020B0403020202020204" pitchFamily="34" charset="0"/>
                <a:cs typeface="Courier New" panose="02070309020205020404" pitchFamily="49" charset="0"/>
              </a:rPr>
              <a:t> outside of the loop</a:t>
            </a:r>
            <a:endParaRPr lang="en-US" sz="2800" dirty="0">
              <a:latin typeface="Helvetica Light" panose="020B0403020202020204" pitchFamily="34" charset="0"/>
            </a:endParaRPr>
          </a:p>
        </p:txBody>
      </p:sp>
      <p:sp>
        <p:nvSpPr>
          <p:cNvPr id="4" name="Rectangle 3">
            <a:extLst>
              <a:ext uri="{FF2B5EF4-FFF2-40B4-BE49-F238E27FC236}">
                <a16:creationId xmlns:a16="http://schemas.microsoft.com/office/drawing/2014/main" id="{4BC21DE9-0EB1-154C-8376-B83768195ED7}"/>
              </a:ext>
            </a:extLst>
          </p:cNvPr>
          <p:cNvSpPr/>
          <p:nvPr/>
        </p:nvSpPr>
        <p:spPr>
          <a:xfrm>
            <a:off x="4794268" y="2456142"/>
            <a:ext cx="6051212" cy="2893100"/>
          </a:xfrm>
          <a:prstGeom prst="rect">
            <a:avLst/>
          </a:prstGeom>
          <a:ln>
            <a:solidFill>
              <a:schemeClr val="tx1"/>
            </a:solidFill>
          </a:ln>
        </p:spPr>
        <p:txBody>
          <a:bodyPr wrap="square">
            <a:spAutoFit/>
          </a:bodyPr>
          <a:lstStyle/>
          <a:p>
            <a:r>
              <a:rPr lang="en-US" sz="2600" b="1" dirty="0" err="1">
                <a:latin typeface="Courier New" panose="02070309020205020404" pitchFamily="49" charset="0"/>
                <a:cs typeface="Courier New" panose="02070309020205020404" pitchFamily="49" charset="0"/>
              </a:rPr>
              <a:t>SeqNo</a:t>
            </a:r>
            <a:r>
              <a:rPr lang="en-US" sz="2600" b="1" dirty="0">
                <a:latin typeface="Courier New" panose="02070309020205020404" pitchFamily="49" charset="0"/>
                <a:cs typeface="Courier New" panose="02070309020205020404" pitchFamily="49" charset="0"/>
              </a:rPr>
              <a:t> = 0</a:t>
            </a:r>
          </a:p>
          <a:p>
            <a:r>
              <a:rPr lang="en-US" sz="2600" b="1" dirty="0">
                <a:latin typeface="Courier New" panose="02070309020205020404" pitchFamily="49" charset="0"/>
                <a:cs typeface="Courier New" panose="02070309020205020404" pitchFamily="49" charset="0"/>
              </a:rPr>
              <a:t>TAT = 0</a:t>
            </a:r>
          </a:p>
          <a:p>
            <a:endParaRPr lang="en-US" sz="2600" b="1"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For Line in IN:</a:t>
            </a:r>
          </a:p>
          <a:p>
            <a:r>
              <a:rPr lang="en-US" sz="2600" b="1" dirty="0">
                <a:latin typeface="Courier New" panose="02070309020205020404" pitchFamily="49" charset="0"/>
                <a:cs typeface="Courier New" panose="02070309020205020404" pitchFamily="49" charset="0"/>
              </a:rPr>
              <a:t>	List = </a:t>
            </a:r>
            <a:r>
              <a:rPr lang="en-US" sz="2600" b="1" dirty="0" err="1">
                <a:latin typeface="Courier New" panose="02070309020205020404" pitchFamily="49" charset="0"/>
                <a:cs typeface="Courier New" panose="02070309020205020404" pitchFamily="49" charset="0"/>
              </a:rPr>
              <a:t>Line.split</a:t>
            </a:r>
            <a:r>
              <a:rPr lang="en-US" sz="2600" b="1" dirty="0">
                <a:latin typeface="Courier New" panose="02070309020205020404" pitchFamily="49" charset="0"/>
                <a:cs typeface="Courier New" panose="02070309020205020404" pitchFamily="49" charset="0"/>
              </a:rPr>
              <a:t>(“,“)</a:t>
            </a:r>
          </a:p>
          <a:p>
            <a:r>
              <a:rPr lang="en-US" sz="2600" b="1" dirty="0">
                <a:latin typeface="Courier New" panose="02070309020205020404" pitchFamily="49" charset="0"/>
                <a:cs typeface="Courier New" panose="02070309020205020404" pitchFamily="49" charset="0"/>
              </a:rPr>
              <a:t>	TAT += List[1]</a:t>
            </a:r>
          </a:p>
          <a:p>
            <a:r>
              <a:rPr lang="en-US" sz="2600" b="1" dirty="0">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SeqNo</a:t>
            </a:r>
            <a:r>
              <a:rPr lang="en-US" sz="2600" b="1" dirty="0">
                <a:latin typeface="Courier New" panose="02070309020205020404" pitchFamily="49" charset="0"/>
                <a:cs typeface="Courier New" panose="02070309020205020404" pitchFamily="49" charset="0"/>
              </a:rPr>
              <a:t> += 1</a:t>
            </a:r>
          </a:p>
        </p:txBody>
      </p:sp>
      <p:sp>
        <p:nvSpPr>
          <p:cNvPr id="5" name="TextBox 4">
            <a:extLst>
              <a:ext uri="{FF2B5EF4-FFF2-40B4-BE49-F238E27FC236}">
                <a16:creationId xmlns:a16="http://schemas.microsoft.com/office/drawing/2014/main" id="{A3DB8783-3ABF-1F4C-976B-61A869F43637}"/>
              </a:ext>
            </a:extLst>
          </p:cNvPr>
          <p:cNvSpPr txBox="1"/>
          <p:nvPr/>
        </p:nvSpPr>
        <p:spPr>
          <a:xfrm>
            <a:off x="696829" y="5848334"/>
            <a:ext cx="11293709" cy="523220"/>
          </a:xfrm>
          <a:prstGeom prst="rect">
            <a:avLst/>
          </a:prstGeom>
          <a:noFill/>
        </p:spPr>
        <p:txBody>
          <a:bodyPr wrap="square" rtlCol="0">
            <a:spAutoFit/>
          </a:bodyPr>
          <a:lstStyle/>
          <a:p>
            <a:r>
              <a:rPr lang="en-US" sz="2800" dirty="0">
                <a:latin typeface="Helvetica Light" panose="020B0403020202020204" pitchFamily="34" charset="0"/>
                <a:cs typeface="Courier New" panose="02070309020205020404" pitchFamily="49" charset="0"/>
              </a:rPr>
              <a:t>Variables assigned within the loop live and die within the loop</a:t>
            </a:r>
            <a:endParaRPr lang="en-US" sz="2800" dirty="0">
              <a:latin typeface="Helvetica Light" panose="020B0403020202020204" pitchFamily="34" charset="0"/>
            </a:endParaRPr>
          </a:p>
        </p:txBody>
      </p:sp>
      <p:cxnSp>
        <p:nvCxnSpPr>
          <p:cNvPr id="7" name="Straight Arrow Connector 6">
            <a:extLst>
              <a:ext uri="{FF2B5EF4-FFF2-40B4-BE49-F238E27FC236}">
                <a16:creationId xmlns:a16="http://schemas.microsoft.com/office/drawing/2014/main" id="{121D7742-3551-144C-97F1-E897491D0D9C}"/>
              </a:ext>
            </a:extLst>
          </p:cNvPr>
          <p:cNvCxnSpPr>
            <a:cxnSpLocks/>
          </p:cNvCxnSpPr>
          <p:nvPr/>
        </p:nvCxnSpPr>
        <p:spPr>
          <a:xfrm>
            <a:off x="3739243" y="3671906"/>
            <a:ext cx="1897628" cy="610728"/>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3B0879B-E4CA-BE48-98D9-2D55B5806A5F}"/>
              </a:ext>
            </a:extLst>
          </p:cNvPr>
          <p:cNvSpPr txBox="1"/>
          <p:nvPr/>
        </p:nvSpPr>
        <p:spPr>
          <a:xfrm>
            <a:off x="2095638" y="2716532"/>
            <a:ext cx="1643605" cy="1015663"/>
          </a:xfrm>
          <a:prstGeom prst="rect">
            <a:avLst/>
          </a:prstGeom>
          <a:noFill/>
        </p:spPr>
        <p:txBody>
          <a:bodyPr wrap="square" rtlCol="0">
            <a:spAutoFit/>
          </a:bodyPr>
          <a:lstStyle/>
          <a:p>
            <a:r>
              <a:rPr lang="en-US" sz="2000" dirty="0">
                <a:latin typeface="Helvetica Light" panose="020B0403020202020204" pitchFamily="34" charset="0"/>
              </a:rPr>
              <a:t>Created new each time through loop</a:t>
            </a:r>
          </a:p>
        </p:txBody>
      </p:sp>
      <p:cxnSp>
        <p:nvCxnSpPr>
          <p:cNvPr id="15" name="Straight Arrow Connector 14">
            <a:extLst>
              <a:ext uri="{FF2B5EF4-FFF2-40B4-BE49-F238E27FC236}">
                <a16:creationId xmlns:a16="http://schemas.microsoft.com/office/drawing/2014/main" id="{D81B988D-2C41-1141-8685-1B4536E8926D}"/>
              </a:ext>
            </a:extLst>
          </p:cNvPr>
          <p:cNvCxnSpPr>
            <a:cxnSpLocks/>
          </p:cNvCxnSpPr>
          <p:nvPr/>
        </p:nvCxnSpPr>
        <p:spPr>
          <a:xfrm>
            <a:off x="3739243" y="4930929"/>
            <a:ext cx="1897628" cy="0"/>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C534085-C573-D344-B452-3CC7EEDA747C}"/>
              </a:ext>
            </a:extLst>
          </p:cNvPr>
          <p:cNvSpPr txBox="1"/>
          <p:nvPr/>
        </p:nvSpPr>
        <p:spPr>
          <a:xfrm>
            <a:off x="1568125" y="4423097"/>
            <a:ext cx="2775275" cy="1015663"/>
          </a:xfrm>
          <a:prstGeom prst="rect">
            <a:avLst/>
          </a:prstGeom>
          <a:noFill/>
        </p:spPr>
        <p:txBody>
          <a:bodyPr wrap="square" rtlCol="0">
            <a:spAutoFit/>
          </a:bodyPr>
          <a:lstStyle/>
          <a:p>
            <a:r>
              <a:rPr lang="en-US" sz="2000" dirty="0">
                <a:latin typeface="Helvetica Light" panose="020B0403020202020204" pitchFamily="34" charset="0"/>
              </a:rPr>
              <a:t>Initialized outside, grows each time through</a:t>
            </a:r>
          </a:p>
        </p:txBody>
      </p:sp>
    </p:spTree>
    <p:extLst>
      <p:ext uri="{BB962C8B-B14F-4D97-AF65-F5344CB8AC3E}">
        <p14:creationId xmlns:p14="http://schemas.microsoft.com/office/powerpoint/2010/main" val="12981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1FF7A-E3C0-A045-86CF-223B0BB4FAC7}"/>
              </a:ext>
            </a:extLst>
          </p:cNvPr>
          <p:cNvSpPr/>
          <p:nvPr/>
        </p:nvSpPr>
        <p:spPr>
          <a:xfrm>
            <a:off x="481289" y="4089093"/>
            <a:ext cx="10701576" cy="2092881"/>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import re</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US" sz="2600" b="1"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Seq = "ATCGGGGCCTAGAAT"</a:t>
            </a:r>
          </a:p>
          <a:p>
            <a:r>
              <a:rPr lang="en-US" sz="2600" b="1" dirty="0">
                <a:latin typeface="Courier New" panose="02070309020205020404" pitchFamily="49" charset="0"/>
                <a:cs typeface="Courier New" panose="02070309020205020404" pitchFamily="49" charset="0"/>
              </a:rPr>
              <a:t>if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("TAG", Seq):</a:t>
            </a:r>
          </a:p>
          <a:p>
            <a:r>
              <a:rPr lang="en-US" sz="2600" b="1" dirty="0">
                <a:latin typeface="Courier New" panose="02070309020205020404" pitchFamily="49" charset="0"/>
                <a:cs typeface="Courier New" panose="02070309020205020404" pitchFamily="49" charset="0"/>
              </a:rPr>
              <a:t>	print("Stop codon (TAG) found.\n")</a:t>
            </a:r>
          </a:p>
        </p:txBody>
      </p:sp>
      <p:sp>
        <p:nvSpPr>
          <p:cNvPr id="4" name="TextBox 3">
            <a:extLst>
              <a:ext uri="{FF2B5EF4-FFF2-40B4-BE49-F238E27FC236}">
                <a16:creationId xmlns:a16="http://schemas.microsoft.com/office/drawing/2014/main" id="{8DF82217-B242-6248-82DA-E6A0522DAF72}"/>
              </a:ext>
            </a:extLst>
          </p:cNvPr>
          <p:cNvSpPr txBox="1"/>
          <p:nvPr/>
        </p:nvSpPr>
        <p:spPr>
          <a:xfrm>
            <a:off x="3143748" y="325878"/>
            <a:ext cx="5581977" cy="553998"/>
          </a:xfrm>
          <a:prstGeom prst="rect">
            <a:avLst/>
          </a:prstGeom>
          <a:noFill/>
        </p:spPr>
        <p:txBody>
          <a:bodyPr wrap="none" rtlCol="0">
            <a:spAutoFit/>
          </a:bodyPr>
          <a:lstStyle/>
          <a:p>
            <a:r>
              <a:rPr lang="en-US" sz="3000" dirty="0">
                <a:latin typeface="Helvetica Light" panose="020B0403020202020204" pitchFamily="34" charset="0"/>
              </a:rPr>
              <a:t>Preview of </a:t>
            </a:r>
            <a:r>
              <a:rPr lang="en-US" sz="3000" b="1" dirty="0">
                <a:latin typeface="Helvetica Light" panose="020B0403020202020204" pitchFamily="34" charset="0"/>
              </a:rPr>
              <a:t>regular expressions</a:t>
            </a:r>
          </a:p>
        </p:txBody>
      </p:sp>
      <p:sp>
        <p:nvSpPr>
          <p:cNvPr id="5" name="TextBox 4">
            <a:extLst>
              <a:ext uri="{FF2B5EF4-FFF2-40B4-BE49-F238E27FC236}">
                <a16:creationId xmlns:a16="http://schemas.microsoft.com/office/drawing/2014/main" id="{6B49A80A-DA78-6E43-8758-7CBBFDD78271}"/>
              </a:ext>
            </a:extLst>
          </p:cNvPr>
          <p:cNvSpPr txBox="1"/>
          <p:nvPr/>
        </p:nvSpPr>
        <p:spPr>
          <a:xfrm>
            <a:off x="481289" y="1303284"/>
            <a:ext cx="10906897" cy="2492990"/>
          </a:xfrm>
          <a:prstGeom prst="rect">
            <a:avLst/>
          </a:prstGeom>
          <a:noFill/>
        </p:spPr>
        <p:txBody>
          <a:bodyPr wrap="square" rtlCol="0">
            <a:spAutoFit/>
          </a:bodyPr>
          <a:lstStyle/>
          <a:p>
            <a:r>
              <a:rPr lang="en-US" sz="2600" dirty="0">
                <a:latin typeface="Helvetica Light" panose="020B0403020202020204" pitchFamily="34" charset="0"/>
              </a:rPr>
              <a:t>Specific or flexible pattern matching is a key to data science, we do this with </a:t>
            </a:r>
            <a:r>
              <a:rPr lang="en-US" sz="2600" b="1" dirty="0">
                <a:latin typeface="Helvetica Light" panose="020B0403020202020204" pitchFamily="34" charset="0"/>
              </a:rPr>
              <a:t>regular expressions</a:t>
            </a:r>
          </a:p>
          <a:p>
            <a:endParaRPr lang="en-US" sz="2600" b="1" dirty="0">
              <a:latin typeface="Helvetica Light" panose="020B0403020202020204" pitchFamily="34" charset="0"/>
            </a:endParaRPr>
          </a:p>
          <a:p>
            <a:r>
              <a:rPr lang="en-US" sz="2600" b="1" dirty="0">
                <a:latin typeface="Courier New" panose="02070309020205020404" pitchFamily="49" charset="0"/>
                <a:cs typeface="Courier New" panose="02070309020205020404" pitchFamily="49" charset="0"/>
              </a:rPr>
              <a:t>re</a:t>
            </a:r>
            <a:r>
              <a:rPr lang="en-US" sz="2600" b="1" dirty="0">
                <a:latin typeface="Helvetica Light" panose="020B0403020202020204" pitchFamily="34" charset="0"/>
              </a:rPr>
              <a:t> </a:t>
            </a:r>
            <a:r>
              <a:rPr lang="en-US" sz="2600" dirty="0">
                <a:latin typeface="Helvetica Light" panose="020B0403020202020204" pitchFamily="34" charset="0"/>
              </a:rPr>
              <a:t>library in python has built in functions to do this.</a:t>
            </a:r>
          </a:p>
          <a:p>
            <a:endParaRPr lang="en-US" sz="2600" dirty="0">
              <a:latin typeface="Helvetica Light" panose="020B0403020202020204" pitchFamily="34" charset="0"/>
            </a:endParaRPr>
          </a:p>
          <a:p>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rPr>
              <a:t>returns true/false; match occurs or doesn’t.</a:t>
            </a:r>
          </a:p>
        </p:txBody>
      </p:sp>
    </p:spTree>
    <p:extLst>
      <p:ext uri="{BB962C8B-B14F-4D97-AF65-F5344CB8AC3E}">
        <p14:creationId xmlns:p14="http://schemas.microsoft.com/office/powerpoint/2010/main" val="27871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460269" y="988546"/>
            <a:ext cx="10701576" cy="2092881"/>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import re</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US" sz="2600" b="1"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Seq = "ATCGGGGCCTAGAAT"</a:t>
            </a:r>
          </a:p>
          <a:p>
            <a:r>
              <a:rPr lang="en-US" sz="2600" b="1" dirty="0">
                <a:latin typeface="Courier New" panose="02070309020205020404" pitchFamily="49" charset="0"/>
                <a:cs typeface="Courier New" panose="02070309020205020404" pitchFamily="49" charset="0"/>
              </a:rPr>
              <a:t>if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("TAG", Seq):</a:t>
            </a:r>
          </a:p>
          <a:p>
            <a:r>
              <a:rPr lang="en-US" sz="2600" b="1" dirty="0">
                <a:latin typeface="Courier New" panose="02070309020205020404" pitchFamily="49" charset="0"/>
                <a:cs typeface="Courier New" panose="02070309020205020404" pitchFamily="49" charset="0"/>
              </a:rPr>
              <a:t>	print("Stop codon (TAG) found.\n")</a:t>
            </a:r>
          </a:p>
        </p:txBody>
      </p:sp>
      <p:sp>
        <p:nvSpPr>
          <p:cNvPr id="3" name="TextBox 2">
            <a:extLst>
              <a:ext uri="{FF2B5EF4-FFF2-40B4-BE49-F238E27FC236}">
                <a16:creationId xmlns:a16="http://schemas.microsoft.com/office/drawing/2014/main" id="{83AA738A-121B-9446-BC76-ACA0223DC19D}"/>
              </a:ext>
            </a:extLst>
          </p:cNvPr>
          <p:cNvSpPr txBox="1"/>
          <p:nvPr/>
        </p:nvSpPr>
        <p:spPr>
          <a:xfrm>
            <a:off x="2771603" y="157655"/>
            <a:ext cx="6529352" cy="553998"/>
          </a:xfrm>
          <a:prstGeom prst="rect">
            <a:avLst/>
          </a:prstGeom>
          <a:noFill/>
        </p:spPr>
        <p:txBody>
          <a:bodyPr wrap="none" rtlCol="0">
            <a:spAutoFit/>
          </a:bodyPr>
          <a:lstStyle/>
          <a:p>
            <a:r>
              <a:rPr lang="en-US" sz="3000" b="1" dirty="0" err="1">
                <a:latin typeface="Courier New" panose="02070309020205020404" pitchFamily="49" charset="0"/>
                <a:cs typeface="Courier New" panose="02070309020205020404" pitchFamily="49" charset="0"/>
              </a:rPr>
              <a:t>re.search</a:t>
            </a:r>
            <a:r>
              <a:rPr lang="en-US" sz="3000" b="1" dirty="0">
                <a:latin typeface="Courier New" panose="02070309020205020404" pitchFamily="49" charset="0"/>
                <a:cs typeface="Courier New" panose="02070309020205020404" pitchFamily="49" charset="0"/>
              </a:rPr>
              <a:t> </a:t>
            </a:r>
            <a:r>
              <a:rPr lang="en-US" sz="3000" dirty="0">
                <a:latin typeface="Helvetica Light" panose="020B0403020202020204" pitchFamily="34" charset="0"/>
              </a:rPr>
              <a:t>example actions/syntax</a:t>
            </a:r>
            <a:endParaRPr lang="en-US" sz="3000" b="1" dirty="0">
              <a:latin typeface="Helvetica Light" panose="020B0403020202020204" pitchFamily="34" charset="0"/>
            </a:endParaRPr>
          </a:p>
        </p:txBody>
      </p:sp>
      <p:sp>
        <p:nvSpPr>
          <p:cNvPr id="5" name="Rectangle 4">
            <a:extLst>
              <a:ext uri="{FF2B5EF4-FFF2-40B4-BE49-F238E27FC236}">
                <a16:creationId xmlns:a16="http://schemas.microsoft.com/office/drawing/2014/main" id="{0E043452-DF6B-1545-8C56-5EE84A323B99}"/>
              </a:ext>
            </a:extLst>
          </p:cNvPr>
          <p:cNvSpPr/>
          <p:nvPr/>
        </p:nvSpPr>
        <p:spPr>
          <a:xfrm>
            <a:off x="460269" y="4011335"/>
            <a:ext cx="11269276" cy="2677656"/>
          </a:xfrm>
          <a:prstGeom prst="rect">
            <a:avLst/>
          </a:prstGeom>
          <a:ln>
            <a:solidFill>
              <a:schemeClr val="tx1"/>
            </a:solidFill>
          </a:ln>
        </p:spPr>
        <p:txBody>
          <a:bodyPr wrap="square">
            <a:spAutoFit/>
          </a:bodyPr>
          <a:lstStyle/>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("TTA(A|G)",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 A or G</a:t>
            </a:r>
          </a:p>
          <a:p>
            <a:endParaRPr lang="en-US" sz="2400" b="1" dirty="0">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("TTA[ATCG]",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#[]s enclose character class</a:t>
            </a:r>
          </a:p>
          <a:p>
            <a:endParaRPr lang="en-US" sz="2400" b="1" dirty="0">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("\d+",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#1 or more digit</a:t>
            </a:r>
            <a:endParaRPr lang="en-US" sz="2400" b="1" dirty="0">
              <a:latin typeface="Courier New" panose="02070309020205020404" pitchFamily="49" charset="0"/>
              <a:cs typeface="Courier New" panose="02070309020205020404" pitchFamily="49" charset="0"/>
            </a:endParaRPr>
          </a:p>
          <a:p>
            <a:endParaRPr lang="en-US" sz="2400" b="1" dirty="0">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re.search</a:t>
            </a:r>
            <a:r>
              <a:rPr lang="en-US" sz="2400" b="1" dirty="0">
                <a:latin typeface="Courier New" panose="02070309020205020404" pitchFamily="49" charset="0"/>
                <a:cs typeface="Courier New" panose="02070309020205020404" pitchFamily="49" charset="0"/>
              </a:rPr>
              <a:t>("\s+", Var):  </a:t>
            </a:r>
            <a:r>
              <a:rPr lang="en-US" sz="2400" b="1" dirty="0">
                <a:solidFill>
                  <a:schemeClr val="tx1">
                    <a:lumMod val="50000"/>
                    <a:lumOff val="50000"/>
                  </a:schemeClr>
                </a:solidFill>
                <a:latin typeface="Courier New" panose="02070309020205020404" pitchFamily="49" charset="0"/>
                <a:cs typeface="Courier New" panose="02070309020205020404" pitchFamily="49" charset="0"/>
              </a:rPr>
              <a:t>#1 or more whitespace</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E21EEEB6-68F6-1547-A13E-639E53CDCE5B}"/>
              </a:ext>
            </a:extLst>
          </p:cNvPr>
          <p:cNvSpPr txBox="1"/>
          <p:nvPr/>
        </p:nvSpPr>
        <p:spPr>
          <a:xfrm>
            <a:off x="460269" y="3482291"/>
            <a:ext cx="3623108" cy="523220"/>
          </a:xfrm>
          <a:prstGeom prst="rect">
            <a:avLst/>
          </a:prstGeom>
          <a:noFill/>
        </p:spPr>
        <p:txBody>
          <a:bodyPr wrap="none" rtlCol="0">
            <a:spAutoFit/>
          </a:bodyPr>
          <a:lstStyle/>
          <a:p>
            <a:r>
              <a:rPr lang="en-US" sz="2800" dirty="0">
                <a:latin typeface="Helvetica Light" panose="020B0403020202020204" pitchFamily="34" charset="0"/>
              </a:rPr>
              <a:t>Example expressions</a:t>
            </a:r>
          </a:p>
        </p:txBody>
      </p:sp>
    </p:spTree>
    <p:extLst>
      <p:ext uri="{BB962C8B-B14F-4D97-AF65-F5344CB8AC3E}">
        <p14:creationId xmlns:p14="http://schemas.microsoft.com/office/powerpoint/2010/main" val="213432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82E-72E2-914E-92E2-18175FEB8BFD}"/>
              </a:ext>
            </a:extLst>
          </p:cNvPr>
          <p:cNvSpPr/>
          <p:nvPr/>
        </p:nvSpPr>
        <p:spPr>
          <a:xfrm>
            <a:off x="460269" y="1125176"/>
            <a:ext cx="10701576" cy="4493538"/>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import re</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US" sz="2600" b="1" dirty="0">
              <a:solidFill>
                <a:schemeClr val="tx1">
                  <a:lumMod val="65000"/>
                  <a:lumOff val="35000"/>
                </a:schemeClr>
              </a:solidFill>
              <a:latin typeface="Courier New" panose="02070309020205020404" pitchFamily="49" charset="0"/>
              <a:cs typeface="Courier New" panose="02070309020205020404" pitchFamily="49" charset="0"/>
            </a:endParaRPr>
          </a:p>
          <a:p>
            <a:endParaRPr lang="en-US" sz="2600" b="1" dirty="0">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if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("^&gt;", Line):	# beginning anchor</a:t>
            </a:r>
          </a:p>
          <a:p>
            <a:r>
              <a:rPr lang="en-US" sz="2600" b="1" dirty="0">
                <a:latin typeface="Courier New" panose="02070309020205020404" pitchFamily="49" charset="0"/>
                <a:cs typeface="Courier New" panose="02070309020205020404" pitchFamily="49" charset="0"/>
              </a:rPr>
              <a:t>	print("Line starts with &gt; \n")</a:t>
            </a:r>
          </a:p>
          <a:p>
            <a:endParaRPr lang="en-US" sz="2600" b="1" dirty="0">
              <a:latin typeface="Courier New" panose="02070309020205020404" pitchFamily="49" charset="0"/>
              <a:cs typeface="Courier New" panose="02070309020205020404" pitchFamily="49" charset="0"/>
            </a:endParaRPr>
          </a:p>
          <a:p>
            <a:r>
              <a:rPr lang="en-US" sz="2600" b="1" dirty="0" err="1">
                <a:latin typeface="Courier New" panose="02070309020205020404" pitchFamily="49" charset="0"/>
                <a:cs typeface="Courier New" panose="02070309020205020404" pitchFamily="49" charset="0"/>
              </a:rPr>
              <a:t>elif</a:t>
            </a:r>
            <a:r>
              <a:rPr lang="en-US" sz="2600" b="1" dirty="0">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([ATCG], Line):</a:t>
            </a:r>
          </a:p>
          <a:p>
            <a:r>
              <a:rPr lang="en-US" sz="2600" b="1" dirty="0">
                <a:latin typeface="Courier New" panose="02070309020205020404" pitchFamily="49" charset="0"/>
                <a:cs typeface="Courier New" panose="02070309020205020404" pitchFamily="49" charset="0"/>
              </a:rPr>
              <a:t>	print("Line contains DNA sequence\n")</a:t>
            </a:r>
          </a:p>
          <a:p>
            <a:endParaRPr lang="en-US" sz="2600" b="1" dirty="0">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	</a:t>
            </a:r>
          </a:p>
          <a:p>
            <a:endParaRPr lang="en-US" sz="26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83AA738A-121B-9446-BC76-ACA0223DC19D}"/>
              </a:ext>
            </a:extLst>
          </p:cNvPr>
          <p:cNvSpPr txBox="1"/>
          <p:nvPr/>
        </p:nvSpPr>
        <p:spPr>
          <a:xfrm>
            <a:off x="2771603" y="157655"/>
            <a:ext cx="6529352" cy="553998"/>
          </a:xfrm>
          <a:prstGeom prst="rect">
            <a:avLst/>
          </a:prstGeom>
          <a:noFill/>
        </p:spPr>
        <p:txBody>
          <a:bodyPr wrap="none" rtlCol="0">
            <a:spAutoFit/>
          </a:bodyPr>
          <a:lstStyle/>
          <a:p>
            <a:r>
              <a:rPr lang="en-US" sz="3000" b="1" dirty="0" err="1">
                <a:latin typeface="Courier New" panose="02070309020205020404" pitchFamily="49" charset="0"/>
                <a:cs typeface="Courier New" panose="02070309020205020404" pitchFamily="49" charset="0"/>
              </a:rPr>
              <a:t>re.search</a:t>
            </a:r>
            <a:r>
              <a:rPr lang="en-US" sz="3000" b="1" dirty="0">
                <a:latin typeface="Courier New" panose="02070309020205020404" pitchFamily="49" charset="0"/>
                <a:cs typeface="Courier New" panose="02070309020205020404" pitchFamily="49" charset="0"/>
              </a:rPr>
              <a:t> </a:t>
            </a:r>
            <a:r>
              <a:rPr lang="en-US" sz="3000" dirty="0">
                <a:latin typeface="Helvetica Light" panose="020B0403020202020204" pitchFamily="34" charset="0"/>
              </a:rPr>
              <a:t>example actions/syntax</a:t>
            </a:r>
            <a:endParaRPr lang="en-US" sz="3000" b="1" dirty="0">
              <a:latin typeface="Helvetica Light" panose="020B0403020202020204" pitchFamily="34" charset="0"/>
            </a:endParaRPr>
          </a:p>
        </p:txBody>
      </p:sp>
    </p:spTree>
    <p:extLst>
      <p:ext uri="{BB962C8B-B14F-4D97-AF65-F5344CB8AC3E}">
        <p14:creationId xmlns:p14="http://schemas.microsoft.com/office/powerpoint/2010/main" val="219178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09E8DB-E969-3D4B-8DB3-0990A967B5CA}"/>
              </a:ext>
            </a:extLst>
          </p:cNvPr>
          <p:cNvSpPr txBox="1"/>
          <p:nvPr/>
        </p:nvSpPr>
        <p:spPr>
          <a:xfrm>
            <a:off x="2860401" y="265815"/>
            <a:ext cx="5351145" cy="600164"/>
          </a:xfrm>
          <a:prstGeom prst="rect">
            <a:avLst/>
          </a:prstGeom>
          <a:noFill/>
        </p:spPr>
        <p:txBody>
          <a:bodyPr wrap="none" rtlCol="0">
            <a:spAutoFit/>
          </a:bodyPr>
          <a:lstStyle/>
          <a:p>
            <a:r>
              <a:rPr lang="en-US" sz="3300" b="1" dirty="0">
                <a:latin typeface="Helvetica Light" panose="020B0403020202020204" pitchFamily="34" charset="0"/>
              </a:rPr>
              <a:t>I. </a:t>
            </a:r>
            <a:r>
              <a:rPr lang="en-US" sz="3300" dirty="0">
                <a:latin typeface="Helvetica Light" panose="020B0403020202020204" pitchFamily="34" charset="0"/>
              </a:rPr>
              <a:t>Regular Expressions (</a:t>
            </a:r>
            <a:r>
              <a:rPr lang="en-US" sz="3300" dirty="0">
                <a:latin typeface="Courier New" panose="02070309020205020404" pitchFamily="49" charset="0"/>
                <a:cs typeface="Courier New" panose="02070309020205020404" pitchFamily="49" charset="0"/>
              </a:rPr>
              <a:t>re</a:t>
            </a:r>
            <a:r>
              <a:rPr lang="en-US" sz="3300" dirty="0">
                <a:latin typeface="Helvetica Light" panose="020B0403020202020204" pitchFamily="34" charset="0"/>
              </a:rPr>
              <a:t>)</a:t>
            </a:r>
            <a:endParaRPr lang="en-US" sz="3300" b="1" dirty="0">
              <a:latin typeface="Helvetica Light" panose="020B0403020202020204" pitchFamily="34" charset="0"/>
            </a:endParaRPr>
          </a:p>
        </p:txBody>
      </p:sp>
      <p:sp>
        <p:nvSpPr>
          <p:cNvPr id="6" name="TextBox 5">
            <a:extLst>
              <a:ext uri="{FF2B5EF4-FFF2-40B4-BE49-F238E27FC236}">
                <a16:creationId xmlns:a16="http://schemas.microsoft.com/office/drawing/2014/main" id="{640BC1BD-E7EF-E54A-88A9-6B330F86656F}"/>
              </a:ext>
            </a:extLst>
          </p:cNvPr>
          <p:cNvSpPr txBox="1"/>
          <p:nvPr/>
        </p:nvSpPr>
        <p:spPr>
          <a:xfrm>
            <a:off x="754245" y="1098567"/>
            <a:ext cx="11310376" cy="523220"/>
          </a:xfrm>
          <a:prstGeom prst="rect">
            <a:avLst/>
          </a:prstGeom>
          <a:noFill/>
        </p:spPr>
        <p:txBody>
          <a:bodyPr wrap="square" rtlCol="0">
            <a:spAutoFit/>
          </a:bodyPr>
          <a:lstStyle/>
          <a:p>
            <a:r>
              <a:rPr lang="en-US" sz="2800" dirty="0">
                <a:latin typeface="Helvetica Light" panose="020B0403020202020204" pitchFamily="34" charset="0"/>
              </a:rPr>
              <a:t>Flexible pattern matching is a key to data science</a:t>
            </a:r>
            <a:endParaRPr lang="en-US" sz="2800" b="1" dirty="0">
              <a:latin typeface="Helvetica Light" panose="020B0403020202020204" pitchFamily="34" charset="0"/>
            </a:endParaRPr>
          </a:p>
        </p:txBody>
      </p:sp>
      <p:sp>
        <p:nvSpPr>
          <p:cNvPr id="2" name="Rectangle 1">
            <a:extLst>
              <a:ext uri="{FF2B5EF4-FFF2-40B4-BE49-F238E27FC236}">
                <a16:creationId xmlns:a16="http://schemas.microsoft.com/office/drawing/2014/main" id="{13DAF011-777E-B943-90CA-71DC1D3D6901}"/>
              </a:ext>
            </a:extLst>
          </p:cNvPr>
          <p:cNvSpPr/>
          <p:nvPr/>
        </p:nvSpPr>
        <p:spPr>
          <a:xfrm>
            <a:off x="563642" y="1854375"/>
            <a:ext cx="11064716" cy="4493538"/>
          </a:xfrm>
          <a:prstGeom prst="rect">
            <a:avLst/>
          </a:prstGeom>
        </p:spPr>
        <p:txBody>
          <a:bodyPr wrap="square">
            <a:spAutoFit/>
          </a:bodyPr>
          <a:lstStyle/>
          <a:p>
            <a:r>
              <a:rPr lang="en-US" sz="2600" b="1" dirty="0">
                <a:latin typeface="Helvetica Light" panose="020B0403020202020204" pitchFamily="34" charset="0"/>
              </a:rPr>
              <a:t>Example uses of regular expressions:</a:t>
            </a:r>
          </a:p>
          <a:p>
            <a:endParaRPr lang="en-US" sz="2600" dirty="0">
              <a:latin typeface="Helvetica Light" panose="020B0403020202020204" pitchFamily="34" charset="0"/>
            </a:endParaRPr>
          </a:p>
          <a:p>
            <a:pPr marL="514350" indent="-514350">
              <a:buAutoNum type="arabicPeriod"/>
            </a:pPr>
            <a:r>
              <a:rPr lang="en-US" sz="2600" dirty="0">
                <a:latin typeface="Helvetica Light" panose="020B0403020202020204" pitchFamily="34" charset="0"/>
              </a:rPr>
              <a:t>Executing conditionals: if line has some expression, do something</a:t>
            </a:r>
          </a:p>
          <a:p>
            <a:pPr marL="514350" indent="-514350">
              <a:buAutoNum type="arabicPeriod"/>
            </a:pPr>
            <a:endParaRPr lang="en-US" sz="2600" dirty="0">
              <a:latin typeface="Helvetica Light" panose="020B0403020202020204" pitchFamily="34" charset="0"/>
            </a:endParaRPr>
          </a:p>
          <a:p>
            <a:pPr marL="514350" indent="-514350">
              <a:buAutoNum type="arabicPeriod"/>
            </a:pPr>
            <a:r>
              <a:rPr lang="en-US" sz="2600" dirty="0">
                <a:latin typeface="Helvetica Light" panose="020B0403020202020204" pitchFamily="34" charset="0"/>
              </a:rPr>
              <a:t>Enumerating the number of times a certain pattern occurs in data</a:t>
            </a:r>
          </a:p>
          <a:p>
            <a:pPr marL="514350" indent="-514350">
              <a:buAutoNum type="arabicPeriod"/>
            </a:pPr>
            <a:endParaRPr lang="en-US" sz="2600" dirty="0">
              <a:latin typeface="Helvetica Light" panose="020B0403020202020204" pitchFamily="34" charset="0"/>
            </a:endParaRPr>
          </a:p>
          <a:p>
            <a:pPr marL="514350" indent="-514350">
              <a:buAutoNum type="arabicPeriod"/>
            </a:pPr>
            <a:r>
              <a:rPr lang="en-US" sz="2600" dirty="0">
                <a:latin typeface="Helvetica Light" panose="020B0403020202020204" pitchFamily="34" charset="0"/>
              </a:rPr>
              <a:t>Extracting information with certain characteristics from a string</a:t>
            </a:r>
          </a:p>
          <a:p>
            <a:pPr marL="514350" indent="-514350">
              <a:buAutoNum type="arabicPeriod"/>
            </a:pPr>
            <a:endParaRPr lang="en-US" sz="2600" dirty="0">
              <a:latin typeface="Helvetica Light" panose="020B0403020202020204" pitchFamily="34" charset="0"/>
            </a:endParaRPr>
          </a:p>
          <a:p>
            <a:pPr marL="514350" indent="-514350">
              <a:buAutoNum type="arabicPeriod"/>
            </a:pPr>
            <a:r>
              <a:rPr lang="en-US" sz="2600" dirty="0">
                <a:latin typeface="Helvetica Light" panose="020B0403020202020204" pitchFamily="34" charset="0"/>
              </a:rPr>
              <a:t>Locating and replacing </a:t>
            </a:r>
          </a:p>
          <a:p>
            <a:pPr marL="514350" indent="-514350">
              <a:buAutoNum type="arabicPeriod"/>
            </a:pPr>
            <a:endParaRPr lang="en-US" sz="2600" dirty="0">
              <a:latin typeface="Helvetica Light" panose="020B0403020202020204" pitchFamily="34" charset="0"/>
            </a:endParaRPr>
          </a:p>
          <a:p>
            <a:pPr marL="514350" indent="-514350">
              <a:buAutoNum type="arabicPeriod"/>
            </a:pPr>
            <a:r>
              <a:rPr lang="en-US" sz="2600" dirty="0">
                <a:latin typeface="Helvetica Light" panose="020B0403020202020204" pitchFamily="34" charset="0"/>
              </a:rPr>
              <a:t>Splitting strings based on a pattern match</a:t>
            </a:r>
          </a:p>
        </p:txBody>
      </p:sp>
    </p:spTree>
    <p:extLst>
      <p:ext uri="{BB962C8B-B14F-4D97-AF65-F5344CB8AC3E}">
        <p14:creationId xmlns:p14="http://schemas.microsoft.com/office/powerpoint/2010/main" val="68748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09E8DB-E969-3D4B-8DB3-0990A967B5CA}"/>
              </a:ext>
            </a:extLst>
          </p:cNvPr>
          <p:cNvSpPr txBox="1"/>
          <p:nvPr/>
        </p:nvSpPr>
        <p:spPr>
          <a:xfrm>
            <a:off x="2860401" y="265815"/>
            <a:ext cx="5351145" cy="600164"/>
          </a:xfrm>
          <a:prstGeom prst="rect">
            <a:avLst/>
          </a:prstGeom>
          <a:noFill/>
        </p:spPr>
        <p:txBody>
          <a:bodyPr wrap="none" rtlCol="0">
            <a:spAutoFit/>
          </a:bodyPr>
          <a:lstStyle/>
          <a:p>
            <a:r>
              <a:rPr lang="en-US" sz="3300" b="1" dirty="0">
                <a:latin typeface="Helvetica Light" panose="020B0403020202020204" pitchFamily="34" charset="0"/>
              </a:rPr>
              <a:t>I. </a:t>
            </a:r>
            <a:r>
              <a:rPr lang="en-US" sz="3300" dirty="0">
                <a:latin typeface="Helvetica Light" panose="020B0403020202020204" pitchFamily="34" charset="0"/>
              </a:rPr>
              <a:t>Regular Expressions (</a:t>
            </a:r>
            <a:r>
              <a:rPr lang="en-US" sz="3300" dirty="0">
                <a:latin typeface="Courier New" panose="02070309020205020404" pitchFamily="49" charset="0"/>
                <a:cs typeface="Courier New" panose="02070309020205020404" pitchFamily="49" charset="0"/>
              </a:rPr>
              <a:t>re</a:t>
            </a:r>
            <a:r>
              <a:rPr lang="en-US" sz="3300" dirty="0">
                <a:latin typeface="Helvetica Light" panose="020B0403020202020204" pitchFamily="34" charset="0"/>
              </a:rPr>
              <a:t>)</a:t>
            </a:r>
            <a:endParaRPr lang="en-US" sz="3300" b="1" dirty="0">
              <a:latin typeface="Helvetica Light" panose="020B0403020202020204" pitchFamily="34" charset="0"/>
            </a:endParaRPr>
          </a:p>
        </p:txBody>
      </p:sp>
      <p:sp>
        <p:nvSpPr>
          <p:cNvPr id="2" name="Rectangle 1">
            <a:extLst>
              <a:ext uri="{FF2B5EF4-FFF2-40B4-BE49-F238E27FC236}">
                <a16:creationId xmlns:a16="http://schemas.microsoft.com/office/drawing/2014/main" id="{13DAF011-777E-B943-90CA-71DC1D3D6901}"/>
              </a:ext>
            </a:extLst>
          </p:cNvPr>
          <p:cNvSpPr/>
          <p:nvPr/>
        </p:nvSpPr>
        <p:spPr>
          <a:xfrm>
            <a:off x="822483" y="865979"/>
            <a:ext cx="10587045" cy="5293757"/>
          </a:xfrm>
          <a:prstGeom prst="rect">
            <a:avLst/>
          </a:prstGeom>
        </p:spPr>
        <p:txBody>
          <a:bodyPr wrap="square">
            <a:spAutoFit/>
          </a:bodyPr>
          <a:lstStyle/>
          <a:p>
            <a:endParaRPr lang="en-US" sz="2600" b="1" dirty="0">
              <a:latin typeface="Helvetica Light" panose="020B0403020202020204" pitchFamily="34" charset="0"/>
            </a:endParaRPr>
          </a:p>
          <a:p>
            <a:r>
              <a:rPr lang="en-US" sz="2600" b="1" dirty="0">
                <a:latin typeface="Courier New" panose="02070309020205020404" pitchFamily="49" charset="0"/>
                <a:cs typeface="Courier New" panose="02070309020205020404" pitchFamily="49" charset="0"/>
              </a:rPr>
              <a:t>re</a:t>
            </a:r>
            <a:r>
              <a:rPr lang="en-US" sz="2600" b="1" dirty="0">
                <a:latin typeface="Helvetica Light" panose="020B0403020202020204" pitchFamily="34" charset="0"/>
              </a:rPr>
              <a:t> </a:t>
            </a:r>
            <a:r>
              <a:rPr lang="en-US" sz="2600" dirty="0">
                <a:latin typeface="Helvetica Light" panose="020B0403020202020204" pitchFamily="34" charset="0"/>
              </a:rPr>
              <a:t>library in python has built in functions for regular expressions.</a:t>
            </a:r>
          </a:p>
          <a:p>
            <a:endParaRPr lang="en-US" sz="2600" dirty="0">
              <a:latin typeface="Helvetica Light" panose="020B0403020202020204" pitchFamily="34" charset="0"/>
            </a:endParaRPr>
          </a:p>
          <a:p>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rPr>
              <a:t>returns true/false and a data object for match. </a:t>
            </a:r>
            <a:r>
              <a:rPr lang="en-US" sz="2600" i="1" dirty="0">
                <a:latin typeface="Helvetica Light" panose="020B0403020202020204" pitchFamily="34" charset="0"/>
              </a:rPr>
              <a:t>Only saves first match in a string.</a:t>
            </a:r>
          </a:p>
          <a:p>
            <a:endParaRPr lang="en-US" sz="2600" dirty="0">
              <a:latin typeface="Helvetica Light" panose="020B0403020202020204" pitchFamily="34" charset="0"/>
            </a:endParaRPr>
          </a:p>
          <a:p>
            <a:r>
              <a:rPr lang="en-US" sz="2600" b="1" dirty="0" err="1">
                <a:latin typeface="Courier New" panose="02070309020205020404" pitchFamily="49" charset="0"/>
                <a:cs typeface="Courier New" panose="02070309020205020404" pitchFamily="49" charset="0"/>
              </a:rPr>
              <a:t>re.finditer</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rPr>
              <a:t>finds all matches, returns data object with information on matches.</a:t>
            </a:r>
          </a:p>
          <a:p>
            <a:endParaRPr lang="en-US" sz="2600" dirty="0">
              <a:latin typeface="Helvetica Light" panose="020B0403020202020204" pitchFamily="34" charset="0"/>
            </a:endParaRPr>
          </a:p>
          <a:p>
            <a:r>
              <a:rPr lang="en-US" sz="2600" b="1" dirty="0" err="1">
                <a:latin typeface="Courier New" panose="02070309020205020404" pitchFamily="49" charset="0"/>
                <a:cs typeface="Courier New" panose="02070309020205020404" pitchFamily="49" charset="0"/>
              </a:rPr>
              <a:t>re.findall</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rPr>
              <a:t>finds all matches, returns a list of matches (good for counting matches, extracting matches)</a:t>
            </a:r>
          </a:p>
          <a:p>
            <a:endParaRPr lang="en-US" sz="2600" dirty="0">
              <a:latin typeface="Helvetica Light" panose="020B0403020202020204" pitchFamily="34" charset="0"/>
            </a:endParaRPr>
          </a:p>
          <a:p>
            <a:r>
              <a:rPr lang="en-US" sz="2600" b="1" dirty="0" err="1">
                <a:latin typeface="Courier New" panose="02070309020205020404" pitchFamily="49" charset="0"/>
                <a:cs typeface="Courier New" panose="02070309020205020404" pitchFamily="49" charset="0"/>
              </a:rPr>
              <a:t>re.sub</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cs typeface="Courier New" panose="02070309020205020404" pitchFamily="49" charset="0"/>
              </a:rPr>
              <a:t>finds and substitutes pattern match with a different string</a:t>
            </a:r>
            <a:endParaRPr lang="en-US" sz="2600" dirty="0">
              <a:latin typeface="Helvetica Light" panose="020B0403020202020204" pitchFamily="34" charset="0"/>
            </a:endParaRPr>
          </a:p>
        </p:txBody>
      </p:sp>
    </p:spTree>
    <p:extLst>
      <p:ext uri="{BB962C8B-B14F-4D97-AF65-F5344CB8AC3E}">
        <p14:creationId xmlns:p14="http://schemas.microsoft.com/office/powerpoint/2010/main" val="396698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1FF7A-E3C0-A045-86CF-223B0BB4FAC7}"/>
              </a:ext>
            </a:extLst>
          </p:cNvPr>
          <p:cNvSpPr/>
          <p:nvPr/>
        </p:nvSpPr>
        <p:spPr>
          <a:xfrm>
            <a:off x="583949" y="3324819"/>
            <a:ext cx="10701576" cy="2092881"/>
          </a:xfrm>
          <a:prstGeom prst="rect">
            <a:avLst/>
          </a:prstGeom>
          <a:ln>
            <a:solidFill>
              <a:schemeClr val="tx1"/>
            </a:solidFill>
          </a:ln>
        </p:spPr>
        <p:txBody>
          <a:bodyPr wrap="square">
            <a:spAutoFit/>
          </a:bodyPr>
          <a:lstStyle/>
          <a:p>
            <a:r>
              <a:rPr lang="en-US" sz="2600" b="1" dirty="0">
                <a:latin typeface="Courier New" panose="02070309020205020404" pitchFamily="49" charset="0"/>
                <a:cs typeface="Courier New" panose="02070309020205020404" pitchFamily="49" charset="0"/>
              </a:rPr>
              <a:t>import re</a:t>
            </a:r>
            <a:r>
              <a:rPr lang="en-US" sz="2600" b="1"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US" sz="2600" b="1"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Seq = "ATCGGGGCCTAGAAT"</a:t>
            </a:r>
          </a:p>
          <a:p>
            <a:r>
              <a:rPr lang="en-US" sz="2600" b="1" dirty="0">
                <a:latin typeface="Courier New" panose="02070309020205020404" pitchFamily="49" charset="0"/>
                <a:cs typeface="Courier New" panose="02070309020205020404" pitchFamily="49" charset="0"/>
              </a:rPr>
              <a:t>if </a:t>
            </a:r>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("TAG", Seq):</a:t>
            </a:r>
          </a:p>
          <a:p>
            <a:r>
              <a:rPr lang="en-US" sz="2600" b="1" dirty="0">
                <a:latin typeface="Courier New" panose="02070309020205020404" pitchFamily="49" charset="0"/>
                <a:cs typeface="Courier New" panose="02070309020205020404" pitchFamily="49" charset="0"/>
              </a:rPr>
              <a:t>	print("Stop codon (TAG) found.\n")</a:t>
            </a:r>
          </a:p>
        </p:txBody>
      </p:sp>
      <p:sp>
        <p:nvSpPr>
          <p:cNvPr id="4" name="TextBox 3">
            <a:extLst>
              <a:ext uri="{FF2B5EF4-FFF2-40B4-BE49-F238E27FC236}">
                <a16:creationId xmlns:a16="http://schemas.microsoft.com/office/drawing/2014/main" id="{8DF82217-B242-6248-82DA-E6A0522DAF72}"/>
              </a:ext>
            </a:extLst>
          </p:cNvPr>
          <p:cNvSpPr txBox="1"/>
          <p:nvPr/>
        </p:nvSpPr>
        <p:spPr>
          <a:xfrm>
            <a:off x="1870842" y="294290"/>
            <a:ext cx="5859296" cy="553998"/>
          </a:xfrm>
          <a:prstGeom prst="rect">
            <a:avLst/>
          </a:prstGeom>
          <a:noFill/>
        </p:spPr>
        <p:txBody>
          <a:bodyPr wrap="none" rtlCol="0">
            <a:spAutoFit/>
          </a:bodyPr>
          <a:lstStyle/>
          <a:p>
            <a:r>
              <a:rPr lang="en-US" sz="3000" dirty="0">
                <a:latin typeface="Helvetica Light" panose="020B0403020202020204" pitchFamily="34" charset="0"/>
              </a:rPr>
              <a:t>Introduction: </a:t>
            </a:r>
            <a:r>
              <a:rPr lang="en-US" sz="3000" b="1" dirty="0">
                <a:latin typeface="Helvetica Light" panose="020B0403020202020204" pitchFamily="34" charset="0"/>
              </a:rPr>
              <a:t>regular expressions</a:t>
            </a:r>
          </a:p>
        </p:txBody>
      </p:sp>
      <p:sp>
        <p:nvSpPr>
          <p:cNvPr id="5" name="TextBox 4">
            <a:extLst>
              <a:ext uri="{FF2B5EF4-FFF2-40B4-BE49-F238E27FC236}">
                <a16:creationId xmlns:a16="http://schemas.microsoft.com/office/drawing/2014/main" id="{6B49A80A-DA78-6E43-8758-7CBBFDD78271}"/>
              </a:ext>
            </a:extLst>
          </p:cNvPr>
          <p:cNvSpPr txBox="1"/>
          <p:nvPr/>
        </p:nvSpPr>
        <p:spPr>
          <a:xfrm>
            <a:off x="481289" y="1303284"/>
            <a:ext cx="10906897" cy="892552"/>
          </a:xfrm>
          <a:prstGeom prst="rect">
            <a:avLst/>
          </a:prstGeom>
          <a:noFill/>
        </p:spPr>
        <p:txBody>
          <a:bodyPr wrap="square" rtlCol="0">
            <a:spAutoFit/>
          </a:bodyPr>
          <a:lstStyle/>
          <a:p>
            <a:endParaRPr lang="en-US" sz="2600" dirty="0">
              <a:latin typeface="Helvetica Light" panose="020B0403020202020204" pitchFamily="34" charset="0"/>
            </a:endParaRPr>
          </a:p>
          <a:p>
            <a:r>
              <a:rPr lang="en-US" sz="2600" b="1" dirty="0" err="1">
                <a:latin typeface="Courier New" panose="02070309020205020404" pitchFamily="49" charset="0"/>
                <a:cs typeface="Courier New" panose="02070309020205020404" pitchFamily="49" charset="0"/>
              </a:rPr>
              <a:t>re.search</a:t>
            </a:r>
            <a:r>
              <a:rPr lang="en-US" sz="2600" b="1" dirty="0">
                <a:latin typeface="Courier New" panose="02070309020205020404" pitchFamily="49" charset="0"/>
                <a:cs typeface="Courier New" panose="02070309020205020404" pitchFamily="49" charset="0"/>
              </a:rPr>
              <a:t> </a:t>
            </a:r>
            <a:r>
              <a:rPr lang="en-US" sz="2600" dirty="0">
                <a:latin typeface="Helvetica Light" panose="020B0403020202020204" pitchFamily="34" charset="0"/>
              </a:rPr>
              <a:t>returns true/false; match occurs or doesn’t.</a:t>
            </a:r>
          </a:p>
        </p:txBody>
      </p:sp>
    </p:spTree>
    <p:extLst>
      <p:ext uri="{BB962C8B-B14F-4D97-AF65-F5344CB8AC3E}">
        <p14:creationId xmlns:p14="http://schemas.microsoft.com/office/powerpoint/2010/main" val="419642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5286</TotalTime>
  <Words>2158</Words>
  <Application>Microsoft Macintosh PowerPoint</Application>
  <PresentationFormat>Widescreen</PresentationFormat>
  <Paragraphs>287</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HELVETICA LIGHT</vt:lpstr>
      <vt:lpstr>HELVETICA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L Parchman</dc:creator>
  <cp:lastModifiedBy>Thomas L Parchman</cp:lastModifiedBy>
  <cp:revision>61</cp:revision>
  <dcterms:created xsi:type="dcterms:W3CDTF">2020-10-04T22:12:12Z</dcterms:created>
  <dcterms:modified xsi:type="dcterms:W3CDTF">2021-08-11T16:27:08Z</dcterms:modified>
</cp:coreProperties>
</file>