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9" r:id="rId4"/>
    <p:sldId id="310" r:id="rId5"/>
    <p:sldId id="321" r:id="rId6"/>
    <p:sldId id="268" r:id="rId7"/>
    <p:sldId id="311" r:id="rId8"/>
    <p:sldId id="312" r:id="rId9"/>
    <p:sldId id="313" r:id="rId10"/>
    <p:sldId id="314" r:id="rId11"/>
    <p:sldId id="315" r:id="rId12"/>
    <p:sldId id="322" r:id="rId13"/>
    <p:sldId id="317" r:id="rId14"/>
    <p:sldId id="323" r:id="rId15"/>
    <p:sldId id="324" r:id="rId16"/>
    <p:sldId id="325" r:id="rId17"/>
    <p:sldId id="318" r:id="rId18"/>
    <p:sldId id="320" r:id="rId19"/>
    <p:sldId id="319" r:id="rId20"/>
    <p:sldId id="326" r:id="rId21"/>
    <p:sldId id="307" r:id="rId22"/>
    <p:sldId id="327" r:id="rId23"/>
    <p:sldId id="309" r:id="rId24"/>
    <p:sldId id="328" r:id="rId25"/>
    <p:sldId id="329" r:id="rId26"/>
    <p:sldId id="316" r:id="rId27"/>
    <p:sldId id="308" r:id="rId28"/>
    <p:sldId id="330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2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429A2-E289-A649-BCB7-C87541212A2F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4828-EE21-9147-9DAD-30D5C7D4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9264-3E23-EC4C-AA54-CE0726AA0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62E29-D5D0-0B47-BB5C-BC4B8EF9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85CB-4538-B04A-962C-A7407519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5201-09EA-0F46-950B-7B0564F7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D572-1E33-EE45-8E4E-D7FF4355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3F92-4237-C140-A55D-8059B956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D2D9C-D5B3-B84D-9898-D31CD1C5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40AB-6D47-FD43-ABE6-B4E08F68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EE40-9EB8-234E-8961-DA5DE242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33B8-84DA-C54E-B0BA-41FDC44B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1160E-7B17-E649-B5FE-191E1A516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6F2FF-0610-9342-A421-162FD9E1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EF3F-D33D-6F42-BA64-293528EF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3F3F-F53F-6745-A77C-38AAA89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3C00-07B7-F54D-AEE4-E1418C68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9CD2-2B58-2041-B877-2FCD6A34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80B-2151-4C44-8BC2-C55581F0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C3CF-A42B-5848-84E7-EC71E439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512D-7B77-0145-865C-0FFE0629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98-596A-F04F-BB47-AEDF25CC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EEF3-40B3-7045-8761-015A7F29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D2B78-4072-0C40-BE05-828A9778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632C-5903-6D45-9ED6-49298E1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4CA7-99DB-AA41-A2D3-179D529E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6BD0-249B-5247-94D8-15807BFF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C18-356A-4B43-AEED-477E1268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1159-B199-D245-8E2D-4EABEAC49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DDA5-9B9D-E54F-92F8-9C3AA11E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C611-952F-F14E-8192-33F94092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A46B0-2973-564B-826E-8DA374D2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DAC9-0039-3D41-924A-88571B0C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1F1A-CE03-FC42-B9AE-8C22E174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D2D18-A633-4945-8172-3055BC78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71086-C05A-FB47-89BB-BE365D2A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080D-6655-6F4D-9486-FA703640C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B6C53-7A2D-454E-9A51-A424BE8B1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8E242-7B69-E248-857D-88E5AC56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C70DA-875E-A341-9B81-F6EB351C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A57D6-DA43-CC42-956D-B69EBA0D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D429-F671-C04E-8D97-2BD43BBE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22CC3-C7E2-6D4E-8201-FCC8458A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C3F4F-6B3D-2440-B03E-61C1F797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6FFA-9267-DE42-A473-854A96BD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36AA6-CF8E-744C-A1F0-CADDA877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652C1-020E-6543-9D4B-12C48128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6724-9CE1-0247-AE12-2F455EBE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C560-0050-FB40-B4DD-D266B67E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45E-8318-B34C-8681-49B39FB9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A7D9E-9976-2040-AEC7-6494E364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591D8-1582-0747-B52A-8A99E071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89E6D-BFBF-AC49-96C2-F1DDB46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6B5D-3B36-F240-86B2-1FCA597D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8CC7-8134-2E4C-8A4A-B541AC5B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98A4-BB5C-A940-B15C-C40D08FF3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3110-57E5-0048-8E0D-1A442888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8042-5104-7D41-954D-1D0DA6FF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74C4-4A06-0A44-851B-3A4EDCEE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379C-6648-F14C-8C43-9C104893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9F516-614A-1244-87F5-1852E25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5CB5-0CA9-294F-B47E-285F5A45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72D4-72BE-2E43-9D09-8F72E767D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5CEB-ED79-DE43-A54B-273EA5A00D5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C082-F22A-DD42-B449-6CFE3126E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392D-E1BE-7B45-A152-76BF4C45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4DCD-3B92-0B4A-BD22-57F752A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570" y="730698"/>
            <a:ext cx="62648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2021 GAIN </a:t>
            </a:r>
          </a:p>
          <a:p>
            <a:pPr algn="ctr"/>
            <a:endParaRPr lang="en-US" sz="2800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  <a:cs typeface="Calibri Light" panose="020F0302020204030204" pitchFamily="34" charset="0"/>
              </a:rPr>
              <a:t>Module 5:</a:t>
            </a:r>
          </a:p>
          <a:p>
            <a:pPr algn="ctr"/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8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Computational Tools for Data Science</a:t>
            </a:r>
          </a:p>
          <a:p>
            <a:pPr algn="ctr"/>
            <a:endParaRPr lang="en-US" sz="2800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algn="ctr"/>
            <a:endParaRPr lang="en-US" sz="2800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  <a:cs typeface="Calibri Light" panose="020F0302020204030204" pitchFamily="34" charset="0"/>
              </a:rPr>
              <a:t>Day 2:</a:t>
            </a:r>
          </a:p>
          <a:p>
            <a:pPr algn="ctr"/>
            <a:endParaRPr lang="en-US" sz="2800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8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Getting started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21508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DE48-ABD7-F84E-9617-23B321257D64}"/>
              </a:ext>
            </a:extLst>
          </p:cNvPr>
          <p:cNvSpPr txBox="1"/>
          <p:nvPr/>
        </p:nvSpPr>
        <p:spPr>
          <a:xfrm>
            <a:off x="1060056" y="61499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Control structures,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F371-9272-0149-AB22-5A9D25FFF05D}"/>
              </a:ext>
            </a:extLst>
          </p:cNvPr>
          <p:cNvSpPr txBox="1"/>
          <p:nvPr/>
        </p:nvSpPr>
        <p:spPr>
          <a:xfrm>
            <a:off x="1375646" y="1911631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if	</a:t>
            </a:r>
            <a:r>
              <a:rPr lang="en-US" sz="3200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	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if-else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for		</a:t>
            </a:r>
            <a:r>
              <a:rPr lang="en-US" sz="2600" dirty="0">
                <a:latin typeface="Helvetica Light" panose="020B0403020202020204" pitchFamily="34" charset="0"/>
              </a:rPr>
              <a:t>repeating operations in a loop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while	</a:t>
            </a:r>
            <a:r>
              <a:rPr lang="en-US" sz="2600" dirty="0">
                <a:latin typeface="Helvetica Light" panose="020B0403020202020204" pitchFamily="34" charset="0"/>
              </a:rPr>
              <a:t>open ended loop</a:t>
            </a:r>
          </a:p>
        </p:txBody>
      </p:sp>
    </p:spTree>
    <p:extLst>
      <p:ext uri="{BB962C8B-B14F-4D97-AF65-F5344CB8AC3E}">
        <p14:creationId xmlns:p14="http://schemas.microsoft.com/office/powerpoint/2010/main" val="185840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3272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4592924" cy="329320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range(10):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Num *10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816028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for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94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2989921" cy="129266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100: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X + 2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691951" y="3562369"/>
            <a:ext cx="2778263" cy="8925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Light" panose="020B0403020202020204" pitchFamily="34" charset="0"/>
              </a:rPr>
              <a:t>while 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(condition is true)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while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3A7-9D04-7D4D-8D49-C10A93131485}"/>
              </a:ext>
            </a:extLst>
          </p:cNvPr>
          <p:cNvSpPr txBox="1"/>
          <p:nvPr/>
        </p:nvSpPr>
        <p:spPr>
          <a:xfrm>
            <a:off x="4277162" y="678878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4CEF9-8B7D-AC4A-842B-E210353E36AC}"/>
              </a:ext>
            </a:extLst>
          </p:cNvPr>
          <p:cNvSpPr txBox="1"/>
          <p:nvPr/>
        </p:nvSpPr>
        <p:spPr>
          <a:xfrm>
            <a:off x="772998" y="1923068"/>
            <a:ext cx="10326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300" b="1" dirty="0">
                <a:latin typeface="Helvetica Light" panose="020B0403020202020204" pitchFamily="34" charset="0"/>
              </a:rPr>
              <a:t>process</a:t>
            </a:r>
            <a:r>
              <a:rPr lang="en-US" sz="2300" dirty="0">
                <a:latin typeface="Helvetica Light" panose="020B0403020202020204" pitchFamily="34" charset="0"/>
              </a:rPr>
              <a:t> information </a:t>
            </a:r>
            <a:r>
              <a:rPr lang="en-US" sz="2300" b="1" dirty="0">
                <a:latin typeface="Helvetica Light" panose="020B0403020202020204" pitchFamily="34" charset="0"/>
              </a:rPr>
              <a:t>from</a:t>
            </a:r>
            <a:r>
              <a:rPr lang="en-US" sz="23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770-6C50-644C-B0CF-470988DE7D1D}"/>
              </a:ext>
            </a:extLst>
          </p:cNvPr>
          <p:cNvSpPr txBox="1"/>
          <p:nvPr/>
        </p:nvSpPr>
        <p:spPr>
          <a:xfrm>
            <a:off x="772998" y="3429000"/>
            <a:ext cx="95429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300" b="1" dirty="0">
                <a:latin typeface="Helvetica Light" panose="020B0403020202020204" pitchFamily="34" charset="0"/>
              </a:rPr>
              <a:t>write</a:t>
            </a:r>
            <a:r>
              <a:rPr lang="en-US" sz="2300" dirty="0">
                <a:latin typeface="Helvetica Light" panose="020B0403020202020204" pitchFamily="34" charset="0"/>
              </a:rPr>
              <a:t> information </a:t>
            </a:r>
            <a:r>
              <a:rPr lang="en-US" sz="2300" b="1" dirty="0">
                <a:latin typeface="Helvetica Light" panose="020B0403020202020204" pitchFamily="34" charset="0"/>
              </a:rPr>
              <a:t>to</a:t>
            </a:r>
            <a:r>
              <a:rPr lang="en-US" sz="23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E54A4-CE4D-2A4B-A94A-DBCDD423FDF2}"/>
              </a:ext>
            </a:extLst>
          </p:cNvPr>
          <p:cNvSpPr txBox="1"/>
          <p:nvPr/>
        </p:nvSpPr>
        <p:spPr>
          <a:xfrm>
            <a:off x="772998" y="4657125"/>
            <a:ext cx="112032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Sometimes this will involve one file at a time; often it will involve many (which can be just as easy) </a:t>
            </a:r>
          </a:p>
        </p:txBody>
      </p:sp>
    </p:spTree>
    <p:extLst>
      <p:ext uri="{BB962C8B-B14F-4D97-AF65-F5344CB8AC3E}">
        <p14:creationId xmlns:p14="http://schemas.microsoft.com/office/powerpoint/2010/main" val="51100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C7FB8-F28C-3049-9D95-317AA02DF52B}"/>
              </a:ext>
            </a:extLst>
          </p:cNvPr>
          <p:cNvSpPr txBox="1"/>
          <p:nvPr/>
        </p:nvSpPr>
        <p:spPr>
          <a:xfrm>
            <a:off x="4828666" y="500705"/>
            <a:ext cx="44149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r>
              <a:rPr lang="en-US" sz="3300" dirty="0">
                <a:latin typeface="Helvetica Light" panose="020B0403020202020204" pitchFamily="34" charset="0"/>
              </a:rPr>
              <a:t>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BAB5-56BC-E14C-BDEF-778ED572538D}"/>
              </a:ext>
            </a:extLst>
          </p:cNvPr>
          <p:cNvSpPr txBox="1"/>
          <p:nvPr/>
        </p:nvSpPr>
        <p:spPr>
          <a:xfrm>
            <a:off x="1104980" y="2038233"/>
            <a:ext cx="8295861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file_from_working_directory.txt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ED2C-B997-3248-89ED-002D171AEA55}"/>
              </a:ext>
            </a:extLst>
          </p:cNvPr>
          <p:cNvSpPr/>
          <p:nvPr/>
        </p:nvSpPr>
        <p:spPr>
          <a:xfrm>
            <a:off x="1104980" y="1292583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Input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C2E5-D1E4-0642-996C-D74F09D25FB8}"/>
              </a:ext>
            </a:extLst>
          </p:cNvPr>
          <p:cNvSpPr txBox="1"/>
          <p:nvPr/>
        </p:nvSpPr>
        <p:spPr>
          <a:xfrm>
            <a:off x="1104980" y="4780587"/>
            <a:ext cx="884889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output_to_working_directory.txt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F65D-5D75-7D4B-98F8-182DBE056691}"/>
              </a:ext>
            </a:extLst>
          </p:cNvPr>
          <p:cNvSpPr/>
          <p:nvPr/>
        </p:nvSpPr>
        <p:spPr>
          <a:xfrm>
            <a:off x="1104980" y="4034937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525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20B4F-105B-954F-BF7B-F3FB31A67296}"/>
              </a:ext>
            </a:extLst>
          </p:cNvPr>
          <p:cNvSpPr txBox="1"/>
          <p:nvPr/>
        </p:nvSpPr>
        <p:spPr>
          <a:xfrm>
            <a:off x="981432" y="62691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Why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5A53-5305-5D45-82E7-85A901F3E3AB}"/>
              </a:ext>
            </a:extLst>
          </p:cNvPr>
          <p:cNvSpPr txBox="1"/>
          <p:nvPr/>
        </p:nvSpPr>
        <p:spPr>
          <a:xfrm>
            <a:off x="860633" y="1616119"/>
            <a:ext cx="10912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It is one of the most common languages used in biology and other sciences. 	</a:t>
            </a:r>
            <a:r>
              <a:rPr lang="en-US" sz="2400" dirty="0">
                <a:effectLst/>
                <a:latin typeface="Helvetica Light" panose="020B0403020202020204" pitchFamily="34" charset="0"/>
              </a:rPr>
              <a:t>Thus, you will find a lot of documentation and examples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0BFB6-0132-9E43-8181-94CB34A19F8D}"/>
              </a:ext>
            </a:extLst>
          </p:cNvPr>
          <p:cNvSpPr txBox="1"/>
          <p:nvPr/>
        </p:nvSpPr>
        <p:spPr>
          <a:xfrm>
            <a:off x="860627" y="2880403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 Light" panose="020B0403020202020204" pitchFamily="34" charset="0"/>
              </a:rPr>
              <a:t>- Excellent for text manipulation, well suited to bioinformatics and data science.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6FC5-BED7-3342-A952-AFD3B74529F5}"/>
              </a:ext>
            </a:extLst>
          </p:cNvPr>
          <p:cNvSpPr txBox="1"/>
          <p:nvPr/>
        </p:nvSpPr>
        <p:spPr>
          <a:xfrm>
            <a:off x="860629" y="3805918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 Light" panose="020B0403020202020204" pitchFamily="34" charset="0"/>
              </a:rPr>
              <a:t>- It uses consistent syntax, which makes learning specific code relatively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50B2A-B383-6741-ACA7-DD2066A31AA2}"/>
              </a:ext>
            </a:extLst>
          </p:cNvPr>
          <p:cNvSpPr txBox="1"/>
          <p:nvPr/>
        </p:nvSpPr>
        <p:spPr>
          <a:xfrm>
            <a:off x="883458" y="4703537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 Light" panose="020B0403020202020204" pitchFamily="34" charset="0"/>
              </a:rPr>
              <a:t>- Many built in libraries/functions to facilitate common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2F9E-EDF9-9044-97C0-476E2277DD5E}"/>
              </a:ext>
            </a:extLst>
          </p:cNvPr>
          <p:cNvSpPr txBox="1"/>
          <p:nvPr/>
        </p:nvSpPr>
        <p:spPr>
          <a:xfrm>
            <a:off x="883458" y="5613663"/>
            <a:ext cx="6292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Widely used, across science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49315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9098-BCF8-7F47-9A53-B988D35650AB}"/>
              </a:ext>
            </a:extLst>
          </p:cNvPr>
          <p:cNvSpPr txBox="1"/>
          <p:nvPr/>
        </p:nvSpPr>
        <p:spPr>
          <a:xfrm>
            <a:off x="1175209" y="560667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For Today: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4C2E-1163-644D-9D6E-D89FA9A5C7CF}"/>
              </a:ext>
            </a:extLst>
          </p:cNvPr>
          <p:cNvSpPr txBox="1"/>
          <p:nvPr/>
        </p:nvSpPr>
        <p:spPr>
          <a:xfrm>
            <a:off x="289737" y="1869824"/>
            <a:ext cx="117071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>
                <a:latin typeface="Helvetica Light" panose="020B0403020202020204" pitchFamily="34" charset="0"/>
              </a:rPr>
              <a:t>Make sure you have python 3 installed (follow primer)</a:t>
            </a:r>
          </a:p>
          <a:p>
            <a:pPr marL="514350" indent="-514350">
              <a:buAutoNum type="arabicPeriod"/>
            </a:pPr>
            <a:endParaRPr lang="en-US" sz="30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 Light" panose="020B0403020202020204" pitchFamily="34" charset="0"/>
              </a:rPr>
              <a:t>Write your first, and simplest possible, python program</a:t>
            </a:r>
          </a:p>
          <a:p>
            <a:pPr marL="514350" indent="-514350">
              <a:buAutoNum type="arabicPeriod"/>
            </a:pPr>
            <a:endParaRPr lang="en-US" sz="30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 Light" panose="020B0403020202020204" pitchFamily="34" charset="0"/>
              </a:rPr>
              <a:t>Go through short python_1_primer.md</a:t>
            </a:r>
          </a:p>
          <a:p>
            <a:pPr marL="514350" indent="-514350">
              <a:buAutoNum type="arabicPeriod"/>
            </a:pPr>
            <a:endParaRPr lang="en-US" sz="30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000" dirty="0">
                <a:latin typeface="Helvetica Light" panose="020B0403020202020204" pitchFamily="34" charset="0"/>
              </a:rPr>
              <a:t>Review Haddock and Dunn Chapter 8 pdf (pdf on course page)</a:t>
            </a:r>
          </a:p>
          <a:p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5567-784C-3746-9A0D-D952302611BC}"/>
              </a:ext>
            </a:extLst>
          </p:cNvPr>
          <p:cNvSpPr txBox="1"/>
          <p:nvPr/>
        </p:nvSpPr>
        <p:spPr>
          <a:xfrm>
            <a:off x="981432" y="626914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Useful resources to explore and keep nearby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F5914-295B-B540-B3B3-2858C5F8C89F}"/>
              </a:ext>
            </a:extLst>
          </p:cNvPr>
          <p:cNvSpPr/>
          <p:nvPr/>
        </p:nvSpPr>
        <p:spPr>
          <a:xfrm>
            <a:off x="981432" y="2138208"/>
            <a:ext cx="9176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Helvetica Light" panose="020B0403020202020204" pitchFamily="34" charset="0"/>
              </a:rPr>
              <a:t>Python documentation: 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400" u="sng" dirty="0" err="1">
                <a:effectLst/>
                <a:latin typeface="Helvetica Light" panose="020B0403020202020204" pitchFamily="34" charset="0"/>
              </a:rPr>
              <a:t>www.python.org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/doc/</a:t>
            </a:r>
            <a:r>
              <a:rPr lang="en-US" sz="2400" dirty="0">
                <a:effectLst/>
                <a:latin typeface="Helvetica Light" panose="020B0403020202020204" pitchFamily="34" charset="0"/>
              </a:rPr>
              <a:t>)</a:t>
            </a:r>
          </a:p>
          <a:p>
            <a:br>
              <a:rPr lang="en-US" sz="2400" dirty="0">
                <a:effectLst/>
                <a:latin typeface="Helvetica Light" panose="020B0403020202020204" pitchFamily="34" charset="0"/>
              </a:rPr>
            </a:br>
            <a:r>
              <a:rPr lang="en-US" sz="2400" b="1" dirty="0">
                <a:effectLst/>
                <a:latin typeface="Helvetica Light" panose="020B0403020202020204" pitchFamily="34" charset="0"/>
              </a:rPr>
              <a:t>Python for Biologists online materials: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400" u="sng" dirty="0" err="1">
                <a:effectLst/>
                <a:latin typeface="Helvetica Light" panose="020B0403020202020204" pitchFamily="34" charset="0"/>
              </a:rPr>
              <a:t>pythonforbiologists.com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/introduction</a:t>
            </a:r>
            <a:r>
              <a:rPr lang="en-US" sz="2400" dirty="0">
                <a:effectLst/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7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3D9-5056-CA4C-8ED1-CE7C620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9A26-673A-214D-86A2-996C9179B9E6}"/>
              </a:ext>
            </a:extLst>
          </p:cNvPr>
          <p:cNvSpPr txBox="1"/>
          <p:nvPr/>
        </p:nvSpPr>
        <p:spPr>
          <a:xfrm>
            <a:off x="838200" y="2075936"/>
            <a:ext cx="10888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Basic concepts of programming to guide your thinking with python and other languages.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Terminology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Variable types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Control structures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Helvetica Light" panose="020B0403020202020204" pitchFamily="34" charset="0"/>
              </a:rPr>
              <a:t>Input/Output</a:t>
            </a: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</a:t>
            </a:r>
            <a:r>
              <a:rPr lang="en-US" sz="2600" b="1">
                <a:latin typeface="Helvetica Light" panose="020B0403020202020204" pitchFamily="34" charset="0"/>
              </a:rPr>
              <a:t>.   </a:t>
            </a:r>
            <a:r>
              <a:rPr lang="en-US" sz="2600">
                <a:latin typeface="Helvetica Light" panose="020B0403020202020204" pitchFamily="34" charset="0"/>
              </a:rPr>
              <a:t>First </a:t>
            </a:r>
            <a:r>
              <a:rPr lang="en-US" sz="2600" dirty="0">
                <a:latin typeface="Helvetica Light" panose="020B0403020202020204" pitchFamily="34" charset="0"/>
              </a:rPr>
              <a:t>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48622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PythonLesson1_Chapter8.pdf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4169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python_1_primer.md,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Try 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45640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Extra materials on course page: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661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 (e.g., AA: </a:t>
            </a:r>
            <a:r>
              <a:rPr lang="en-US" sz="2200" b="1" dirty="0">
                <a:latin typeface="Helvetica Light" panose="020B0403020202020204" pitchFamily="34" charset="0"/>
              </a:rPr>
              <a:t>p**2; </a:t>
            </a:r>
            <a:r>
              <a:rPr lang="en-US" sz="2200" dirty="0">
                <a:latin typeface="Helvetica Light" panose="020B0403020202020204" pitchFamily="34" charset="0"/>
              </a:rPr>
              <a:t>Aa: </a:t>
            </a:r>
            <a:r>
              <a:rPr lang="en-US" sz="2200" b="1" dirty="0">
                <a:latin typeface="Helvetica Light" panose="020B0403020202020204" pitchFamily="34" charset="0"/>
              </a:rPr>
              <a:t>2pq;</a:t>
            </a:r>
            <a:r>
              <a:rPr lang="en-US" sz="2200" dirty="0">
                <a:latin typeface="Helvetica Light" panose="020B0403020202020204" pitchFamily="34" charset="0"/>
              </a:rPr>
              <a:t> aa: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04799" y="3802153"/>
            <a:ext cx="11372335" cy="264687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endParaRPr lang="en-US" sz="2000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morning: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Try writing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latin typeface="Helvetica Light" panose="020B0403020202020204" pitchFamily="34" charset="0"/>
              </a:rPr>
              <a:t>python_1_primer.md</a:t>
            </a:r>
            <a:r>
              <a:rPr lang="en-US" sz="2600" dirty="0">
                <a:latin typeface="Helvetica Light" panose="020B0403020202020204" pitchFamily="34" charset="0"/>
              </a:rPr>
              <a:t>, try </a:t>
            </a:r>
            <a:r>
              <a:rPr lang="en-US" sz="2600" b="1" dirty="0">
                <a:latin typeface="Helvetica Light" panose="020B0403020202020204" pitchFamily="34" charset="0"/>
              </a:rPr>
              <a:t>python1_practice_scripts.md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F41-5E86-8645-9FFB-AA59BAA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Compiled vs.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B3E-F8F4-E647-8392-D8527DE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59" y="1579477"/>
            <a:ext cx="9929602" cy="226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Compiled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C, C+, Java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Translated from human readable code (source code) to computer   	understandable instructions – must be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2E82-60ED-8A4B-975B-8E8E63466990}"/>
              </a:ext>
            </a:extLst>
          </p:cNvPr>
          <p:cNvSpPr txBox="1"/>
          <p:nvPr/>
        </p:nvSpPr>
        <p:spPr>
          <a:xfrm>
            <a:off x="954860" y="3829444"/>
            <a:ext cx="106090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Interpreted (or scripting languages) 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</a:t>
            </a:r>
            <a:r>
              <a:rPr lang="en-US" sz="2400" dirty="0" err="1">
                <a:latin typeface="Helvetica Light" panose="020B0403020202020204" pitchFamily="34" charset="0"/>
              </a:rPr>
              <a:t>perl</a:t>
            </a:r>
            <a:r>
              <a:rPr lang="en-US" sz="2400" dirty="0">
                <a:latin typeface="Helvetica Light" panose="020B0403020202020204" pitchFamily="34" charset="0"/>
              </a:rPr>
              <a:t>, python, ruby, R</a:t>
            </a:r>
          </a:p>
          <a:p>
            <a:pPr lvl="1"/>
            <a:r>
              <a:rPr lang="en-US" sz="2400">
                <a:latin typeface="Helvetica Light" panose="020B0403020202020204" pitchFamily="34" charset="0"/>
              </a:rPr>
              <a:t>- Scripts </a:t>
            </a:r>
            <a:r>
              <a:rPr lang="en-US" sz="2400" dirty="0">
                <a:latin typeface="Helvetica Light" panose="020B0403020202020204" pitchFamily="34" charset="0"/>
              </a:rPr>
              <a:t>are processed by an interpreter each time they run – don’t have to be compiled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Program itself is the source code, easy to modify and can be run on 	any machine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951471" y="3295984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Statement</a:t>
            </a:r>
            <a:r>
              <a:rPr lang="en-US" sz="2400" dirty="0">
                <a:latin typeface="Helvetica Light" panose="020B0403020202020204" pitchFamily="34" charset="0"/>
              </a:rPr>
              <a:t> – a line of a program or script which can assign a value, do a comparison or perform other operations.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(“ATCGGGC”)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576858"/>
            <a:ext cx="87222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Arguments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the program when it is run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 bash mac2unix.sh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macfiles.txt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05FC-1A0B-BF4E-9369-FA11D584C686}"/>
              </a:ext>
            </a:extLst>
          </p:cNvPr>
          <p:cNvSpPr/>
          <p:nvPr/>
        </p:nvSpPr>
        <p:spPr>
          <a:xfrm>
            <a:off x="5432818" y="2299042"/>
            <a:ext cx="2416456" cy="47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769B-3B0A-634E-AE2D-B475794A6B93}"/>
              </a:ext>
            </a:extLst>
          </p:cNvPr>
          <p:cNvSpPr/>
          <p:nvPr/>
        </p:nvSpPr>
        <p:spPr>
          <a:xfrm>
            <a:off x="872924" y="5384441"/>
            <a:ext cx="8879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Parameters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a function when it is called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DNAseq.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078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894827" y="3582688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Return</a:t>
            </a:r>
            <a:r>
              <a:rPr lang="en-US" sz="2400" dirty="0">
                <a:latin typeface="Helvetica Light" panose="020B0403020202020204" pitchFamily="34" charset="0"/>
              </a:rPr>
              <a:t> – the value created and sent back from a function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705652"/>
            <a:ext cx="1082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Function</a:t>
            </a:r>
            <a:r>
              <a:rPr lang="en-US" sz="2400" dirty="0">
                <a:latin typeface="Helvetica Light" panose="020B0403020202020204" pitchFamily="34" charset="0"/>
              </a:rPr>
              <a:t> – a subprogram used to repeatedly to perform the same task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0D4E-623A-5A49-8185-FF86AFF08485}"/>
              </a:ext>
            </a:extLst>
          </p:cNvPr>
          <p:cNvSpPr/>
          <p:nvPr/>
        </p:nvSpPr>
        <p:spPr>
          <a:xfrm>
            <a:off x="894827" y="5433879"/>
            <a:ext cx="972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Parse</a:t>
            </a:r>
            <a:r>
              <a:rPr lang="en-US" sz="2400" dirty="0">
                <a:latin typeface="Helvetica Light" panose="020B0403020202020204" pitchFamily="34" charset="0"/>
              </a:rPr>
              <a:t> – To extract particular data elements from a larger set</a:t>
            </a:r>
          </a:p>
        </p:txBody>
      </p:sp>
    </p:spTree>
    <p:extLst>
      <p:ext uri="{BB962C8B-B14F-4D97-AF65-F5344CB8AC3E}">
        <p14:creationId xmlns:p14="http://schemas.microsoft.com/office/powerpoint/2010/main" val="3360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73C-453B-0649-8FC6-1C9F1A7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How to write a program – four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731-3854-DF46-9912-B63A520DFAAE}"/>
              </a:ext>
            </a:extLst>
          </p:cNvPr>
          <p:cNvSpPr/>
          <p:nvPr/>
        </p:nvSpPr>
        <p:spPr>
          <a:xfrm>
            <a:off x="838200" y="2190512"/>
            <a:ext cx="4251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What do you want to do?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26AF5-8E79-9940-8CE4-D360A0BB676C}"/>
              </a:ext>
            </a:extLst>
          </p:cNvPr>
          <p:cNvSpPr/>
          <p:nvPr/>
        </p:nvSpPr>
        <p:spPr>
          <a:xfrm>
            <a:off x="838198" y="2967335"/>
            <a:ext cx="9931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How will you control input and output? And What variables to you want to make/use?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F0F0-9E42-1B4A-8FB7-9A6E3B47062B}"/>
              </a:ext>
            </a:extLst>
          </p:cNvPr>
          <p:cNvSpPr/>
          <p:nvPr/>
        </p:nvSpPr>
        <p:spPr>
          <a:xfrm>
            <a:off x="838198" y="4125642"/>
            <a:ext cx="97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What will the workflow be? How will you conduct operations on 	your variables?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F379F-0661-EB4E-A6CB-04E3AEC8FF57}"/>
              </a:ext>
            </a:extLst>
          </p:cNvPr>
          <p:cNvSpPr/>
          <p:nvPr/>
        </p:nvSpPr>
        <p:spPr>
          <a:xfrm>
            <a:off x="838198" y="5339248"/>
            <a:ext cx="5774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4. What should you return at the end?</a:t>
            </a:r>
          </a:p>
        </p:txBody>
      </p:sp>
    </p:spTree>
    <p:extLst>
      <p:ext uri="{BB962C8B-B14F-4D97-AF65-F5344CB8AC3E}">
        <p14:creationId xmlns:p14="http://schemas.microsoft.com/office/powerpoint/2010/main" val="2465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718F-31B7-6F43-A50D-E9F3D3CD5D4F}"/>
              </a:ext>
            </a:extLst>
          </p:cNvPr>
          <p:cNvSpPr txBox="1"/>
          <p:nvPr/>
        </p:nvSpPr>
        <p:spPr>
          <a:xfrm>
            <a:off x="1388439" y="560756"/>
            <a:ext cx="4325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Scalar Variable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202E-B97D-C940-8B71-71BD7E260CCE}"/>
              </a:ext>
            </a:extLst>
          </p:cNvPr>
          <p:cNvSpPr txBox="1"/>
          <p:nvPr/>
        </p:nvSpPr>
        <p:spPr>
          <a:xfrm>
            <a:off x="1485542" y="1581282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Integer</a:t>
            </a:r>
            <a:r>
              <a:rPr lang="en-US" sz="2400" dirty="0">
                <a:latin typeface="Helvetica Light" panose="020B0403020202020204" pitchFamily="34" charset="0"/>
              </a:rPr>
              <a:t>: whole numbers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- 1, 3, 5, 99,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56EF-A29C-A04A-A46E-998133FDD00E}"/>
              </a:ext>
            </a:extLst>
          </p:cNvPr>
          <p:cNvSpPr txBox="1"/>
          <p:nvPr/>
        </p:nvSpPr>
        <p:spPr>
          <a:xfrm>
            <a:off x="1489551" y="272900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Float</a:t>
            </a:r>
            <a:r>
              <a:rPr lang="en-US" sz="2400" dirty="0">
                <a:latin typeface="Helvetica Light" panose="020B0403020202020204" pitchFamily="34" charset="0"/>
              </a:rPr>
              <a:t>: any number, with decimal (“floating point”)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- 11.23, 0.0222, 3 x 10</a:t>
            </a:r>
            <a:r>
              <a:rPr lang="en-US" sz="2400" baseline="30000" dirty="0">
                <a:latin typeface="Helvetica Light" panose="020B0403020202020204" pitchFamily="34" charset="0"/>
              </a:rPr>
              <a:t>-10</a:t>
            </a:r>
            <a:r>
              <a:rPr lang="en-US" sz="2400" dirty="0">
                <a:latin typeface="Helvetica Light" panose="020B0403020202020204" pitchFamily="34" charset="0"/>
              </a:rPr>
              <a:t>, 3e12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89F7-F1C4-4943-9AB5-D565ECC557D2}"/>
              </a:ext>
            </a:extLst>
          </p:cNvPr>
          <p:cNvSpPr txBox="1"/>
          <p:nvPr/>
        </p:nvSpPr>
        <p:spPr>
          <a:xfrm>
            <a:off x="1485542" y="3871068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String</a:t>
            </a:r>
            <a:r>
              <a:rPr lang="en-US" sz="2400" dirty="0">
                <a:latin typeface="Helvetica Light" panose="020B0403020202020204" pitchFamily="34" charset="0"/>
              </a:rPr>
              <a:t>: sequence of text characters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“ACGGGTTAACCCTTT”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“Western Conference Finals”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“3.14159 approximates 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DFFC-5A37-E447-BDCD-359CE6EDD267}"/>
              </a:ext>
            </a:extLst>
          </p:cNvPr>
          <p:cNvSpPr txBox="1"/>
          <p:nvPr/>
        </p:nvSpPr>
        <p:spPr>
          <a:xfrm>
            <a:off x="1485542" y="575179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Boolean</a:t>
            </a:r>
            <a:r>
              <a:rPr lang="en-US" sz="2400" dirty="0">
                <a:latin typeface="Helvetica Light" panose="020B0403020202020204" pitchFamily="34" charset="0"/>
              </a:rPr>
              <a:t>: True or False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  <a:endParaRPr lang="en-US" sz="3200" dirty="0">
              <a:latin typeface="Helvetica Light" panose="020B0403020202020204" pitchFamily="34" charset="0"/>
            </a:endParaRP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793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(‘blue’, ‘red’, ‘green’, ‘violet’, ‘orange’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(‘9’, ‘83’, ‘85’, ‘11’, ‘52’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2640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Lists</a:t>
            </a:r>
            <a:r>
              <a:rPr lang="en-US" sz="2400" dirty="0">
                <a:latin typeface="Helvetica Light" panose="020B0403020202020204" pitchFamily="34" charset="0"/>
              </a:rPr>
              <a:t>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‘blue’;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‘orange’;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D4FE3-5024-914B-A084-82F000791C62}"/>
              </a:ext>
            </a:extLst>
          </p:cNvPr>
          <p:cNvSpPr txBox="1"/>
          <p:nvPr/>
        </p:nvSpPr>
        <p:spPr>
          <a:xfrm>
            <a:off x="922492" y="567556"/>
            <a:ext cx="994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Associative arrays (</a:t>
            </a:r>
            <a:r>
              <a:rPr lang="en-US" sz="3200" b="1" dirty="0">
                <a:latin typeface="Helvetica Light" panose="020B0403020202020204" pitchFamily="34" charset="0"/>
              </a:rPr>
              <a:t>Dictionary</a:t>
            </a:r>
            <a:r>
              <a:rPr lang="en-US" sz="3200" dirty="0">
                <a:latin typeface="Helvetica Light" panose="020B0403020202020204" pitchFamily="34" charset="0"/>
              </a:rPr>
              <a:t> in python, </a:t>
            </a:r>
            <a:r>
              <a:rPr lang="en-US" sz="3200" b="1" dirty="0">
                <a:latin typeface="Helvetica Light" panose="020B0403020202020204" pitchFamily="34" charset="0"/>
              </a:rPr>
              <a:t>hash</a:t>
            </a:r>
            <a:r>
              <a:rPr lang="en-US" sz="3200" dirty="0">
                <a:latin typeface="Helvetica Light" panose="020B0403020202020204" pitchFamily="34" charset="0"/>
              </a:rPr>
              <a:t> in </a:t>
            </a:r>
            <a:r>
              <a:rPr lang="en-US" sz="3200" dirty="0" err="1">
                <a:latin typeface="Helvetica Light" panose="020B0403020202020204" pitchFamily="34" charset="0"/>
              </a:rPr>
              <a:t>perl</a:t>
            </a:r>
            <a:r>
              <a:rPr lang="en-US" sz="32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2ACF3-EBB2-6548-8D0D-75305EFC53B8}"/>
              </a:ext>
            </a:extLst>
          </p:cNvPr>
          <p:cNvSpPr txBox="1"/>
          <p:nvPr/>
        </p:nvSpPr>
        <p:spPr>
          <a:xfrm>
            <a:off x="922492" y="1561763"/>
            <a:ext cx="108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Unordered sets of </a:t>
            </a:r>
            <a:r>
              <a:rPr lang="en-US" sz="2400" b="1" dirty="0" err="1">
                <a:latin typeface="Helvetica Light" panose="020B0403020202020204" pitchFamily="34" charset="0"/>
              </a:rPr>
              <a:t>key:value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efficient because they allow more rapid access to paired information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E04A-5D79-9E43-BB0A-9F1A88B89D28}"/>
              </a:ext>
            </a:extLst>
          </p:cNvPr>
          <p:cNvSpPr txBox="1"/>
          <p:nvPr/>
        </p:nvSpPr>
        <p:spPr>
          <a:xfrm>
            <a:off x="922492" y="2777722"/>
            <a:ext cx="11269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In python, called </a:t>
            </a:r>
            <a:r>
              <a:rPr lang="en-US" sz="2400" b="1" dirty="0">
                <a:latin typeface="Helvetica Light" panose="020B0403020202020204" pitchFamily="34" charset="0"/>
              </a:rPr>
              <a:t>dictionaries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</a:t>
            </a:r>
            <a:r>
              <a:rPr lang="en-US" sz="24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key</a:t>
            </a:r>
            <a:r>
              <a:rPr lang="en-US" sz="2400" b="1" dirty="0" err="1">
                <a:latin typeface="Helvetica Light" panose="020B0403020202020204" pitchFamily="34" charset="0"/>
              </a:rPr>
              <a:t>:</a:t>
            </a:r>
            <a:r>
              <a:rPr lang="en-US" sz="24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pairs, multiple keys can have same value, keys must be unique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[Loc12]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[Loc19]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[0.32]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[Loc15]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80B1-4153-C948-BCF4-D5733BFF6642}"/>
              </a:ext>
            </a:extLst>
          </p:cNvPr>
          <p:cNvSpPr txBox="1"/>
          <p:nvPr/>
        </p:nvSpPr>
        <p:spPr>
          <a:xfrm>
            <a:off x="922492" y="5549787"/>
            <a:ext cx="1089188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Functions in python facilitate work with dictionaries. Like arrays, we can ‘loop’ through dictionaries to perform the same set of code action on each element.</a:t>
            </a:r>
          </a:p>
        </p:txBody>
      </p:sp>
    </p:spTree>
    <p:extLst>
      <p:ext uri="{BB962C8B-B14F-4D97-AF65-F5344CB8AC3E}">
        <p14:creationId xmlns:p14="http://schemas.microsoft.com/office/powerpoint/2010/main" val="24631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15772</TotalTime>
  <Words>1860</Words>
  <Application>Microsoft Macintosh PowerPoint</Application>
  <PresentationFormat>Widescreen</PresentationFormat>
  <Paragraphs>280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Overview:</vt:lpstr>
      <vt:lpstr>Compiled vs. Interpreted Languages</vt:lpstr>
      <vt:lpstr>PowerPoint Presentation</vt:lpstr>
      <vt:lpstr>PowerPoint Presentation</vt:lpstr>
      <vt:lpstr>How to write a program – four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27</cp:revision>
  <dcterms:created xsi:type="dcterms:W3CDTF">2021-07-19T21:36:12Z</dcterms:created>
  <dcterms:modified xsi:type="dcterms:W3CDTF">2021-08-09T15:44:12Z</dcterms:modified>
</cp:coreProperties>
</file>