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23" r:id="rId2"/>
    <p:sldId id="324" r:id="rId3"/>
    <p:sldId id="312" r:id="rId4"/>
    <p:sldId id="325" r:id="rId5"/>
    <p:sldId id="330" r:id="rId6"/>
    <p:sldId id="327" r:id="rId7"/>
    <p:sldId id="326" r:id="rId8"/>
    <p:sldId id="331" r:id="rId9"/>
    <p:sldId id="315" r:id="rId10"/>
    <p:sldId id="333" r:id="rId11"/>
    <p:sldId id="322" r:id="rId12"/>
    <p:sldId id="328" r:id="rId13"/>
    <p:sldId id="334" r:id="rId14"/>
    <p:sldId id="317" r:id="rId15"/>
    <p:sldId id="332" r:id="rId16"/>
    <p:sldId id="3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7"/>
    <p:restoredTop sz="94696"/>
  </p:normalViewPr>
  <p:slideViewPr>
    <p:cSldViewPr snapToGrid="0" snapToObjects="1">
      <p:cViewPr varScale="1">
        <p:scale>
          <a:sx n="129" d="100"/>
          <a:sy n="129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AFC6F-2922-2443-A2A7-8FC41FA455C3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D292F-4A4E-7444-8AE2-A048A0C0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3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0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8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D292F-4A4E-7444-8AE2-A048A0C012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CE25-777F-E14A-86A7-351C9FC2D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0636-C2AD-3C42-9D89-035522534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9BC73-23C5-E04F-A4EB-E3173CEC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32B5-A2AA-3648-B6BE-C418C543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F7B61-296B-1C4D-8132-7FC30962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C32F-455D-0D4D-91B4-AC58065C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DD3C7-294C-C14E-9AD1-66F01A2AA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8EEC-B942-7846-8835-DA623CE0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6978E-F618-7342-93EB-B18A3964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7C36F-92CA-F440-83A2-3CBF5E4D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4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16333-FB50-D94C-82B7-1EB90E0DC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0DED0-D768-324E-8310-8A02F8DA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1360-7106-F847-8BAF-94FB6471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73938-FEDA-8E44-9EC3-AE915366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C863-2DDF-234D-B289-34926D5A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9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C738-D1E5-564F-B4F7-4FAAF79D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2B55-180F-394A-AB03-5520C88D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91273-F62E-6042-990E-9E370FAF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5888A-A4AC-3C47-A836-7886155D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CDADE-E31D-9D4F-8CC1-FE7932D9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5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B91C-8596-1549-9CE1-9741F58D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5DBE3-514B-0D48-8F26-68E850D1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BCFC3-D989-0442-8E99-FDD3D035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DBBD-7F4E-AF41-ACD8-5585C59B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88D5C-607C-224E-8A59-8B0F8767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BA86-363B-2149-95C9-6CE42D6A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F95F2-1F20-1747-9DCD-C162138B5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30552-F690-EE45-87BE-35D8AB73C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4F682-79AE-8247-96C3-19989639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46DAE-49A6-2F4A-BBDA-B39E88D4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98D57-0903-4F47-8BC4-350FF847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943B-E151-4E4F-A8B8-26E86462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A72A5-A534-554C-B704-770581167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6D50F-8D14-7F45-A688-1475F959E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89F8A-DBC8-BE49-8D74-05B6E6E62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63986-D3CC-9F45-A4B0-1B3A86905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620B3-3E14-7846-A3E1-F3802FFA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D9D58-B13B-E74B-82B2-D4A2CC51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DE87A-5505-6B40-ADF9-32ABE0B3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4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B21F-0AAC-7A43-86F2-9DD4102B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02A4C-9E68-0A4C-AC32-40EBA093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11057-3195-094F-AD3C-E2AEE179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8DBC-EE1F-214D-83D8-47403436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292CA-DCA9-104D-8885-ABC010D0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83B66-7C8F-A64E-8F45-FE1A9AAE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85893-267C-324A-A503-109B6DFD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5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B77E-62C6-F24C-9407-BB8D6AF9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6C897-910F-5349-8595-F9A9004AC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74705-D0D4-4C47-8DE3-DBF20DC43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37056-1022-D84C-A446-1D782CD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75787-C670-1345-8D07-DD49E394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5F95A-E34E-8C4F-9C05-5BCD749F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8DF2-D909-D54C-AFD9-E8BF3563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E6C62-9C80-3346-9A15-E494DEDB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1E232-C78C-1349-9FA1-D61EE751D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6D6B4-92BD-1B47-82FC-330655D2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48A6-5714-8649-8AB3-5088539201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1167F-AAFF-B240-89D9-5C59492E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6C142-8B06-F448-90E4-ACAB3E08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7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80FCC-DC88-EF44-8736-9A86B0F5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0105-D8C2-DA4A-B28B-A385F3DA6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DC1B-4893-0C4C-89B8-DE0846329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48A6-5714-8649-8AB3-5088539201B5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1CE9E-A0D2-6E4E-B155-890384B83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EFFA8-3A77-BE47-90E9-0687B7E70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5A5A7-33DF-804F-B535-2C32CDB9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3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514115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l</a:t>
            </a:r>
            <a:r>
              <a:rPr lang="en-US" sz="2800" dirty="0">
                <a:latin typeface="Helvetica Light" panose="020B0403020202020204" pitchFamily="34" charset="0"/>
              </a:rPr>
              <a:t>ists, useful list functions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 </a:t>
            </a: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III.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2800" b="1" dirty="0">
                <a:latin typeface="Helvetica Light" panose="020B0403020202020204" pitchFamily="34" charset="0"/>
              </a:rPr>
              <a:t>,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sz="2800" b="1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</a:rPr>
              <a:t>Some more practice scripts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5969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4" y="4987522"/>
            <a:ext cx="767588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9, python_2_primer.md, assignment_python2.md</a:t>
            </a:r>
          </a:p>
        </p:txBody>
      </p:sp>
    </p:spTree>
    <p:extLst>
      <p:ext uri="{BB962C8B-B14F-4D97-AF65-F5344CB8AC3E}">
        <p14:creationId xmlns:p14="http://schemas.microsoft.com/office/powerpoint/2010/main" val="372356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4886CC-2C8C-954C-82BC-3229EFDF0988}"/>
              </a:ext>
            </a:extLst>
          </p:cNvPr>
          <p:cNvSpPr/>
          <p:nvPr/>
        </p:nvSpPr>
        <p:spPr>
          <a:xfrm>
            <a:off x="1107248" y="2897992"/>
            <a:ext cx="93957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(X &gt; 3):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print("%d is greater than 3" % (X))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5CC7A-4559-794E-AB76-3A332FA6909A}"/>
              </a:ext>
            </a:extLst>
          </p:cNvPr>
          <p:cNvSpPr txBox="1"/>
          <p:nvPr/>
        </p:nvSpPr>
        <p:spPr>
          <a:xfrm>
            <a:off x="3615994" y="467139"/>
            <a:ext cx="52549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Conditional statements: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99DCC-9046-C24E-8A17-786B6515D43A}"/>
              </a:ext>
            </a:extLst>
          </p:cNvPr>
          <p:cNvSpPr txBox="1"/>
          <p:nvPr/>
        </p:nvSpPr>
        <p:spPr>
          <a:xfrm>
            <a:off x="1030356" y="1620907"/>
            <a:ext cx="104374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- ‘</a:t>
            </a:r>
            <a:r>
              <a:rPr lang="en-US" sz="2800" b="1" dirty="0">
                <a:latin typeface="Helvetica Light" panose="020B0403020202020204" pitchFamily="34" charset="0"/>
              </a:rPr>
              <a:t>:</a:t>
            </a:r>
            <a:r>
              <a:rPr lang="en-US" sz="2800" dirty="0">
                <a:latin typeface="Helvetica Light" panose="020B0403020202020204" pitchFamily="34" charset="0"/>
              </a:rPr>
              <a:t>’ after conditional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- Code to be executed if the condition is met MUST be indented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ECBAD6-67CC-284C-9132-5F34A853B9A7}"/>
              </a:ext>
            </a:extLst>
          </p:cNvPr>
          <p:cNvSpPr/>
          <p:nvPr/>
        </p:nvSpPr>
        <p:spPr>
          <a:xfrm>
            <a:off x="1030356" y="4789509"/>
            <a:ext cx="93957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Seq='ATCGGGGCGTTTT'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(Seq) != 10: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print("less than 10 bases")</a:t>
            </a:r>
          </a:p>
        </p:txBody>
      </p:sp>
    </p:spTree>
    <p:extLst>
      <p:ext uri="{BB962C8B-B14F-4D97-AF65-F5344CB8AC3E}">
        <p14:creationId xmlns:p14="http://schemas.microsoft.com/office/powerpoint/2010/main" val="277882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789243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if-else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48868" y="1800852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48868" y="2689486"/>
            <a:ext cx="4544834" cy="181588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"negative"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"positive"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A6803D-5CDB-0A47-BAEC-FCBF593FC73B}"/>
              </a:ext>
            </a:extLst>
          </p:cNvPr>
          <p:cNvSpPr txBox="1"/>
          <p:nvPr/>
        </p:nvSpPr>
        <p:spPr>
          <a:xfrm>
            <a:off x="2615428" y="1386336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5ECC2D-E085-B444-9460-A57839F46449}"/>
              </a:ext>
            </a:extLst>
          </p:cNvPr>
          <p:cNvSpPr txBox="1"/>
          <p:nvPr/>
        </p:nvSpPr>
        <p:spPr>
          <a:xfrm>
            <a:off x="2157400" y="2389905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1BBD1A-D421-0848-8107-FD8C4855EF4E}"/>
              </a:ext>
            </a:extLst>
          </p:cNvPr>
          <p:cNvSpPr txBox="1"/>
          <p:nvPr/>
        </p:nvSpPr>
        <p:spPr>
          <a:xfrm>
            <a:off x="2948799" y="3500098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85EED1-8391-2743-A094-A8A0A0B25AA4}"/>
              </a:ext>
            </a:extLst>
          </p:cNvPr>
          <p:cNvCxnSpPr>
            <a:cxnSpLocks/>
          </p:cNvCxnSpPr>
          <p:nvPr/>
        </p:nvCxnSpPr>
        <p:spPr>
          <a:xfrm>
            <a:off x="3493663" y="199655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113FB7-4AD3-A24A-8FED-3EB759F7A46C}"/>
              </a:ext>
            </a:extLst>
          </p:cNvPr>
          <p:cNvCxnSpPr>
            <a:cxnSpLocks/>
          </p:cNvCxnSpPr>
          <p:nvPr/>
        </p:nvCxnSpPr>
        <p:spPr>
          <a:xfrm>
            <a:off x="3485571" y="3038409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4BA391-6E45-404D-B9DA-A1761EF0CEA8}"/>
              </a:ext>
            </a:extLst>
          </p:cNvPr>
          <p:cNvCxnSpPr>
            <a:cxnSpLocks/>
          </p:cNvCxnSpPr>
          <p:nvPr/>
        </p:nvCxnSpPr>
        <p:spPr>
          <a:xfrm>
            <a:off x="4168498" y="3991591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7B1F8C-567A-A64B-B282-ABFB05525412}"/>
              </a:ext>
            </a:extLst>
          </p:cNvPr>
          <p:cNvCxnSpPr>
            <a:cxnSpLocks/>
          </p:cNvCxnSpPr>
          <p:nvPr/>
        </p:nvCxnSpPr>
        <p:spPr>
          <a:xfrm flipH="1">
            <a:off x="2390323" y="4134549"/>
            <a:ext cx="367552" cy="26910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B6A256-25FD-6B46-8546-2A3755D499E5}"/>
              </a:ext>
            </a:extLst>
          </p:cNvPr>
          <p:cNvSpPr txBox="1"/>
          <p:nvPr/>
        </p:nvSpPr>
        <p:spPr>
          <a:xfrm>
            <a:off x="1017589" y="374287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9BBEA0-99EC-0B46-B656-D1544ECA0BDD}"/>
              </a:ext>
            </a:extLst>
          </p:cNvPr>
          <p:cNvSpPr txBox="1"/>
          <p:nvPr/>
        </p:nvSpPr>
        <p:spPr>
          <a:xfrm>
            <a:off x="4308263" y="4367042"/>
            <a:ext cx="2117914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do something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0DB83B-E65A-794F-AF8C-CB6292CCCCC2}"/>
              </a:ext>
            </a:extLst>
          </p:cNvPr>
          <p:cNvCxnSpPr>
            <a:cxnSpLocks/>
          </p:cNvCxnSpPr>
          <p:nvPr/>
        </p:nvCxnSpPr>
        <p:spPr>
          <a:xfrm flipH="1">
            <a:off x="4308263" y="4961311"/>
            <a:ext cx="492262" cy="56868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A7F59C1-CCD8-EA4F-AF0A-E75ECE5E18D9}"/>
              </a:ext>
            </a:extLst>
          </p:cNvPr>
          <p:cNvSpPr txBox="1"/>
          <p:nvPr/>
        </p:nvSpPr>
        <p:spPr>
          <a:xfrm>
            <a:off x="2390323" y="5846556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71A2C9-CBA7-9343-A130-52EA207D69E7}"/>
              </a:ext>
            </a:extLst>
          </p:cNvPr>
          <p:cNvSpPr txBox="1"/>
          <p:nvPr/>
        </p:nvSpPr>
        <p:spPr>
          <a:xfrm>
            <a:off x="4132438" y="3900197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3D61A3-4590-1647-B339-D6AE75D19FE0}"/>
              </a:ext>
            </a:extLst>
          </p:cNvPr>
          <p:cNvSpPr txBox="1"/>
          <p:nvPr/>
        </p:nvSpPr>
        <p:spPr>
          <a:xfrm>
            <a:off x="1384338" y="4443975"/>
            <a:ext cx="1089728" cy="46166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else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F0DA49-066B-F447-AA96-E9CC9E0E5FE3}"/>
              </a:ext>
            </a:extLst>
          </p:cNvPr>
          <p:cNvCxnSpPr>
            <a:cxnSpLocks/>
          </p:cNvCxnSpPr>
          <p:nvPr/>
        </p:nvCxnSpPr>
        <p:spPr>
          <a:xfrm>
            <a:off x="2219922" y="5035213"/>
            <a:ext cx="420614" cy="49478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1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94AA9-E126-6945-8A97-98E0B695EAED}"/>
              </a:ext>
            </a:extLst>
          </p:cNvPr>
          <p:cNvSpPr/>
          <p:nvPr/>
        </p:nvSpPr>
        <p:spPr>
          <a:xfrm>
            <a:off x="1857364" y="2831500"/>
            <a:ext cx="93957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Seq='ATCGGGGCGTTTT'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(Seq) != 10: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print("less than 10 bases")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8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print("longer than 10 bases")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85A9B9-FB20-914F-AA4F-9143DDA3956A}"/>
              </a:ext>
            </a:extLst>
          </p:cNvPr>
          <p:cNvSpPr txBox="1"/>
          <p:nvPr/>
        </p:nvSpPr>
        <p:spPr>
          <a:xfrm>
            <a:off x="3615994" y="467139"/>
            <a:ext cx="65213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Conditional statements: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470D4-EE9F-CE47-828E-2D1D105510FA}"/>
              </a:ext>
            </a:extLst>
          </p:cNvPr>
          <p:cNvSpPr txBox="1"/>
          <p:nvPr/>
        </p:nvSpPr>
        <p:spPr>
          <a:xfrm>
            <a:off x="877263" y="1481759"/>
            <a:ext cx="1106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-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dirty="0">
                <a:latin typeface="Helvetica Light" panose="020B0403020202020204" pitchFamily="34" charset="0"/>
              </a:rPr>
              <a:t> simply specifies an action when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conditional doesn’t hold</a:t>
            </a:r>
          </a:p>
        </p:txBody>
      </p:sp>
    </p:spTree>
    <p:extLst>
      <p:ext uri="{BB962C8B-B14F-4D97-AF65-F5344CB8AC3E}">
        <p14:creationId xmlns:p14="http://schemas.microsoft.com/office/powerpoint/2010/main" val="8027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85A9B9-FB20-914F-AA4F-9143DDA3956A}"/>
              </a:ext>
            </a:extLst>
          </p:cNvPr>
          <p:cNvSpPr txBox="1"/>
          <p:nvPr/>
        </p:nvSpPr>
        <p:spPr>
          <a:xfrm>
            <a:off x="3149519" y="355156"/>
            <a:ext cx="65213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Conditional statements: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endParaRPr lang="en-US" sz="3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470D4-EE9F-CE47-828E-2D1D105510FA}"/>
              </a:ext>
            </a:extLst>
          </p:cNvPr>
          <p:cNvSpPr txBox="1"/>
          <p:nvPr/>
        </p:nvSpPr>
        <p:spPr>
          <a:xfrm>
            <a:off x="877264" y="1332672"/>
            <a:ext cx="10721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-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when multiple conditions follow</a:t>
            </a:r>
            <a:r>
              <a:rPr lang="en-US" sz="2800" dirty="0">
                <a:latin typeface="Helvetica Light" panose="020B0403020202020204" pitchFamily="34" charset="0"/>
              </a:rPr>
              <a:t> when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conditional doesn’t hold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34BFC-981B-294D-B634-DB261E0251DC}"/>
              </a:ext>
            </a:extLst>
          </p:cNvPr>
          <p:cNvSpPr/>
          <p:nvPr/>
        </p:nvSpPr>
        <p:spPr>
          <a:xfrm>
            <a:off x="2541103" y="2523835"/>
            <a:ext cx="818321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DNA_seq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"ATCGGGAAACCTTAAGCTAAA"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base in 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DNA_seq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 (base=="A"):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num_a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(base=="C"):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num_c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(base=="G"):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num_g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num_t</a:t>
            </a:r>
            <a:r>
              <a:rPr lang="en-US" sz="2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328064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2BDB-BA0E-3941-961A-D3A5A5D22E7D}"/>
              </a:ext>
            </a:extLst>
          </p:cNvPr>
          <p:cNvSpPr txBox="1"/>
          <p:nvPr/>
        </p:nvSpPr>
        <p:spPr>
          <a:xfrm>
            <a:off x="6093642" y="2035222"/>
            <a:ext cx="5594801" cy="1692771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=['1','3','5','7','9']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Name in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0168A-BD1A-9C4E-B04D-AFEEB55A52FD}"/>
              </a:ext>
            </a:extLst>
          </p:cNvPr>
          <p:cNvSpPr txBox="1"/>
          <p:nvPr/>
        </p:nvSpPr>
        <p:spPr>
          <a:xfrm>
            <a:off x="2218876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5D532-E3CF-3740-A4D0-1CB5EE8B6FAE}"/>
              </a:ext>
            </a:extLst>
          </p:cNvPr>
          <p:cNvSpPr txBox="1"/>
          <p:nvPr/>
        </p:nvSpPr>
        <p:spPr>
          <a:xfrm>
            <a:off x="1760848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9E9AC7-020E-3B45-820F-08991B08911A}"/>
              </a:ext>
            </a:extLst>
          </p:cNvPr>
          <p:cNvSpPr txBox="1"/>
          <p:nvPr/>
        </p:nvSpPr>
        <p:spPr>
          <a:xfrm>
            <a:off x="1832056" y="3566001"/>
            <a:ext cx="2601314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For each item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E915EC-514A-D341-AE14-58115A232A48}"/>
              </a:ext>
            </a:extLst>
          </p:cNvPr>
          <p:cNvCxnSpPr>
            <a:cxnSpLocks/>
          </p:cNvCxnSpPr>
          <p:nvPr/>
        </p:nvCxnSpPr>
        <p:spPr>
          <a:xfrm>
            <a:off x="3097111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A2D02-4CD9-B341-8BB0-785F082054C6}"/>
              </a:ext>
            </a:extLst>
          </p:cNvPr>
          <p:cNvCxnSpPr>
            <a:cxnSpLocks/>
          </p:cNvCxnSpPr>
          <p:nvPr/>
        </p:nvCxnSpPr>
        <p:spPr>
          <a:xfrm>
            <a:off x="3089019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A4BF2102-64CD-074C-BB48-26F949FD6FD4}"/>
              </a:ext>
            </a:extLst>
          </p:cNvPr>
          <p:cNvSpPr/>
          <p:nvPr/>
        </p:nvSpPr>
        <p:spPr>
          <a:xfrm rot="5400000">
            <a:off x="3585505" y="3634817"/>
            <a:ext cx="1914038" cy="2100391"/>
          </a:xfrm>
          <a:prstGeom prst="circularArrow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185A91F7-F176-7542-BC15-9B72EA0C6500}"/>
              </a:ext>
            </a:extLst>
          </p:cNvPr>
          <p:cNvSpPr/>
          <p:nvPr/>
        </p:nvSpPr>
        <p:spPr>
          <a:xfrm rot="16200000">
            <a:off x="703788" y="3687553"/>
            <a:ext cx="1914038" cy="2100391"/>
          </a:xfrm>
          <a:prstGeom prst="circularArrow">
            <a:avLst/>
          </a:prstGeom>
          <a:solidFill>
            <a:schemeClr val="bg1">
              <a:lumMod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C4F67-6C74-3A47-A072-2AB85A0C8CBD}"/>
              </a:ext>
            </a:extLst>
          </p:cNvPr>
          <p:cNvSpPr txBox="1"/>
          <p:nvPr/>
        </p:nvSpPr>
        <p:spPr>
          <a:xfrm>
            <a:off x="1760849" y="5129112"/>
            <a:ext cx="2749672" cy="1200329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Do something</a:t>
            </a:r>
          </a:p>
          <a:p>
            <a:pPr algn="ctr"/>
            <a:r>
              <a:rPr lang="en-US" sz="2300" dirty="0">
                <a:latin typeface="Helvetica Light" panose="020B0403020202020204" pitchFamily="34" charset="0"/>
              </a:rPr>
              <a:t>(exit loop when nothing left to do)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2CE31-96D6-F040-8B00-32F1AC5E545F}"/>
              </a:ext>
            </a:extLst>
          </p:cNvPr>
          <p:cNvSpPr txBox="1"/>
          <p:nvPr/>
        </p:nvSpPr>
        <p:spPr>
          <a:xfrm>
            <a:off x="4530507" y="404851"/>
            <a:ext cx="31309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First loops: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6CA1F-E54C-B642-82EB-B051A48ECE67}"/>
              </a:ext>
            </a:extLst>
          </p:cNvPr>
          <p:cNvSpPr/>
          <p:nvPr/>
        </p:nvSpPr>
        <p:spPr>
          <a:xfrm>
            <a:off x="6093642" y="4814646"/>
            <a:ext cx="5660759" cy="892552"/>
          </a:xfrm>
          <a:prstGeom prst="rect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Base in ‘ACTGCCC’: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Base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8EB9E-8F0D-874E-8A5B-6D688A90035D}"/>
              </a:ext>
            </a:extLst>
          </p:cNvPr>
          <p:cNvSpPr txBox="1"/>
          <p:nvPr/>
        </p:nvSpPr>
        <p:spPr>
          <a:xfrm>
            <a:off x="5996358" y="1542779"/>
            <a:ext cx="35253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Looping through a list: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A8EC24-B8D9-BC41-81C2-867B387AE2EB}"/>
              </a:ext>
            </a:extLst>
          </p:cNvPr>
          <p:cNvSpPr txBox="1"/>
          <p:nvPr/>
        </p:nvSpPr>
        <p:spPr>
          <a:xfrm>
            <a:off x="5996358" y="4318509"/>
            <a:ext cx="39517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Looping through a string:</a:t>
            </a:r>
          </a:p>
        </p:txBody>
      </p:sp>
    </p:spTree>
    <p:extLst>
      <p:ext uri="{BB962C8B-B14F-4D97-AF65-F5344CB8AC3E}">
        <p14:creationId xmlns:p14="http://schemas.microsoft.com/office/powerpoint/2010/main" val="405387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25" grpId="0"/>
      <p:bldP spid="2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10A132-F479-7B4D-90DF-92D2042E73B8}"/>
              </a:ext>
            </a:extLst>
          </p:cNvPr>
          <p:cNvSpPr txBox="1"/>
          <p:nvPr/>
        </p:nvSpPr>
        <p:spPr>
          <a:xfrm>
            <a:off x="710899" y="1254077"/>
            <a:ext cx="106310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1. Write the specified scripts in Chapter 9 (focusing on lists, we will 		come back to dictionaries later in more detail)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EACCF-7E0D-8A4F-9D6C-B787233F3FA7}"/>
              </a:ext>
            </a:extLst>
          </p:cNvPr>
          <p:cNvSpPr txBox="1"/>
          <p:nvPr/>
        </p:nvSpPr>
        <p:spPr>
          <a:xfrm>
            <a:off x="710899" y="2710177"/>
            <a:ext cx="11460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2. Review</a:t>
            </a:r>
            <a:r>
              <a:rPr lang="en-US" sz="2600" dirty="0"/>
              <a:t> </a:t>
            </a:r>
            <a:r>
              <a:rPr lang="en-US" sz="2600" b="1" dirty="0">
                <a:latin typeface="Helvetica Light" panose="020B0403020202020204" pitchFamily="34" charset="0"/>
              </a:rPr>
              <a:t>python_2_primer.md</a:t>
            </a:r>
            <a:r>
              <a:rPr lang="en-US" sz="2600" dirty="0">
                <a:latin typeface="Helvetica Light" panose="020B0403020202020204" pitchFamily="34" charset="0"/>
              </a:rPr>
              <a:t>, write scripts in </a:t>
            </a:r>
            <a:r>
              <a:rPr lang="en-US" sz="2600" b="1" dirty="0" err="1">
                <a:latin typeface="Helvetica Light" panose="020B0403020202020204" pitchFamily="34" charset="0"/>
              </a:rPr>
              <a:t>assignment_pythonII.md</a:t>
            </a:r>
            <a:r>
              <a:rPr lang="en-US" sz="2600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4EA31-EF2A-F045-A761-D6ECF013E8E0}"/>
              </a:ext>
            </a:extLst>
          </p:cNvPr>
          <p:cNvSpPr txBox="1"/>
          <p:nvPr/>
        </p:nvSpPr>
        <p:spPr>
          <a:xfrm>
            <a:off x="710899" y="3970377"/>
            <a:ext cx="118201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3. Turn in </a:t>
            </a:r>
            <a:r>
              <a:rPr lang="en-US" sz="2600" b="1" dirty="0">
                <a:latin typeface="Helvetica Light" panose="020B0403020202020204" pitchFamily="34" charset="0"/>
              </a:rPr>
              <a:t>scripts 2 and 3 </a:t>
            </a:r>
            <a:r>
              <a:rPr lang="en-US" sz="2600" dirty="0">
                <a:latin typeface="Helvetica Light" panose="020B0403020202020204" pitchFamily="34" charset="0"/>
              </a:rPr>
              <a:t>from assignment. Short project description 1-pager due by Sunday (if you haven’t sent already).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ADA15-4743-BA44-8F7E-3D8654035256}"/>
              </a:ext>
            </a:extLst>
          </p:cNvPr>
          <p:cNvSpPr txBox="1"/>
          <p:nvPr/>
        </p:nvSpPr>
        <p:spPr>
          <a:xfrm>
            <a:off x="710899" y="5501190"/>
            <a:ext cx="118201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Next Week</a:t>
            </a:r>
            <a:r>
              <a:rPr lang="en-US" sz="2600" dirty="0">
                <a:latin typeface="Helvetica Light" panose="020B0403020202020204" pitchFamily="34" charset="0"/>
              </a:rPr>
              <a:t>: working with files (chapter 10), controlling input output.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B87F7-AD03-9E46-AD4E-2474F471165F}"/>
              </a:ext>
            </a:extLst>
          </p:cNvPr>
          <p:cNvSpPr txBox="1"/>
          <p:nvPr/>
        </p:nvSpPr>
        <p:spPr>
          <a:xfrm>
            <a:off x="4110677" y="264203"/>
            <a:ext cx="39485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This week and next</a:t>
            </a:r>
          </a:p>
        </p:txBody>
      </p:sp>
    </p:spTree>
    <p:extLst>
      <p:ext uri="{BB962C8B-B14F-4D97-AF65-F5344CB8AC3E}">
        <p14:creationId xmlns:p14="http://schemas.microsoft.com/office/powerpoint/2010/main" val="753436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99E91-F4F2-674E-99F3-CF5D018C136C}"/>
              </a:ext>
            </a:extLst>
          </p:cNvPr>
          <p:cNvSpPr txBox="1"/>
          <p:nvPr/>
        </p:nvSpPr>
        <p:spPr>
          <a:xfrm>
            <a:off x="3299791" y="467140"/>
            <a:ext cx="51203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Hints for practice problem 3: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9D2EE-4F02-A54E-A8D6-F26234EAC37D}"/>
              </a:ext>
            </a:extLst>
          </p:cNvPr>
          <p:cNvSpPr txBox="1"/>
          <p:nvPr/>
        </p:nvSpPr>
        <p:spPr>
          <a:xfrm>
            <a:off x="496957" y="1620079"/>
            <a:ext cx="1093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Helvetica Light" panose="020B0403020202020204" pitchFamily="34" charset="0"/>
              </a:rPr>
              <a:t>You will need to increment some sort of counter in order to track number of iterations through the loop. See last example in the python_2_primer.md</a:t>
            </a:r>
          </a:p>
          <a:p>
            <a:pPr marL="342900" indent="-342900">
              <a:buAutoNum type="arabicPeriod"/>
            </a:pP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EEE8A-C23E-5145-90A8-31813382732B}"/>
              </a:ext>
            </a:extLst>
          </p:cNvPr>
          <p:cNvSpPr txBox="1"/>
          <p:nvPr/>
        </p:nvSpPr>
        <p:spPr>
          <a:xfrm>
            <a:off x="496957" y="2891013"/>
            <a:ext cx="109330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2. The modulo operator % returns the remainder of division. You can use 	this in with if to determine if a value is even or odd. For example:</a:t>
            </a:r>
          </a:p>
          <a:p>
            <a:r>
              <a:rPr lang="en-US" sz="2600" b="1" dirty="0">
                <a:effectLst/>
                <a:latin typeface="Helvetica Light" panose="020B0403020202020204" pitchFamily="34" charset="0"/>
              </a:rPr>
              <a:t>4%2 will return 0</a:t>
            </a:r>
          </a:p>
          <a:p>
            <a:r>
              <a:rPr lang="en-US" sz="2600" b="1" dirty="0">
                <a:effectLst/>
                <a:latin typeface="Helvetica Light" panose="020B0403020202020204" pitchFamily="34" charset="0"/>
              </a:rPr>
              <a:t>4%3 will return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A5D3B-F73D-A04C-9FEF-1710A01F84C4}"/>
              </a:ext>
            </a:extLst>
          </p:cNvPr>
          <p:cNvSpPr txBox="1"/>
          <p:nvPr/>
        </p:nvSpPr>
        <p:spPr>
          <a:xfrm>
            <a:off x="496957" y="5001689"/>
            <a:ext cx="10933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3. When you print to screen from a python script, you are producing </a:t>
            </a:r>
            <a:r>
              <a:rPr lang="en-US" sz="2400" dirty="0" err="1">
                <a:latin typeface="Helvetica Light" panose="020B0403020202020204" pitchFamily="34" charset="0"/>
              </a:rPr>
              <a:t>stdout</a:t>
            </a:r>
            <a:r>
              <a:rPr lang="en-US" sz="2400" dirty="0">
                <a:latin typeface="Helvetica Light" panose="020B0403020202020204" pitchFamily="34" charset="0"/>
              </a:rPr>
              <a:t>. This can be redirected to a file, just as done with </a:t>
            </a:r>
            <a:r>
              <a:rPr lang="en-US" sz="2400" dirty="0" err="1">
                <a:latin typeface="Helvetica Light" panose="020B0403020202020204" pitchFamily="34" charset="0"/>
              </a:rPr>
              <a:t>stdout</a:t>
            </a:r>
            <a:r>
              <a:rPr lang="en-US" sz="2400" dirty="0">
                <a:latin typeface="Helvetica Light" panose="020B0403020202020204" pitchFamily="34" charset="0"/>
              </a:rPr>
              <a:t> from Unix commands.</a:t>
            </a:r>
          </a:p>
          <a:p>
            <a:pPr marL="342900" indent="-342900">
              <a:buAutoNum type="arabicPeriod"/>
            </a:pPr>
            <a:endParaRPr lang="en-US" sz="24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6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709448" y="1558169"/>
            <a:ext cx="10773103" cy="48936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= float(input(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value for q 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float(input(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"Now enter a value for p 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(type(Q))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(type(P))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QQ = Q**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QP = 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*P*Q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PP = P**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"Expected genotype frequencies for AA: %.2f, Aa: %.2f, and aa: %.2f"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 (QQ, QP, PP))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assignment_python1.md #3</a:t>
            </a:r>
          </a:p>
        </p:txBody>
      </p:sp>
    </p:spTree>
    <p:extLst>
      <p:ext uri="{BB962C8B-B14F-4D97-AF65-F5344CB8AC3E}">
        <p14:creationId xmlns:p14="http://schemas.microsoft.com/office/powerpoint/2010/main" val="364426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A74A57-FAE7-AF46-829E-8E09B838D2F5}"/>
              </a:ext>
            </a:extLst>
          </p:cNvPr>
          <p:cNvSpPr txBox="1"/>
          <p:nvPr/>
        </p:nvSpPr>
        <p:spPr>
          <a:xfrm>
            <a:off x="1060056" y="501706"/>
            <a:ext cx="57182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Variables as Containers  - </a:t>
            </a:r>
            <a:r>
              <a:rPr lang="en-US" sz="3200" b="1" dirty="0">
                <a:latin typeface="Helvetica Light" panose="020B0403020202020204" pitchFamily="34" charset="0"/>
              </a:rPr>
              <a:t>lists</a:t>
            </a:r>
          </a:p>
          <a:p>
            <a:endParaRPr lang="en-US" sz="32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C1067-3166-C44E-9DEA-FBDC09F3105E}"/>
              </a:ext>
            </a:extLst>
          </p:cNvPr>
          <p:cNvSpPr txBox="1"/>
          <p:nvPr/>
        </p:nvSpPr>
        <p:spPr>
          <a:xfrm>
            <a:off x="898216" y="1544468"/>
            <a:ext cx="10937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One dimensional array (a list)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violet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orange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940D2-E366-BE41-AFE0-3F2D7BFE0A16}"/>
              </a:ext>
            </a:extLst>
          </p:cNvPr>
          <p:cNvSpPr txBox="1"/>
          <p:nvPr/>
        </p:nvSpPr>
        <p:spPr>
          <a:xfrm>
            <a:off x="898216" y="3066544"/>
            <a:ext cx="9321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Arrays are ordered, with 0 as first element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orange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5125-FDC8-5949-9C33-CBDC75A46D1E}"/>
              </a:ext>
            </a:extLst>
          </p:cNvPr>
          <p:cNvSpPr txBox="1"/>
          <p:nvPr/>
        </p:nvSpPr>
        <p:spPr>
          <a:xfrm>
            <a:off x="898215" y="4328095"/>
            <a:ext cx="870462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Multidimensional arrays (e.g., rows of columns, or a 2-d array)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ColorNum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7BEF3-68AA-E340-92EE-D14F41597DD7}"/>
              </a:ext>
            </a:extLst>
          </p:cNvPr>
          <p:cNvSpPr txBox="1"/>
          <p:nvPr/>
        </p:nvSpPr>
        <p:spPr>
          <a:xfrm>
            <a:off x="898216" y="5480839"/>
            <a:ext cx="8836504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Useful, and often used: can ‘loop’ through arrays rapidly, performing the same set of actions on each element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45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4274F-3ECE-DB4B-8F51-909BB718E9C9}"/>
              </a:ext>
            </a:extLst>
          </p:cNvPr>
          <p:cNvSpPr txBox="1"/>
          <p:nvPr/>
        </p:nvSpPr>
        <p:spPr>
          <a:xfrm>
            <a:off x="3352269" y="378595"/>
            <a:ext cx="46554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Accessing list elements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8CA092-0159-2E4A-B522-6B7A81B05799}"/>
              </a:ext>
            </a:extLst>
          </p:cNvPr>
          <p:cNvSpPr/>
          <p:nvPr/>
        </p:nvSpPr>
        <p:spPr>
          <a:xfrm>
            <a:off x="186587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D5DED-94DD-6840-A3FB-D77B700A2C66}"/>
              </a:ext>
            </a:extLst>
          </p:cNvPr>
          <p:cNvSpPr txBox="1"/>
          <p:nvPr/>
        </p:nvSpPr>
        <p:spPr>
          <a:xfrm>
            <a:off x="213772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'a’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38FC7-E76B-F74F-9F91-D6AC812533BC}"/>
              </a:ext>
            </a:extLst>
          </p:cNvPr>
          <p:cNvSpPr/>
          <p:nvPr/>
        </p:nvSpPr>
        <p:spPr>
          <a:xfrm>
            <a:off x="3637005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560A0-A6AC-3C41-A05C-969A3806FA7B}"/>
              </a:ext>
            </a:extLst>
          </p:cNvPr>
          <p:cNvSpPr txBox="1"/>
          <p:nvPr/>
        </p:nvSpPr>
        <p:spPr>
          <a:xfrm>
            <a:off x="3908855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'b’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B6F1D-24D0-FC4C-BAF3-D718261CE589}"/>
              </a:ext>
            </a:extLst>
          </p:cNvPr>
          <p:cNvSpPr/>
          <p:nvPr/>
        </p:nvSpPr>
        <p:spPr>
          <a:xfrm>
            <a:off x="540814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EA8B3-BA0B-1D4C-8B26-479EA9A686E2}"/>
              </a:ext>
            </a:extLst>
          </p:cNvPr>
          <p:cNvSpPr txBox="1"/>
          <p:nvPr/>
        </p:nvSpPr>
        <p:spPr>
          <a:xfrm>
            <a:off x="567999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'c’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414E91-F80F-4847-A3AD-9B2BBB66DB09}"/>
              </a:ext>
            </a:extLst>
          </p:cNvPr>
          <p:cNvSpPr/>
          <p:nvPr/>
        </p:nvSpPr>
        <p:spPr>
          <a:xfrm>
            <a:off x="7199379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8C727-C98E-D943-88B4-FFD3AD289924}"/>
              </a:ext>
            </a:extLst>
          </p:cNvPr>
          <p:cNvSpPr txBox="1"/>
          <p:nvPr/>
        </p:nvSpPr>
        <p:spPr>
          <a:xfrm>
            <a:off x="7471229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1B597-254E-BF44-B1EA-13597D865B4B}"/>
              </a:ext>
            </a:extLst>
          </p:cNvPr>
          <p:cNvSpPr/>
          <p:nvPr/>
        </p:nvSpPr>
        <p:spPr>
          <a:xfrm>
            <a:off x="8955117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E33D18-3ECA-5F49-A0DE-FE289B5C2ED2}"/>
              </a:ext>
            </a:extLst>
          </p:cNvPr>
          <p:cNvSpPr txBox="1"/>
          <p:nvPr/>
        </p:nvSpPr>
        <p:spPr>
          <a:xfrm>
            <a:off x="9226967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'e’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5EFDF-A1A6-DF41-804E-25B91CA858AC}"/>
              </a:ext>
            </a:extLst>
          </p:cNvPr>
          <p:cNvSpPr txBox="1"/>
          <p:nvPr/>
        </p:nvSpPr>
        <p:spPr>
          <a:xfrm>
            <a:off x="1470454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B1DF8-9996-8449-B8B1-D4E75CAED03B}"/>
              </a:ext>
            </a:extLst>
          </p:cNvPr>
          <p:cNvSpPr txBox="1"/>
          <p:nvPr/>
        </p:nvSpPr>
        <p:spPr>
          <a:xfrm>
            <a:off x="3256103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19B49-B31B-404F-A1B0-DFC54CD2C82E}"/>
              </a:ext>
            </a:extLst>
          </p:cNvPr>
          <p:cNvSpPr txBox="1"/>
          <p:nvPr/>
        </p:nvSpPr>
        <p:spPr>
          <a:xfrm>
            <a:off x="5096376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B93F0-1EDF-2A43-A0DB-BB458932981C}"/>
              </a:ext>
            </a:extLst>
          </p:cNvPr>
          <p:cNvSpPr txBox="1"/>
          <p:nvPr/>
        </p:nvSpPr>
        <p:spPr>
          <a:xfrm>
            <a:off x="6843191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3B3E7-4D93-334B-9ED4-CEB44CF98E09}"/>
              </a:ext>
            </a:extLst>
          </p:cNvPr>
          <p:cNvSpPr txBox="1"/>
          <p:nvPr/>
        </p:nvSpPr>
        <p:spPr>
          <a:xfrm>
            <a:off x="859892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C0653-D7A7-714B-9F60-08DC2AD7D186}"/>
              </a:ext>
            </a:extLst>
          </p:cNvPr>
          <p:cNvSpPr txBox="1"/>
          <p:nvPr/>
        </p:nvSpPr>
        <p:spPr>
          <a:xfrm>
            <a:off x="1016097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2C84D9-28A1-D24D-B610-2D8D471908F4}"/>
              </a:ext>
            </a:extLst>
          </p:cNvPr>
          <p:cNvSpPr txBox="1"/>
          <p:nvPr/>
        </p:nvSpPr>
        <p:spPr>
          <a:xfrm>
            <a:off x="1470454" y="310154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109D4-38A2-1249-BD44-11838B6C402E}"/>
              </a:ext>
            </a:extLst>
          </p:cNvPr>
          <p:cNvSpPr txBox="1"/>
          <p:nvPr/>
        </p:nvSpPr>
        <p:spPr>
          <a:xfrm>
            <a:off x="3219033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7C3219-2F1A-2B47-AC61-B764A93D8CF9}"/>
              </a:ext>
            </a:extLst>
          </p:cNvPr>
          <p:cNvSpPr txBox="1"/>
          <p:nvPr/>
        </p:nvSpPr>
        <p:spPr>
          <a:xfrm>
            <a:off x="4992622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05FFB7-4CE1-C34A-8587-3EB6382D4AD7}"/>
              </a:ext>
            </a:extLst>
          </p:cNvPr>
          <p:cNvSpPr txBox="1"/>
          <p:nvPr/>
        </p:nvSpPr>
        <p:spPr>
          <a:xfrm>
            <a:off x="6766211" y="309759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9FC22-B168-374B-AB32-3E01414C3128}"/>
              </a:ext>
            </a:extLst>
          </p:cNvPr>
          <p:cNvSpPr txBox="1"/>
          <p:nvPr/>
        </p:nvSpPr>
        <p:spPr>
          <a:xfrm>
            <a:off x="8539261" y="309759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CD9FEF-D2E0-5B44-A96F-6419BB70640E}"/>
              </a:ext>
            </a:extLst>
          </p:cNvPr>
          <p:cNvSpPr txBox="1"/>
          <p:nvPr/>
        </p:nvSpPr>
        <p:spPr>
          <a:xfrm>
            <a:off x="10266544" y="309759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A5A448-D438-E14E-89FD-8ED73B47FAC7}"/>
              </a:ext>
            </a:extLst>
          </p:cNvPr>
          <p:cNvSpPr txBox="1"/>
          <p:nvPr/>
        </p:nvSpPr>
        <p:spPr>
          <a:xfrm>
            <a:off x="9277793" y="3559259"/>
            <a:ext cx="2238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Bottom </a:t>
            </a:r>
            <a:r>
              <a:rPr lang="en-US" sz="2000" dirty="0" err="1">
                <a:latin typeface="Helvetica Light" panose="020B0403020202020204" pitchFamily="34" charset="0"/>
              </a:rPr>
              <a:t>no.s</a:t>
            </a:r>
            <a:r>
              <a:rPr lang="en-US" sz="2000" dirty="0">
                <a:latin typeface="Helvetica Light" panose="020B0403020202020204" pitchFamily="34" charset="0"/>
              </a:rPr>
              <a:t> from the 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D0CFB6-CB12-6549-B7AF-643580C6506E}"/>
              </a:ext>
            </a:extLst>
          </p:cNvPr>
          <p:cNvSpPr/>
          <p:nvPr/>
        </p:nvSpPr>
        <p:spPr>
          <a:xfrm>
            <a:off x="714171" y="4851047"/>
            <a:ext cx="88376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List[0]  #returns 'a'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List[2]  #returns 'c'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List[0:3] #returns 'a' 'b' 'c'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A0110A-6783-2142-95A0-39EFD83B324B}"/>
              </a:ext>
            </a:extLst>
          </p:cNvPr>
          <p:cNvSpPr/>
          <p:nvPr/>
        </p:nvSpPr>
        <p:spPr>
          <a:xfrm>
            <a:off x="714171" y="3959926"/>
            <a:ext cx="79890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('a', 'b', 'c', 'd', 'e')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84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4274F-3ECE-DB4B-8F51-909BB718E9C9}"/>
              </a:ext>
            </a:extLst>
          </p:cNvPr>
          <p:cNvSpPr txBox="1"/>
          <p:nvPr/>
        </p:nvSpPr>
        <p:spPr>
          <a:xfrm>
            <a:off x="3352269" y="378595"/>
            <a:ext cx="46554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Accessing list elements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8CA092-0159-2E4A-B522-6B7A81B05799}"/>
              </a:ext>
            </a:extLst>
          </p:cNvPr>
          <p:cNvSpPr/>
          <p:nvPr/>
        </p:nvSpPr>
        <p:spPr>
          <a:xfrm>
            <a:off x="186587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D5DED-94DD-6840-A3FB-D77B700A2C66}"/>
              </a:ext>
            </a:extLst>
          </p:cNvPr>
          <p:cNvSpPr txBox="1"/>
          <p:nvPr/>
        </p:nvSpPr>
        <p:spPr>
          <a:xfrm>
            <a:off x="213772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'a’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38FC7-E76B-F74F-9F91-D6AC812533BC}"/>
              </a:ext>
            </a:extLst>
          </p:cNvPr>
          <p:cNvSpPr/>
          <p:nvPr/>
        </p:nvSpPr>
        <p:spPr>
          <a:xfrm>
            <a:off x="3637005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560A0-A6AC-3C41-A05C-969A3806FA7B}"/>
              </a:ext>
            </a:extLst>
          </p:cNvPr>
          <p:cNvSpPr txBox="1"/>
          <p:nvPr/>
        </p:nvSpPr>
        <p:spPr>
          <a:xfrm>
            <a:off x="3908855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'b’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B6F1D-24D0-FC4C-BAF3-D718261CE589}"/>
              </a:ext>
            </a:extLst>
          </p:cNvPr>
          <p:cNvSpPr/>
          <p:nvPr/>
        </p:nvSpPr>
        <p:spPr>
          <a:xfrm>
            <a:off x="5408140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EA8B3-BA0B-1D4C-8B26-479EA9A686E2}"/>
              </a:ext>
            </a:extLst>
          </p:cNvPr>
          <p:cNvSpPr txBox="1"/>
          <p:nvPr/>
        </p:nvSpPr>
        <p:spPr>
          <a:xfrm>
            <a:off x="5679990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'c’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414E91-F80F-4847-A3AD-9B2BBB66DB09}"/>
              </a:ext>
            </a:extLst>
          </p:cNvPr>
          <p:cNvSpPr/>
          <p:nvPr/>
        </p:nvSpPr>
        <p:spPr>
          <a:xfrm>
            <a:off x="7199379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8C727-C98E-D943-88B4-FFD3AD289924}"/>
              </a:ext>
            </a:extLst>
          </p:cNvPr>
          <p:cNvSpPr txBox="1"/>
          <p:nvPr/>
        </p:nvSpPr>
        <p:spPr>
          <a:xfrm>
            <a:off x="7471229" y="2138973"/>
            <a:ext cx="697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1B597-254E-BF44-B1EA-13597D865B4B}"/>
              </a:ext>
            </a:extLst>
          </p:cNvPr>
          <p:cNvSpPr/>
          <p:nvPr/>
        </p:nvSpPr>
        <p:spPr>
          <a:xfrm>
            <a:off x="8955117" y="1853511"/>
            <a:ext cx="1248033" cy="1248032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E33D18-3ECA-5F49-A0DE-FE289B5C2ED2}"/>
              </a:ext>
            </a:extLst>
          </p:cNvPr>
          <p:cNvSpPr txBox="1"/>
          <p:nvPr/>
        </p:nvSpPr>
        <p:spPr>
          <a:xfrm>
            <a:off x="9226967" y="2138973"/>
            <a:ext cx="6703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latin typeface="Helvetica Light" panose="020B0403020202020204" pitchFamily="34" charset="0"/>
              </a:rPr>
              <a:t>'e’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5EFDF-A1A6-DF41-804E-25B91CA858AC}"/>
              </a:ext>
            </a:extLst>
          </p:cNvPr>
          <p:cNvSpPr txBox="1"/>
          <p:nvPr/>
        </p:nvSpPr>
        <p:spPr>
          <a:xfrm>
            <a:off x="1470454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B1DF8-9996-8449-B8B1-D4E75CAED03B}"/>
              </a:ext>
            </a:extLst>
          </p:cNvPr>
          <p:cNvSpPr txBox="1"/>
          <p:nvPr/>
        </p:nvSpPr>
        <p:spPr>
          <a:xfrm>
            <a:off x="3256103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19B49-B31B-404F-A1B0-DFC54CD2C82E}"/>
              </a:ext>
            </a:extLst>
          </p:cNvPr>
          <p:cNvSpPr txBox="1"/>
          <p:nvPr/>
        </p:nvSpPr>
        <p:spPr>
          <a:xfrm>
            <a:off x="5096376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B93F0-1EDF-2A43-A0DB-BB458932981C}"/>
              </a:ext>
            </a:extLst>
          </p:cNvPr>
          <p:cNvSpPr txBox="1"/>
          <p:nvPr/>
        </p:nvSpPr>
        <p:spPr>
          <a:xfrm>
            <a:off x="6843191" y="130981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3B3E7-4D93-334B-9ED4-CEB44CF98E09}"/>
              </a:ext>
            </a:extLst>
          </p:cNvPr>
          <p:cNvSpPr txBox="1"/>
          <p:nvPr/>
        </p:nvSpPr>
        <p:spPr>
          <a:xfrm>
            <a:off x="859892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C0653-D7A7-714B-9F60-08DC2AD7D186}"/>
              </a:ext>
            </a:extLst>
          </p:cNvPr>
          <p:cNvSpPr txBox="1"/>
          <p:nvPr/>
        </p:nvSpPr>
        <p:spPr>
          <a:xfrm>
            <a:off x="10160979" y="130981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2C84D9-28A1-D24D-B610-2D8D471908F4}"/>
              </a:ext>
            </a:extLst>
          </p:cNvPr>
          <p:cNvSpPr txBox="1"/>
          <p:nvPr/>
        </p:nvSpPr>
        <p:spPr>
          <a:xfrm>
            <a:off x="1470454" y="310154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109D4-38A2-1249-BD44-11838B6C402E}"/>
              </a:ext>
            </a:extLst>
          </p:cNvPr>
          <p:cNvSpPr txBox="1"/>
          <p:nvPr/>
        </p:nvSpPr>
        <p:spPr>
          <a:xfrm>
            <a:off x="3219033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7C3219-2F1A-2B47-AC61-B764A93D8CF9}"/>
              </a:ext>
            </a:extLst>
          </p:cNvPr>
          <p:cNvSpPr txBox="1"/>
          <p:nvPr/>
        </p:nvSpPr>
        <p:spPr>
          <a:xfrm>
            <a:off x="4992622" y="30975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05FFB7-4CE1-C34A-8587-3EB6382D4AD7}"/>
              </a:ext>
            </a:extLst>
          </p:cNvPr>
          <p:cNvSpPr txBox="1"/>
          <p:nvPr/>
        </p:nvSpPr>
        <p:spPr>
          <a:xfrm>
            <a:off x="6766211" y="309759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9FC22-B168-374B-AB32-3E01414C3128}"/>
              </a:ext>
            </a:extLst>
          </p:cNvPr>
          <p:cNvSpPr txBox="1"/>
          <p:nvPr/>
        </p:nvSpPr>
        <p:spPr>
          <a:xfrm>
            <a:off x="8539261" y="309759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CD9FEF-D2E0-5B44-A96F-6419BB70640E}"/>
              </a:ext>
            </a:extLst>
          </p:cNvPr>
          <p:cNvSpPr txBox="1"/>
          <p:nvPr/>
        </p:nvSpPr>
        <p:spPr>
          <a:xfrm>
            <a:off x="10266544" y="309759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A5A448-D438-E14E-89FD-8ED73B47FAC7}"/>
              </a:ext>
            </a:extLst>
          </p:cNvPr>
          <p:cNvSpPr txBox="1"/>
          <p:nvPr/>
        </p:nvSpPr>
        <p:spPr>
          <a:xfrm>
            <a:off x="9277793" y="3559259"/>
            <a:ext cx="2238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Bottom </a:t>
            </a:r>
            <a:r>
              <a:rPr lang="en-US" sz="2000" dirty="0" err="1">
                <a:latin typeface="Helvetica Light" panose="020B0403020202020204" pitchFamily="34" charset="0"/>
              </a:rPr>
              <a:t>no.s</a:t>
            </a:r>
            <a:r>
              <a:rPr lang="en-US" sz="2000" dirty="0">
                <a:latin typeface="Helvetica Light" panose="020B0403020202020204" pitchFamily="34" charset="0"/>
              </a:rPr>
              <a:t> from the end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96ACA3-F643-0E47-8D44-C27EB6939901}"/>
              </a:ext>
            </a:extLst>
          </p:cNvPr>
          <p:cNvSpPr/>
          <p:nvPr/>
        </p:nvSpPr>
        <p:spPr>
          <a:xfrm>
            <a:off x="747190" y="3976295"/>
            <a:ext cx="79890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('a', 'b', 'c', 'd', 'e')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D0CFB6-CB12-6549-B7AF-643580C6506E}"/>
              </a:ext>
            </a:extLst>
          </p:cNvPr>
          <p:cNvSpPr/>
          <p:nvPr/>
        </p:nvSpPr>
        <p:spPr>
          <a:xfrm>
            <a:off x="714171" y="4851047"/>
            <a:ext cx="708699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List[-2]  #returns 'd'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List[-3:-1]  #returns 'c' 'd'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3487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9D211-52E4-504E-86C6-50671DF6182D}"/>
              </a:ext>
            </a:extLst>
          </p:cNvPr>
          <p:cNvSpPr txBox="1"/>
          <p:nvPr/>
        </p:nvSpPr>
        <p:spPr>
          <a:xfrm>
            <a:off x="3615994" y="313190"/>
            <a:ext cx="38555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Useful list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BFCDDA-07CB-BB4A-ABC6-566BCDD32E46}"/>
              </a:ext>
            </a:extLst>
          </p:cNvPr>
          <p:cNvSpPr/>
          <p:nvPr/>
        </p:nvSpPr>
        <p:spPr>
          <a:xfrm>
            <a:off x="758342" y="1295367"/>
            <a:ext cx="8400056" cy="1969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range() </a:t>
            </a:r>
            <a:r>
              <a:rPr lang="en-US" sz="2600" dirty="0">
                <a:effectLst/>
                <a:latin typeface="Helvetica Light" panose="020B0403020202020204" pitchFamily="34" charset="0"/>
                <a:cs typeface="Courier New" panose="02070309020205020404" pitchFamily="49" charset="0"/>
              </a:rPr>
              <a:t>generates lists of integers</a:t>
            </a:r>
          </a:p>
          <a:p>
            <a:endParaRPr lang="en-US" sz="2600" dirty="0">
              <a:effectLst/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list(range(0,9))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print(List) # [0, 1, 2, 3, 4, 5, 6, 7, 8]</a:t>
            </a: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81653A-4E18-1442-8FE3-2FC10C78AA02}"/>
              </a:ext>
            </a:extLst>
          </p:cNvPr>
          <p:cNvSpPr/>
          <p:nvPr/>
        </p:nvSpPr>
        <p:spPr>
          <a:xfrm>
            <a:off x="626076" y="3308386"/>
            <a:ext cx="1127348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append() </a:t>
            </a:r>
            <a:r>
              <a:rPr lang="en-US" sz="2600" dirty="0">
                <a:effectLst/>
                <a:latin typeface="Helvetica Light" panose="020B0403020202020204" pitchFamily="34" charset="0"/>
              </a:rPr>
              <a:t>adds elements to the end of an array</a:t>
            </a:r>
          </a:p>
          <a:p>
            <a:br>
              <a:rPr lang="en-US" b="0" dirty="0">
                <a:effectLst/>
                <a:latin typeface="Menlo" panose="020B0609030804020204" pitchFamily="49" charset="0"/>
              </a:rPr>
            </a:b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Breeds=['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labrador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'golden', 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flatcoat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chesapeake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Breeds.append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curlycoat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 #adds '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curlycoat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65285-86CF-934F-A1D6-572828908CB7}"/>
              </a:ext>
            </a:extLst>
          </p:cNvPr>
          <p:cNvSpPr/>
          <p:nvPr/>
        </p:nvSpPr>
        <p:spPr>
          <a:xfrm>
            <a:off x="626076" y="5226784"/>
            <a:ext cx="95842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del() </a:t>
            </a:r>
            <a:r>
              <a:rPr lang="en-US" sz="2600" dirty="0">
                <a:effectLst/>
                <a:latin typeface="Helvetica Light" panose="020B0403020202020204" pitchFamily="34" charset="0"/>
              </a:rPr>
              <a:t>removes any specified elements from a list</a:t>
            </a:r>
          </a:p>
          <a:p>
            <a:endParaRPr lang="en-US" sz="24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del(Breeds[:2]) #removes the first two elements</a:t>
            </a:r>
          </a:p>
          <a:p>
            <a:endParaRPr lang="en-US" sz="2600" dirty="0">
              <a:effectLst/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6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C93DB-A12E-8A44-8FED-8E4FE89505F2}"/>
              </a:ext>
            </a:extLst>
          </p:cNvPr>
          <p:cNvSpPr txBox="1"/>
          <p:nvPr/>
        </p:nvSpPr>
        <p:spPr>
          <a:xfrm>
            <a:off x="3656780" y="556055"/>
            <a:ext cx="45833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String to list conversion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3DF34-0910-964D-AE04-644D9E833E87}"/>
              </a:ext>
            </a:extLst>
          </p:cNvPr>
          <p:cNvSpPr/>
          <p:nvPr/>
        </p:nvSpPr>
        <p:spPr>
          <a:xfrm>
            <a:off x="981967" y="4070565"/>
            <a:ext cx="92988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If delimited: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 = "65,76,77,77,65,67,65,45,45,90,91,91"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List_Temp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Temp.split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EFBEB-E29A-F545-8115-742FEE3FF4BE}"/>
              </a:ext>
            </a:extLst>
          </p:cNvPr>
          <p:cNvSpPr/>
          <p:nvPr/>
        </p:nvSpPr>
        <p:spPr>
          <a:xfrm>
            <a:off x="981968" y="1797784"/>
            <a:ext cx="92988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For simple string: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"ATGGGCCTTATATATATA"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List_Dseq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DNAseq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53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C93DB-A12E-8A44-8FED-8E4FE89505F2}"/>
              </a:ext>
            </a:extLst>
          </p:cNvPr>
          <p:cNvSpPr txBox="1"/>
          <p:nvPr/>
        </p:nvSpPr>
        <p:spPr>
          <a:xfrm>
            <a:off x="3656780" y="556055"/>
            <a:ext cx="46778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List to string conversion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EFBEB-E29A-F545-8115-742FEE3FF4BE}"/>
              </a:ext>
            </a:extLst>
          </p:cNvPr>
          <p:cNvSpPr/>
          <p:nvPr/>
        </p:nvSpPr>
        <p:spPr>
          <a:xfrm>
            <a:off x="790833" y="3562734"/>
            <a:ext cx="1088630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To join with comma delimiter: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List_Temp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['65', '76', '77', '77', '65', '67', '65', '45', '45', '90', '91', '91’]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Temp_string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','.join(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List_Temp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A6991-656B-3444-8E4A-B253C2B4C305}"/>
              </a:ext>
            </a:extLst>
          </p:cNvPr>
          <p:cNvSpPr/>
          <p:nvPr/>
        </p:nvSpPr>
        <p:spPr>
          <a:xfrm>
            <a:off x="902042" y="1369417"/>
            <a:ext cx="108863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List_AminoAcids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['A', 'P', 'T', 'T', 'T', 'U', 'Y', 'H']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AA_string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''.join(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List_AminoAcids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FD9AB-524F-134E-B72D-F2FAB72141BC}"/>
              </a:ext>
            </a:extLst>
          </p:cNvPr>
          <p:cNvSpPr/>
          <p:nvPr/>
        </p:nvSpPr>
        <p:spPr>
          <a:xfrm>
            <a:off x="2886157" y="453098"/>
            <a:ext cx="676763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b="1" dirty="0">
                <a:latin typeface="Helvetica Light" panose="020B0403020202020204" pitchFamily="34" charset="0"/>
              </a:rPr>
              <a:t>if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  <a:r>
              <a:rPr lang="en-US" sz="3200" dirty="0">
                <a:latin typeface="Helvetica Light" panose="020B0403020202020204" pitchFamily="34" charset="0"/>
              </a:rPr>
              <a:t>conditional decision making</a:t>
            </a:r>
            <a:r>
              <a:rPr lang="en-US" sz="3200" b="1" dirty="0">
                <a:latin typeface="Helvetica Light" panose="020B0403020202020204" pitchFamily="34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E53BD-95A4-9D49-BD20-32321062DD6A}"/>
              </a:ext>
            </a:extLst>
          </p:cNvPr>
          <p:cNvSpPr txBox="1"/>
          <p:nvPr/>
        </p:nvSpPr>
        <p:spPr>
          <a:xfrm>
            <a:off x="3202848" y="1452239"/>
            <a:ext cx="174028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B4606-68DD-3B4F-98CC-7C01BAE0746B}"/>
              </a:ext>
            </a:extLst>
          </p:cNvPr>
          <p:cNvSpPr txBox="1"/>
          <p:nvPr/>
        </p:nvSpPr>
        <p:spPr>
          <a:xfrm>
            <a:off x="2744820" y="2455808"/>
            <a:ext cx="267252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other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7F172-5C04-904D-AC3C-3496CC8E74F0}"/>
              </a:ext>
            </a:extLst>
          </p:cNvPr>
          <p:cNvSpPr txBox="1"/>
          <p:nvPr/>
        </p:nvSpPr>
        <p:spPr>
          <a:xfrm>
            <a:off x="3536219" y="3566001"/>
            <a:ext cx="1089728" cy="55399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if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4C11B4-3770-2A4D-9B57-E0D191D60337}"/>
              </a:ext>
            </a:extLst>
          </p:cNvPr>
          <p:cNvCxnSpPr>
            <a:cxnSpLocks/>
          </p:cNvCxnSpPr>
          <p:nvPr/>
        </p:nvCxnSpPr>
        <p:spPr>
          <a:xfrm>
            <a:off x="4081083" y="206246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36A95-7D2F-AE47-843E-80A33A1AF6F2}"/>
              </a:ext>
            </a:extLst>
          </p:cNvPr>
          <p:cNvCxnSpPr>
            <a:cxnSpLocks/>
          </p:cNvCxnSpPr>
          <p:nvPr/>
        </p:nvCxnSpPr>
        <p:spPr>
          <a:xfrm>
            <a:off x="4072991" y="3104312"/>
            <a:ext cx="0" cy="29131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8114D8-3F76-9D42-A77B-AFBF8AFBA2EA}"/>
              </a:ext>
            </a:extLst>
          </p:cNvPr>
          <p:cNvCxnSpPr>
            <a:cxnSpLocks/>
          </p:cNvCxnSpPr>
          <p:nvPr/>
        </p:nvCxnSpPr>
        <p:spPr>
          <a:xfrm>
            <a:off x="4755918" y="4057494"/>
            <a:ext cx="376881" cy="28294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0922E5-5D20-9C40-81B6-60415FA1A2E9}"/>
              </a:ext>
            </a:extLst>
          </p:cNvPr>
          <p:cNvCxnSpPr>
            <a:cxnSpLocks/>
          </p:cNvCxnSpPr>
          <p:nvPr/>
        </p:nvCxnSpPr>
        <p:spPr>
          <a:xfrm>
            <a:off x="3345295" y="4200452"/>
            <a:ext cx="610948" cy="141687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ED08F4-5AE7-1A4A-A8BC-D7E8616CB86A}"/>
              </a:ext>
            </a:extLst>
          </p:cNvPr>
          <p:cNvSpPr txBox="1"/>
          <p:nvPr/>
        </p:nvSpPr>
        <p:spPr>
          <a:xfrm>
            <a:off x="2027231" y="4340438"/>
            <a:ext cx="1740286" cy="461665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D9586F-A4EB-9647-88DE-5707439DE510}"/>
              </a:ext>
            </a:extLst>
          </p:cNvPr>
          <p:cNvSpPr txBox="1"/>
          <p:nvPr/>
        </p:nvSpPr>
        <p:spPr>
          <a:xfrm>
            <a:off x="4943134" y="4325212"/>
            <a:ext cx="1740286" cy="830997"/>
          </a:xfrm>
          <a:prstGeom prst="rect">
            <a:avLst/>
          </a:prstGeom>
          <a:noFill/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Light" panose="020B0403020202020204" pitchFamily="34" charset="0"/>
              </a:rPr>
              <a:t>true</a:t>
            </a:r>
            <a:r>
              <a:rPr lang="en-US" sz="2400" dirty="0">
                <a:latin typeface="Helvetica Light" panose="020B0403020202020204" pitchFamily="34" charset="0"/>
              </a:rPr>
              <a:t>: do something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5FA2BF-6FE0-D94A-93FB-CE7483769CAA}"/>
              </a:ext>
            </a:extLst>
          </p:cNvPr>
          <p:cNvCxnSpPr>
            <a:cxnSpLocks/>
          </p:cNvCxnSpPr>
          <p:nvPr/>
        </p:nvCxnSpPr>
        <p:spPr>
          <a:xfrm flipH="1">
            <a:off x="5202329" y="5257405"/>
            <a:ext cx="445912" cy="508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2D0A6E-FF7E-9B49-8C97-C3A89509A86F}"/>
              </a:ext>
            </a:extLst>
          </p:cNvPr>
          <p:cNvSpPr txBox="1"/>
          <p:nvPr/>
        </p:nvSpPr>
        <p:spPr>
          <a:xfrm>
            <a:off x="2977743" y="5912459"/>
            <a:ext cx="2190496" cy="49244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Rest of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7891C3-2381-0441-9D99-9E32E1804421}"/>
              </a:ext>
            </a:extLst>
          </p:cNvPr>
          <p:cNvSpPr txBox="1"/>
          <p:nvPr/>
        </p:nvSpPr>
        <p:spPr>
          <a:xfrm>
            <a:off x="7219488" y="2202490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python: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188429-E12B-8E46-A1CE-82A26410FDE3}"/>
              </a:ext>
            </a:extLst>
          </p:cNvPr>
          <p:cNvSpPr txBox="1"/>
          <p:nvPr/>
        </p:nvSpPr>
        <p:spPr>
          <a:xfrm>
            <a:off x="7219488" y="3091124"/>
            <a:ext cx="4544834" cy="954107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Num &gt; 0: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 "negative"</a:t>
            </a:r>
          </a:p>
        </p:txBody>
      </p:sp>
    </p:spTree>
    <p:extLst>
      <p:ext uri="{BB962C8B-B14F-4D97-AF65-F5344CB8AC3E}">
        <p14:creationId xmlns:p14="http://schemas.microsoft.com/office/powerpoint/2010/main" val="1774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1147</Words>
  <Application>Microsoft Macintosh PowerPoint</Application>
  <PresentationFormat>Widescreen</PresentationFormat>
  <Paragraphs>191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Helvetica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35</cp:revision>
  <dcterms:created xsi:type="dcterms:W3CDTF">2020-10-04T22:12:12Z</dcterms:created>
  <dcterms:modified xsi:type="dcterms:W3CDTF">2020-10-06T23:48:59Z</dcterms:modified>
</cp:coreProperties>
</file>