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323" r:id="rId2"/>
    <p:sldId id="324" r:id="rId3"/>
    <p:sldId id="325" r:id="rId4"/>
    <p:sldId id="326" r:id="rId5"/>
    <p:sldId id="327" r:id="rId6"/>
    <p:sldId id="329" r:id="rId7"/>
    <p:sldId id="328" r:id="rId8"/>
    <p:sldId id="330" r:id="rId9"/>
    <p:sldId id="331" r:id="rId10"/>
    <p:sldId id="333" r:id="rId11"/>
    <p:sldId id="335" r:id="rId12"/>
    <p:sldId id="336" r:id="rId13"/>
    <p:sldId id="338" r:id="rId14"/>
    <p:sldId id="337" r:id="rId15"/>
    <p:sldId id="339" r:id="rId16"/>
    <p:sldId id="332" r:id="rId17"/>
    <p:sldId id="340" r:id="rId18"/>
    <p:sldId id="33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48"/>
    <p:restoredTop sz="94629"/>
  </p:normalViewPr>
  <p:slideViewPr>
    <p:cSldViewPr snapToGrid="0" snapToObjects="1">
      <p:cViewPr varScale="1">
        <p:scale>
          <a:sx n="94" d="100"/>
          <a:sy n="94" d="100"/>
        </p:scale>
        <p:origin x="208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39141-2DAA-2346-BEF0-0594A5BB306A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7DD47-6C2A-9C46-B9F9-428C206BB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92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7DD47-6C2A-9C46-B9F9-428C206BB5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21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0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21DE-03A3-E54C-A74D-FE203D0BD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1B9C7-93C9-374A-B3AB-C07B1EE17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8E19D-4F5B-3C4C-BDAF-0592A676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9C701-4A70-1A40-970F-02BE6AD6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526A3-30BB-C740-968F-2E2DAB11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5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1156-CF4C-2648-A1D0-8B698DD4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024C8-FFC9-1C47-B617-FA17E8380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95B8-B863-3C4E-AB10-3C2E5CE2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7443F-38C3-794B-8D71-04596D2F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EAE92-CCC1-E34A-A93B-284F936B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1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8E63E-F6D2-1C4D-8646-75D45F92F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819F8-41DD-AC4F-BAEE-B5B45B9AE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F5548-83E8-764A-A5F8-B48CC3AE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19F3F-015A-DA40-9269-8338888A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58FFB-9298-D042-9130-761F5AA4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8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9846-59EA-3B49-A3C2-B5BA1823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ACC2C-E7FC-0A42-A4C8-3D1723834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D99FE-E502-F649-8F37-2AC7A8C0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63BF-EBA6-4E4B-BB05-0B3F186B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6B799-D0C8-FF43-995B-48135668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0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57A2-0D2F-8F40-8056-04962D40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8863B-6E4B-3D41-8470-596A9E094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22CFF-CE7B-524B-8E69-60F3B7CC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136BF-1D81-AE4F-A439-D2B1818B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E97E8-BA06-9243-B81F-BA64337A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4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D572-CAFB-7B46-9420-AC8BF80B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9A1A-A728-864C-AA52-83FA88377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E33BA-19E5-2342-9F96-080D0AA08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F5ED7-429A-9946-AB52-E211B788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AD3F6-A938-4F49-974E-91686AAA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B995A-B33C-D644-A9D8-9D97D637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1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6971-CE78-A449-9940-B9E36879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7982A-F3AC-1F42-A44F-4F93AB527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05767-0A75-F744-83EB-2ABBB8A16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3F0C-DA55-A94A-8566-A571D10C4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1093C-2DB3-3A45-8464-632F7B3F1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44FAE-A407-0841-8837-AB815FB5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8BEF6-796E-FF40-92C3-5826F635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16A67-9957-1F43-A86B-7FA50139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F2F0-C1EF-5645-B1C3-C17ECABD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75209-2143-3640-8A88-561C8469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C63C6-2505-514C-8311-2A7D16E8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8A312-BACD-1E41-932F-739245B7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8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07468-FDDF-B74F-9618-397A8E3E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D9030-BE3A-2443-AD24-BF914E56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7961C-67F4-F240-8934-46104F14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4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D1FE-4AF3-794F-9755-4048A1DB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9062-15D5-A14F-9678-9564DF000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5F60B-631E-DA46-BC49-0343C1F0F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38A21-49D0-F841-937D-307631B8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15CD6-3FA4-8C4C-826E-6B07C924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443E6-1A72-B049-9128-F1008D5D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3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E449-A316-9441-82B6-DC39CC27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AAB58-E781-1342-AF4C-9D8F211B6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7E1A-2DDA-CE48-BE06-C7790C3D2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F6C5B-AF09-A145-8C61-DC4C7E24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7E5D7-0495-0A4F-A34D-C44ADCCA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3474D-6D93-174E-B74D-12D3313F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A5A23-30DE-1A4B-ABDC-C5E043E3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F016E-611A-104C-8387-1E8E084E7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F95FD-F653-2048-BD10-AD4E1E6DC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9884C-D6B0-574D-ABEB-4B3275C742BC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BCE9C-1107-1943-AE2F-BC977CEAD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46A9D-FA12-4344-8EA0-191646275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3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636285" y="1250762"/>
            <a:ext cx="783419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I.  </a:t>
            </a:r>
            <a:r>
              <a:rPr lang="en-US" sz="2800" dirty="0">
                <a:latin typeface="Helvetica Light" panose="020B0403020202020204" pitchFamily="34" charset="0"/>
              </a:rPr>
              <a:t>Chapter 9/Chapter 10</a:t>
            </a:r>
          </a:p>
          <a:p>
            <a:pPr marL="571500" indent="-571500">
              <a:buAutoNum type="romanUcPeriod"/>
            </a:pP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Working with files: input/output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III.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Brief regular expression intro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IV.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Introduction to python libraries (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 and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)</a:t>
            </a:r>
            <a:endParaRPr lang="en-US" sz="2800" dirty="0">
              <a:latin typeface="Helvetica Light" panose="020B0403020202020204" pitchFamily="34" charset="0"/>
            </a:endParaRP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IV. </a:t>
            </a:r>
            <a:r>
              <a:rPr lang="en-US" sz="2800" dirty="0">
                <a:latin typeface="Helvetica Light" panose="020B0403020202020204" pitchFamily="34" charset="0"/>
              </a:rPr>
              <a:t>Some more practice scripts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159691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Week 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8A66A-0419-DE4E-B4C6-7E8E39AE4222}"/>
              </a:ext>
            </a:extLst>
          </p:cNvPr>
          <p:cNvSpPr txBox="1"/>
          <p:nvPr/>
        </p:nvSpPr>
        <p:spPr>
          <a:xfrm>
            <a:off x="1636285" y="5583051"/>
            <a:ext cx="882988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Haddock and Dunn chapter 9/10, python_3_primer.md, assignment_python3.md</a:t>
            </a:r>
          </a:p>
        </p:txBody>
      </p:sp>
    </p:spTree>
    <p:extLst>
      <p:ext uri="{BB962C8B-B14F-4D97-AF65-F5344CB8AC3E}">
        <p14:creationId xmlns:p14="http://schemas.microsoft.com/office/powerpoint/2010/main" val="337376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1302431" y="248124"/>
            <a:ext cx="874951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I. </a:t>
            </a:r>
            <a:r>
              <a:rPr lang="en-US" sz="3300" dirty="0">
                <a:latin typeface="Helvetica Light" panose="020B0403020202020204" pitchFamily="34" charset="0"/>
              </a:rPr>
              <a:t>Opening connections to files, </a:t>
            </a:r>
            <a:r>
              <a:rPr lang="en-US" sz="3300" b="1" dirty="0">
                <a:latin typeface="Helvetica Light" panose="020B0403020202020204" pitchFamily="34" charset="0"/>
              </a:rPr>
              <a:t>writing 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02FCD-4DE3-C842-87EE-DF489CEB87AD}"/>
              </a:ext>
            </a:extLst>
          </p:cNvPr>
          <p:cNvSpPr/>
          <p:nvPr/>
        </p:nvSpPr>
        <p:spPr>
          <a:xfrm>
            <a:off x="251254" y="2784039"/>
            <a:ext cx="11689491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 =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outdata.txt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'w')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 for write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OUT2 =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'/working/Parchman/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datamatrix.txt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OUT3 =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cumulative_data.txt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'a'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for append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395FE9-866A-0744-886C-443A43C50739}"/>
              </a:ext>
            </a:extLst>
          </p:cNvPr>
          <p:cNvSpPr txBox="1"/>
          <p:nvPr/>
        </p:nvSpPr>
        <p:spPr>
          <a:xfrm>
            <a:off x="251254" y="1335278"/>
            <a:ext cx="106827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open() </a:t>
            </a:r>
            <a:r>
              <a:rPr lang="en-US" sz="3000" dirty="0">
                <a:latin typeface="Helvetica Light" panose="020B0403020202020204" pitchFamily="34" charset="0"/>
              </a:rPr>
              <a:t>function used for read (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000" dirty="0">
                <a:latin typeface="Helvetica Light" panose="020B0403020202020204" pitchFamily="34" charset="0"/>
              </a:rPr>
              <a:t>), write (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3000" dirty="0">
                <a:latin typeface="Helvetica Light" panose="020B0403020202020204" pitchFamily="34" charset="0"/>
              </a:rPr>
              <a:t>), and append (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000" dirty="0">
                <a:latin typeface="Helvetica Light" panose="020B0403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5620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1302431" y="248124"/>
            <a:ext cx="874951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I. </a:t>
            </a:r>
            <a:r>
              <a:rPr lang="en-US" sz="3300" dirty="0">
                <a:latin typeface="Helvetica Light" panose="020B0403020202020204" pitchFamily="34" charset="0"/>
              </a:rPr>
              <a:t>Opening connections to files, </a:t>
            </a:r>
            <a:r>
              <a:rPr lang="en-US" sz="3300" b="1" dirty="0">
                <a:latin typeface="Helvetica Light" panose="020B0403020202020204" pitchFamily="34" charset="0"/>
              </a:rPr>
              <a:t>writing 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02FCD-4DE3-C842-87EE-DF489CEB87AD}"/>
              </a:ext>
            </a:extLst>
          </p:cNvPr>
          <p:cNvSpPr/>
          <p:nvPr/>
        </p:nvSpPr>
        <p:spPr>
          <a:xfrm>
            <a:off x="251254" y="4409208"/>
            <a:ext cx="11611232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Seq=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”ATCTTGGGCACACA”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(Seq +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"\n”)	# add line ending after a variable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"Sequence length: %d \n"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SeqLength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395FE9-866A-0744-886C-443A43C50739}"/>
              </a:ext>
            </a:extLst>
          </p:cNvPr>
          <p:cNvSpPr txBox="1"/>
          <p:nvPr/>
        </p:nvSpPr>
        <p:spPr>
          <a:xfrm>
            <a:off x="251254" y="1335278"/>
            <a:ext cx="1178422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.write </a:t>
            </a:r>
            <a:r>
              <a:rPr lang="en-US" sz="3000" dirty="0">
                <a:latin typeface="Helvetica Light" panose="020B0403020202020204" pitchFamily="34" charset="0"/>
              </a:rPr>
              <a:t>works similarly to 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000" dirty="0">
                <a:latin typeface="Helvetica Light" panose="020B0403020202020204" pitchFamily="34" charset="0"/>
              </a:rPr>
              <a:t>, used for writing to the file.</a:t>
            </a:r>
          </a:p>
          <a:p>
            <a:endParaRPr lang="en-US" sz="30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Writes strings. So, if you have a list or float, need to convert to string to write.</a:t>
            </a: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Unlike print, .write doesn’t automatically add line ending. You will USUALLY want to add line ending</a:t>
            </a:r>
          </a:p>
        </p:txBody>
      </p:sp>
    </p:spTree>
    <p:extLst>
      <p:ext uri="{BB962C8B-B14F-4D97-AF65-F5344CB8AC3E}">
        <p14:creationId xmlns:p14="http://schemas.microsoft.com/office/powerpoint/2010/main" val="682135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139262" y="2122606"/>
            <a:ext cx="11913476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Ctr += 1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counter to keep track of loop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Line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('\n')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removing line ending. DO this.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Ccount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Line.count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('C') # counts Cs in Line string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SL=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(“Number of Cs: %d, Seq length: %d“ %(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Ccount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SL))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Each time through the loop, subsequent line is processed.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82217-B242-6248-82DA-E6A0522DAF72}"/>
              </a:ext>
            </a:extLst>
          </p:cNvPr>
          <p:cNvSpPr txBox="1"/>
          <p:nvPr/>
        </p:nvSpPr>
        <p:spPr>
          <a:xfrm>
            <a:off x="1870842" y="294290"/>
            <a:ext cx="76514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Opening connections to files, </a:t>
            </a:r>
            <a:r>
              <a:rPr lang="en-US" sz="3000" b="1" dirty="0">
                <a:latin typeface="Helvetica Light" panose="020B0403020202020204" pitchFamily="34" charset="0"/>
              </a:rPr>
              <a:t>writing 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9A80A-DA78-6E43-8758-7CBBFDD78271}"/>
              </a:ext>
            </a:extLst>
          </p:cNvPr>
          <p:cNvSpPr txBox="1"/>
          <p:nvPr/>
        </p:nvSpPr>
        <p:spPr>
          <a:xfrm>
            <a:off x="126124" y="1257109"/>
            <a:ext cx="51651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Processing one line at a time</a:t>
            </a:r>
            <a:endParaRPr lang="en-US" sz="30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281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481289" y="4089093"/>
            <a:ext cx="10701576" cy="20928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 = "ATCGGGGCCTAGAAT"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("TAG", Seq):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print("Stop codon (TAG) found.\n")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82217-B242-6248-82DA-E6A0522DAF72}"/>
              </a:ext>
            </a:extLst>
          </p:cNvPr>
          <p:cNvSpPr txBox="1"/>
          <p:nvPr/>
        </p:nvSpPr>
        <p:spPr>
          <a:xfrm>
            <a:off x="1870842" y="294290"/>
            <a:ext cx="76177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Introduction/Preview of </a:t>
            </a:r>
            <a:r>
              <a:rPr lang="en-US" sz="3000" b="1" dirty="0">
                <a:latin typeface="Helvetica Light" panose="020B0403020202020204" pitchFamily="34" charset="0"/>
              </a:rPr>
              <a:t>regular expressions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9A80A-DA78-6E43-8758-7CBBFDD78271}"/>
              </a:ext>
            </a:extLst>
          </p:cNvPr>
          <p:cNvSpPr txBox="1"/>
          <p:nvPr/>
        </p:nvSpPr>
        <p:spPr>
          <a:xfrm>
            <a:off x="481289" y="1303284"/>
            <a:ext cx="1090689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Specific or flexible pattern matching is a key to data science, we do this with </a:t>
            </a:r>
            <a:r>
              <a:rPr lang="en-US" sz="2600" b="1" dirty="0">
                <a:latin typeface="Helvetica Light" panose="020B0403020202020204" pitchFamily="34" charset="0"/>
              </a:rPr>
              <a:t>regular expressions</a:t>
            </a:r>
          </a:p>
          <a:p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library in python has built in functions to do this.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returns true/false; match occurs or doesn’t.</a:t>
            </a:r>
          </a:p>
        </p:txBody>
      </p:sp>
    </p:spTree>
    <p:extLst>
      <p:ext uri="{BB962C8B-B14F-4D97-AF65-F5344CB8AC3E}">
        <p14:creationId xmlns:p14="http://schemas.microsoft.com/office/powerpoint/2010/main" val="4196424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83A82E-72E2-914E-92E2-18175FEB8BFD}"/>
              </a:ext>
            </a:extLst>
          </p:cNvPr>
          <p:cNvSpPr/>
          <p:nvPr/>
        </p:nvSpPr>
        <p:spPr>
          <a:xfrm>
            <a:off x="460269" y="988546"/>
            <a:ext cx="10701576" cy="20928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 = "ATCGGGGCCTAGAAT"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("TAG", Seq):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print("Stop codon (TAG) found.\n")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2771603" y="157655"/>
            <a:ext cx="65293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>
                <a:latin typeface="Helvetica Light" panose="020B0403020202020204" pitchFamily="34" charset="0"/>
              </a:rPr>
              <a:t>example actions/syntax</a:t>
            </a:r>
            <a:endParaRPr lang="en-US" sz="3000" b="1" dirty="0"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043452-DF6B-1545-8C56-5EE84A323B99}"/>
              </a:ext>
            </a:extLst>
          </p:cNvPr>
          <p:cNvSpPr/>
          <p:nvPr/>
        </p:nvSpPr>
        <p:spPr>
          <a:xfrm>
            <a:off x="460269" y="4011335"/>
            <a:ext cx="11269276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("TTA(A|G)", Var):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or G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("TTA[ATCG]", Var):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#[]s enclose character class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("\d+", Var):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or more digit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("\s+", Var):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or more whitespace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EEEB6-68F6-1547-A13E-639E53CDCE5B}"/>
              </a:ext>
            </a:extLst>
          </p:cNvPr>
          <p:cNvSpPr txBox="1"/>
          <p:nvPr/>
        </p:nvSpPr>
        <p:spPr>
          <a:xfrm>
            <a:off x="460269" y="3482291"/>
            <a:ext cx="3623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Example expressions</a:t>
            </a:r>
          </a:p>
        </p:txBody>
      </p:sp>
    </p:spTree>
    <p:extLst>
      <p:ext uri="{BB962C8B-B14F-4D97-AF65-F5344CB8AC3E}">
        <p14:creationId xmlns:p14="http://schemas.microsoft.com/office/powerpoint/2010/main" val="277393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83A82E-72E2-914E-92E2-18175FEB8BFD}"/>
              </a:ext>
            </a:extLst>
          </p:cNvPr>
          <p:cNvSpPr/>
          <p:nvPr/>
        </p:nvSpPr>
        <p:spPr>
          <a:xfrm>
            <a:off x="460269" y="1125176"/>
            <a:ext cx="10701576" cy="44935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("^&gt;", Line):	# beginning anchor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print("Line starts with &gt; \n")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([ATCG], Line):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print("Line contains DNA sequence\n")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2771603" y="157655"/>
            <a:ext cx="65293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>
                <a:latin typeface="Helvetica Light" panose="020B0403020202020204" pitchFamily="34" charset="0"/>
              </a:rPr>
              <a:t>example actions/syntax</a:t>
            </a:r>
            <a:endParaRPr lang="en-US" sz="30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756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3C5010-717B-2C4D-B3B5-874FBDD8744E}"/>
              </a:ext>
            </a:extLst>
          </p:cNvPr>
          <p:cNvSpPr txBox="1"/>
          <p:nvPr/>
        </p:nvSpPr>
        <p:spPr>
          <a:xfrm>
            <a:off x="2849758" y="531341"/>
            <a:ext cx="6492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List of Hints for assignment scripts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DD76A-D3C7-844A-BB27-655B907CA610}"/>
              </a:ext>
            </a:extLst>
          </p:cNvPr>
          <p:cNvSpPr txBox="1"/>
          <p:nvPr/>
        </p:nvSpPr>
        <p:spPr>
          <a:xfrm>
            <a:off x="560870" y="1555907"/>
            <a:ext cx="113126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# 2. Read file one line at a time, use if statement, and build list using .append() (Look at python_2_primer.md, and python_3_primer.md)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B737DD-0BC5-404A-986A-3C05ED2CAADB}"/>
              </a:ext>
            </a:extLst>
          </p:cNvPr>
          <p:cNvSpPr txBox="1"/>
          <p:nvPr/>
        </p:nvSpPr>
        <p:spPr>
          <a:xfrm>
            <a:off x="560870" y="3100379"/>
            <a:ext cx="1131268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# 3. 	</a:t>
            </a:r>
          </a:p>
          <a:p>
            <a:r>
              <a:rPr lang="en-US" sz="2600" dirty="0">
                <a:latin typeface="Helvetica Light" panose="020B0403020202020204" pitchFamily="34" charset="0"/>
              </a:rPr>
              <a:t>- remember that </a:t>
            </a:r>
            <a:r>
              <a:rPr lang="en-US" sz="2600" dirty="0" err="1">
                <a:latin typeface="Helvetica Light" panose="020B0403020202020204" pitchFamily="34" charset="0"/>
              </a:rPr>
              <a:t>str.count</a:t>
            </a:r>
            <a:r>
              <a:rPr lang="en-US" sz="2600" dirty="0">
                <a:latin typeface="Helvetica Light" panose="020B0403020202020204" pitchFamily="34" charset="0"/>
              </a:rPr>
              <a:t>(‘C’) will count Cs in a string</a:t>
            </a: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to increment number of lines in loop, initialize variable to 1 outside loop</a:t>
            </a: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You can </a:t>
            </a:r>
            <a:r>
              <a:rPr lang="en-US" sz="2600" dirty="0" err="1">
                <a:latin typeface="Helvetica Light" panose="020B0403020202020204" pitchFamily="34" charset="0"/>
              </a:rPr>
              <a:t>inititialize</a:t>
            </a:r>
            <a:r>
              <a:rPr lang="en-US" sz="2600" dirty="0">
                <a:latin typeface="Helvetica Light" panose="020B0403020202020204" pitchFamily="34" charset="0"/>
              </a:rPr>
              <a:t> an empty array outside of a loop: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=[]</a:t>
            </a: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Build running totals within a loop: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TotalC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Ccount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To calculate GC content for the entire file, you will want to use these running totals of C counts, G counts, and total sequence length, and perform this calculation </a:t>
            </a:r>
            <a:r>
              <a:rPr lang="en-US" sz="2600" b="1" i="1" dirty="0">
                <a:latin typeface="Helvetica Light" panose="020B0403020202020204" pitchFamily="34" charset="0"/>
                <a:cs typeface="Courier New" panose="02070309020205020404" pitchFamily="49" charset="0"/>
              </a:rPr>
              <a:t>outside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 your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 loop.</a:t>
            </a:r>
          </a:p>
        </p:txBody>
      </p:sp>
    </p:spTree>
    <p:extLst>
      <p:ext uri="{BB962C8B-B14F-4D97-AF65-F5344CB8AC3E}">
        <p14:creationId xmlns:p14="http://schemas.microsoft.com/office/powerpoint/2010/main" val="3242599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18579B-6660-B240-98F5-B74E245BB00A}"/>
              </a:ext>
            </a:extLst>
          </p:cNvPr>
          <p:cNvSpPr/>
          <p:nvPr/>
        </p:nvSpPr>
        <p:spPr>
          <a:xfrm>
            <a:off x="543635" y="1175392"/>
            <a:ext cx="1110472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Menlo" panose="020B0609030804020204" pitchFamily="49" charset="0"/>
              </a:rPr>
              <a:t>&gt;AT1G68260.1_i1_204_CDS</a:t>
            </a:r>
          </a:p>
          <a:p>
            <a:r>
              <a:rPr lang="en-US" sz="2200" dirty="0">
                <a:latin typeface="Menlo" panose="020B0609030804020204" pitchFamily="49" charset="0"/>
              </a:rPr>
              <a:t>GTATACACATCTCTCTACTTTCATATTTTGCATCTCTAACGAAATCGGATTCCGTCGTTGTGAA&gt;AT1G68260.1_i2_457_CDS</a:t>
            </a:r>
          </a:p>
          <a:p>
            <a:r>
              <a:rPr lang="en-US" sz="2200" dirty="0">
                <a:latin typeface="Menlo" panose="020B0609030804020204" pitchFamily="49" charset="0"/>
              </a:rPr>
              <a:t>GTTAGTTTTCAATGTTGCTGCTTCTGATTGTTGAAAGTGTTCATACATTTGTGAATTTAGTTG&gt;&gt;AT1G68260.1_i3_1286_CDS</a:t>
            </a:r>
          </a:p>
          <a:p>
            <a:r>
              <a:rPr lang="en-US" sz="2200" dirty="0">
                <a:latin typeface="Menlo" panose="020B0609030804020204" pitchFamily="49" charset="0"/>
              </a:rPr>
              <a:t>GTAATAATAACGTCCCTCTTCTTCCTCAACTTAGTTCCTGTCCTCACATTATGCCATATATTC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16D7EF-4073-6642-890C-7EF6C3625570}"/>
              </a:ext>
            </a:extLst>
          </p:cNvPr>
          <p:cNvSpPr txBox="1"/>
          <p:nvPr/>
        </p:nvSpPr>
        <p:spPr>
          <a:xfrm>
            <a:off x="7451677" y="719098"/>
            <a:ext cx="39998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no60_intron_IME_data.fasta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D3AF72-BEA8-C144-9D2C-6071284A5CD5}"/>
              </a:ext>
            </a:extLst>
          </p:cNvPr>
          <p:cNvSpPr txBox="1"/>
          <p:nvPr/>
        </p:nvSpPr>
        <p:spPr>
          <a:xfrm>
            <a:off x="577050" y="3576049"/>
            <a:ext cx="11226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If line matches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^&gt;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Helvetica Light" panose="020B0403020202020204" pitchFamily="34" charset="0"/>
              </a:rPr>
              <a:t>do one thing, </a:t>
            </a:r>
            <a:r>
              <a:rPr lang="en-US" sz="2400" dirty="0" err="1">
                <a:latin typeface="Helvetica Light" panose="020B0403020202020204" pitchFamily="34" charset="0"/>
              </a:rPr>
              <a:t>elif</a:t>
            </a:r>
            <a:r>
              <a:rPr lang="en-US" sz="2400" dirty="0">
                <a:latin typeface="Helvetica Light" panose="020B0403020202020204" pitchFamily="34" charset="0"/>
              </a:rPr>
              <a:t> line matches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[GCTA] </a:t>
            </a:r>
            <a:r>
              <a:rPr lang="en-US" sz="2400" dirty="0">
                <a:latin typeface="Helvetica Light" panose="020B0403020202020204" pitchFamily="34" charset="0"/>
              </a:rPr>
              <a:t>do something else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80D080-0EAB-234B-ACD1-028F2B2D2D63}"/>
              </a:ext>
            </a:extLst>
          </p:cNvPr>
          <p:cNvSpPr/>
          <p:nvPr/>
        </p:nvSpPr>
        <p:spPr>
          <a:xfrm>
            <a:off x="1091820" y="5232672"/>
            <a:ext cx="100083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" panose="020B0609030804020204" pitchFamily="49" charset="0"/>
              </a:rPr>
              <a:t>&gt;AT1G68260.1_i1_204_CDS, Sequence length: 152, GC content: 0.355263.2 </a:t>
            </a:r>
          </a:p>
          <a:p>
            <a:r>
              <a:rPr lang="en-US" dirty="0">
                <a:latin typeface="Menlo" panose="020B0609030804020204" pitchFamily="49" charset="0"/>
              </a:rPr>
              <a:t>&gt;AT1G68260.1_i2_457_CDS, Sequence length: 719, GC content: 0.350487.2 </a:t>
            </a:r>
          </a:p>
          <a:p>
            <a:r>
              <a:rPr lang="en-US" dirty="0">
                <a:latin typeface="Menlo" panose="020B0609030804020204" pitchFamily="49" charset="0"/>
              </a:rPr>
              <a:t>&gt;AT1G68260.1_i3_1286_CDS, Sequence length: 82, GC content: 0.365854.2 </a:t>
            </a:r>
            <a:endParaRPr lang="en-US" dirty="0">
              <a:effectLst/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80FDF0-53C5-7B44-917C-57073608FE08}"/>
              </a:ext>
            </a:extLst>
          </p:cNvPr>
          <p:cNvSpPr txBox="1"/>
          <p:nvPr/>
        </p:nvSpPr>
        <p:spPr>
          <a:xfrm>
            <a:off x="543634" y="4494008"/>
            <a:ext cx="5848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Output should look something like below: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1E8611-8D95-A34A-A000-8B127C204642}"/>
              </a:ext>
            </a:extLst>
          </p:cNvPr>
          <p:cNvSpPr txBox="1"/>
          <p:nvPr/>
        </p:nvSpPr>
        <p:spPr>
          <a:xfrm>
            <a:off x="543634" y="332666"/>
            <a:ext cx="33826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Assignment problem 3: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1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809279" y="1683249"/>
            <a:ext cx="765786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I.  </a:t>
            </a:r>
            <a:r>
              <a:rPr lang="en-US" sz="2800" dirty="0">
                <a:latin typeface="Helvetica Light" panose="020B0403020202020204" pitchFamily="34" charset="0"/>
              </a:rPr>
              <a:t>Read Chapter 10, complete the demo script</a:t>
            </a:r>
          </a:p>
          <a:p>
            <a:pPr marL="571500" indent="-571500">
              <a:buAutoNum type="romanUcPeriod"/>
            </a:pP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II. 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python_3_primer.</a:t>
            </a:r>
            <a:r>
              <a:rPr lang="en-US" sz="2800" dirty="0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cs typeface="Courier New" panose="02070309020205020404" pitchFamily="49" charset="0"/>
              </a:rPr>
              <a:t>md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III. 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assignment_python3.md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IV.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Turn in script 3 only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26789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For this week</a:t>
            </a:r>
          </a:p>
        </p:txBody>
      </p:sp>
    </p:spTree>
    <p:extLst>
      <p:ext uri="{BB962C8B-B14F-4D97-AF65-F5344CB8AC3E}">
        <p14:creationId xmlns:p14="http://schemas.microsoft.com/office/powerpoint/2010/main" val="346931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457200" y="942881"/>
            <a:ext cx="11661228" cy="51706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#A. Assign string, turn it into list using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str.split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DNA_Seq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'A,C,G,T,A,A,A,T,G,C,C,A,T,G,C,C,G,G,A,A,T,C,G,A,T,T,T'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DNA_Seq.split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DNA_Seq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turned into a list: 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#B. Using .join() to turn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back into a string.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SeqString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.join(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SeqList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turned into as string: ",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SeqString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#C Using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append DNA_Seq2 to make one concatenated list.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SeqList2 =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['A','T','A','T','A','T','A','T','A','T','A','T','A','T','A','T’]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SeqList3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SeqList2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"Concatenated Lists from above: ",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SeqList3)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809297" y="388883"/>
            <a:ext cx="9288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Practice script from assignment_python2.md #2, A-C</a:t>
            </a:r>
          </a:p>
        </p:txBody>
      </p:sp>
    </p:spTree>
    <p:extLst>
      <p:ext uri="{BB962C8B-B14F-4D97-AF65-F5344CB8AC3E}">
        <p14:creationId xmlns:p14="http://schemas.microsoft.com/office/powerpoint/2010/main" val="35693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457200" y="942881"/>
            <a:ext cx="11661228" cy="48320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with only first 10 bases of SeqList3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SeqList3[:10]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is: 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#E How long is the list?, use an if statement. 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&gt; 12: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"Length of 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is: ",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F# print it in reverse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SubList.reverse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"List in reverse order is:, 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809297" y="388883"/>
            <a:ext cx="92240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Practice script from assignment_python2.md #2, D-F</a:t>
            </a:r>
          </a:p>
        </p:txBody>
      </p:sp>
    </p:spTree>
    <p:extLst>
      <p:ext uri="{BB962C8B-B14F-4D97-AF65-F5344CB8AC3E}">
        <p14:creationId xmlns:p14="http://schemas.microsoft.com/office/powerpoint/2010/main" val="53414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457200" y="942881"/>
            <a:ext cx="11661228" cy="5509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/bin/env python3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=list(range(1,100))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Ctr = 0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Num in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Num%2 == 0: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EO="even"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EO="odd"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Num2 = Num * 2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("Value: %d, Value times two: %d, List position: %d, Even or odd: %s"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 (Num, Num2, Ctr, EO))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Ctr +=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809297" y="388883"/>
            <a:ext cx="84112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Practice script from assignment_python2.md #3</a:t>
            </a:r>
          </a:p>
        </p:txBody>
      </p:sp>
    </p:spTree>
    <p:extLst>
      <p:ext uri="{BB962C8B-B14F-4D97-AF65-F5344CB8AC3E}">
        <p14:creationId xmlns:p14="http://schemas.microsoft.com/office/powerpoint/2010/main" val="162448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1870842" y="294290"/>
            <a:ext cx="870302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I. </a:t>
            </a:r>
            <a:r>
              <a:rPr lang="en-US" sz="3300" dirty="0">
                <a:latin typeface="Helvetica Light" panose="020B0403020202020204" pitchFamily="34" charset="0"/>
              </a:rPr>
              <a:t>Opening connections to files, </a:t>
            </a:r>
            <a:r>
              <a:rPr lang="en-US" sz="3300" b="1" dirty="0">
                <a:latin typeface="Helvetica Light" panose="020B0403020202020204" pitchFamily="34" charset="0"/>
              </a:rPr>
              <a:t>reading 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02FCD-4DE3-C842-87EE-DF489CEB87AD}"/>
              </a:ext>
            </a:extLst>
          </p:cNvPr>
          <p:cNvSpPr/>
          <p:nvPr/>
        </p:nvSpPr>
        <p:spPr>
          <a:xfrm>
            <a:off x="251254" y="2376266"/>
            <a:ext cx="11689491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testdata.txt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'r')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file connection or handle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=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'/working/Parchman/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directory_list.txt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'r')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395FE9-866A-0744-886C-443A43C50739}"/>
              </a:ext>
            </a:extLst>
          </p:cNvPr>
          <p:cNvSpPr txBox="1"/>
          <p:nvPr/>
        </p:nvSpPr>
        <p:spPr>
          <a:xfrm>
            <a:off x="251254" y="1335278"/>
            <a:ext cx="75408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Option A. </a:t>
            </a:r>
            <a:r>
              <a:rPr lang="en-US" sz="3000" dirty="0">
                <a:latin typeface="Helvetica Light" panose="020B0403020202020204" pitchFamily="34" charset="0"/>
              </a:rPr>
              <a:t>Hardcode name of file into script</a:t>
            </a:r>
          </a:p>
        </p:txBody>
      </p:sp>
    </p:spTree>
    <p:extLst>
      <p:ext uri="{BB962C8B-B14F-4D97-AF65-F5344CB8AC3E}">
        <p14:creationId xmlns:p14="http://schemas.microsoft.com/office/powerpoint/2010/main" val="396698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1870842" y="294290"/>
            <a:ext cx="7596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Opening connections to files, </a:t>
            </a:r>
            <a:r>
              <a:rPr lang="en-US" sz="3000" b="1" dirty="0">
                <a:latin typeface="Helvetica Light" panose="020B0403020202020204" pitchFamily="34" charset="0"/>
              </a:rPr>
              <a:t>reading 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02FCD-4DE3-C842-87EE-DF489CEB87AD}"/>
              </a:ext>
            </a:extLst>
          </p:cNvPr>
          <p:cNvSpPr/>
          <p:nvPr/>
        </p:nvSpPr>
        <p:spPr>
          <a:xfrm>
            <a:off x="251254" y="3589979"/>
            <a:ext cx="11689491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sys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395FE9-866A-0744-886C-443A43C50739}"/>
              </a:ext>
            </a:extLst>
          </p:cNvPr>
          <p:cNvSpPr txBox="1"/>
          <p:nvPr/>
        </p:nvSpPr>
        <p:spPr>
          <a:xfrm>
            <a:off x="251254" y="1335278"/>
            <a:ext cx="114585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Option B. </a:t>
            </a:r>
            <a:r>
              <a:rPr lang="en-US" sz="3000" dirty="0">
                <a:latin typeface="Helvetica Light" panose="020B0403020202020204" pitchFamily="34" charset="0"/>
              </a:rPr>
              <a:t>Pull file names as command line arguments: </a:t>
            </a:r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dirty="0">
                <a:latin typeface="Helvetica Light" panose="020B0403020202020204" pitchFamily="34" charset="0"/>
                <a:cs typeface="Courier New" panose="02070309020205020404" pitchFamily="49" charset="0"/>
              </a:rPr>
              <a:t>**Preferred option.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F28613-D79C-7B40-8253-8A3A6597A839}"/>
              </a:ext>
            </a:extLst>
          </p:cNvPr>
          <p:cNvSpPr txBox="1"/>
          <p:nvPr/>
        </p:nvSpPr>
        <p:spPr>
          <a:xfrm>
            <a:off x="251254" y="2428305"/>
            <a:ext cx="83808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sz="3000" dirty="0">
                <a:latin typeface="Helvetica Light" panose="020B0403020202020204" pitchFamily="34" charset="0"/>
                <a:cs typeface="Courier New" panose="02070309020205020404" pitchFamily="49" charset="0"/>
              </a:rPr>
              <a:t> is a python module you will use extensively.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342EE9-41D0-1D48-9F67-D9AF91821A5E}"/>
              </a:ext>
            </a:extLst>
          </p:cNvPr>
          <p:cNvSpPr/>
          <p:nvPr/>
        </p:nvSpPr>
        <p:spPr>
          <a:xfrm>
            <a:off x="251254" y="5401865"/>
            <a:ext cx="11689491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arg_script.py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datafile.txt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83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251254" y="1622503"/>
            <a:ext cx="11689491" cy="3046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INfile.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reads data for entire file at once. 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will probably rarely use this 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INfile.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reads data for one line at a time.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82217-B242-6248-82DA-E6A0522DAF72}"/>
              </a:ext>
            </a:extLst>
          </p:cNvPr>
          <p:cNvSpPr txBox="1"/>
          <p:nvPr/>
        </p:nvSpPr>
        <p:spPr>
          <a:xfrm>
            <a:off x="1870842" y="294290"/>
            <a:ext cx="7596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Opening connections to files, </a:t>
            </a:r>
            <a:r>
              <a:rPr lang="en-US" sz="3000" b="1" dirty="0">
                <a:latin typeface="Helvetica Light" panose="020B0403020202020204" pitchFamily="34" charset="0"/>
              </a:rPr>
              <a:t>reading input</a:t>
            </a:r>
          </a:p>
        </p:txBody>
      </p:sp>
    </p:spTree>
    <p:extLst>
      <p:ext uri="{BB962C8B-B14F-4D97-AF65-F5344CB8AC3E}">
        <p14:creationId xmlns:p14="http://schemas.microsoft.com/office/powerpoint/2010/main" val="1252342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251254" y="1905506"/>
            <a:ext cx="11689491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print("This is one line at a time\n”)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Each time through the loop, subsequent line is processed.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82217-B242-6248-82DA-E6A0522DAF72}"/>
              </a:ext>
            </a:extLst>
          </p:cNvPr>
          <p:cNvSpPr txBox="1"/>
          <p:nvPr/>
        </p:nvSpPr>
        <p:spPr>
          <a:xfrm>
            <a:off x="1870842" y="294290"/>
            <a:ext cx="7596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Opening connections to files, </a:t>
            </a:r>
            <a:r>
              <a:rPr lang="en-US" sz="3000" b="1" dirty="0">
                <a:latin typeface="Helvetica Light" panose="020B0403020202020204" pitchFamily="34" charset="0"/>
              </a:rPr>
              <a:t>reading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9A80A-DA78-6E43-8758-7CBBFDD78271}"/>
              </a:ext>
            </a:extLst>
          </p:cNvPr>
          <p:cNvSpPr txBox="1"/>
          <p:nvPr/>
        </p:nvSpPr>
        <p:spPr>
          <a:xfrm>
            <a:off x="152400" y="1229143"/>
            <a:ext cx="97337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Processing one line at a time: best option for most uses</a:t>
            </a:r>
            <a:endParaRPr lang="en-US" sz="30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55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251254" y="1905506"/>
            <a:ext cx="11689491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Ctr += 1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counter to keep track of loop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Line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('\n')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removing line ending. DO this.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print("This is one line at a time\n”)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Each time through the loop, subsequent line is processed.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82217-B242-6248-82DA-E6A0522DAF72}"/>
              </a:ext>
            </a:extLst>
          </p:cNvPr>
          <p:cNvSpPr txBox="1"/>
          <p:nvPr/>
        </p:nvSpPr>
        <p:spPr>
          <a:xfrm>
            <a:off x="1870842" y="294290"/>
            <a:ext cx="7596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Opening connections to files, </a:t>
            </a:r>
            <a:r>
              <a:rPr lang="en-US" sz="3000" b="1" dirty="0">
                <a:latin typeface="Helvetica Light" panose="020B0403020202020204" pitchFamily="34" charset="0"/>
              </a:rPr>
              <a:t>reading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9A80A-DA78-6E43-8758-7CBBFDD78271}"/>
              </a:ext>
            </a:extLst>
          </p:cNvPr>
          <p:cNvSpPr txBox="1"/>
          <p:nvPr/>
        </p:nvSpPr>
        <p:spPr>
          <a:xfrm>
            <a:off x="152400" y="1229143"/>
            <a:ext cx="97337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Processing one line at a time: best option for most uses</a:t>
            </a:r>
            <a:endParaRPr lang="en-US" sz="3000" dirty="0">
              <a:latin typeface="Helvetica Light" panose="020B0403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4BF636-32A4-1C4D-9701-45F3F39CE70F}"/>
              </a:ext>
            </a:extLst>
          </p:cNvPr>
          <p:cNvSpPr/>
          <p:nvPr/>
        </p:nvSpPr>
        <p:spPr>
          <a:xfrm>
            <a:off x="5934738" y="32443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67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7070</TotalTime>
  <Words>1538</Words>
  <Application>Microsoft Macintosh PowerPoint</Application>
  <PresentationFormat>Widescreen</PresentationFormat>
  <Paragraphs>194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Helvetica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34</cp:revision>
  <cp:lastPrinted>2020-10-13T03:08:35Z</cp:lastPrinted>
  <dcterms:created xsi:type="dcterms:W3CDTF">2020-10-06T23:54:18Z</dcterms:created>
  <dcterms:modified xsi:type="dcterms:W3CDTF">2020-10-13T21:28:29Z</dcterms:modified>
</cp:coreProperties>
</file>