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23" r:id="rId2"/>
    <p:sldId id="324" r:id="rId3"/>
    <p:sldId id="325" r:id="rId4"/>
    <p:sldId id="326" r:id="rId5"/>
    <p:sldId id="340" r:id="rId6"/>
    <p:sldId id="342" r:id="rId7"/>
    <p:sldId id="347" r:id="rId8"/>
    <p:sldId id="327" r:id="rId9"/>
    <p:sldId id="338" r:id="rId10"/>
    <p:sldId id="337" r:id="rId11"/>
    <p:sldId id="339" r:id="rId12"/>
    <p:sldId id="344" r:id="rId13"/>
    <p:sldId id="349" r:id="rId14"/>
    <p:sldId id="345" r:id="rId15"/>
    <p:sldId id="346" r:id="rId16"/>
    <p:sldId id="350" r:id="rId17"/>
    <p:sldId id="348" r:id="rId18"/>
    <p:sldId id="341" r:id="rId19"/>
    <p:sldId id="343" r:id="rId20"/>
    <p:sldId id="334" r:id="rId21"/>
    <p:sldId id="35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91"/>
    <p:restoredTop sz="94737"/>
  </p:normalViewPr>
  <p:slideViewPr>
    <p:cSldViewPr snapToGrid="0" snapToObjects="1">
      <p:cViewPr varScale="1">
        <p:scale>
          <a:sx n="154" d="100"/>
          <a:sy n="154" d="100"/>
        </p:scale>
        <p:origin x="23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9141-2DAA-2346-BEF0-0594A5BB306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DD47-6C2A-9C46-B9F9-428C206B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1DE-03A3-E54C-A74D-FE203D0B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B9C7-93C9-374A-B3AB-C07B1EE1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E19D-4F5B-3C4C-BDAF-0592A67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C701-4A70-1A40-970F-02BE6AD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26A3-30BB-C740-968F-2E2DAB1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156-CF4C-2648-A1D0-8B698D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24C8-FFC9-1C47-B617-FA17E83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95B8-B863-3C4E-AB10-3C2E5CE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443F-38C3-794B-8D71-04596D2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AE92-CCC1-E34A-A93B-284F936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E63E-F6D2-1C4D-8646-75D45F92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819F8-41DD-AC4F-BAEE-B5B45B9A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5548-83E8-764A-A5F8-B48CC3A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F3F-015A-DA40-9269-8338888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FFB-9298-D042-9130-761F5AA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846-59EA-3B49-A3C2-B5BA182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CC2C-E7FC-0A42-A4C8-3D172383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99FE-E502-F649-8F37-2AC7A8C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3BF-EBA6-4E4B-BB05-0B3F186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B799-D0C8-FF43-995B-4813566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7A2-0D2F-8F40-8056-04962D4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863B-6E4B-3D41-8470-596A9E0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CFF-CE7B-524B-8E69-60F3B7C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36BF-1D81-AE4F-A439-D2B1818B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97E8-BA06-9243-B81F-BA64337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572-CAFB-7B46-9420-AC8BF80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9A1A-A728-864C-AA52-83FA8837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33BA-19E5-2342-9F96-080D0AA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5ED7-429A-9946-AB52-E211B78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D3F6-A938-4F49-974E-91686AA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995A-B33C-D644-A9D8-9D97D63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6971-CE78-A449-9940-B9E3687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982A-F3AC-1F42-A44F-4F93AB52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5767-0A75-F744-83EB-2ABBB8A1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3F0C-DA55-A94A-8566-A571D10C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1093C-2DB3-3A45-8464-632F7B3F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44FAE-A407-0841-8837-AB815FB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8BEF6-796E-FF40-92C3-5826F63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16A67-9957-1F43-A86B-7FA50139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F0-C1EF-5645-B1C3-C17ECAB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75209-2143-3640-8A88-561C8469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63C6-2505-514C-8311-2A7D16E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A312-BACD-1E41-932F-739245B7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7468-FDDF-B74F-9618-397A8E3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9030-BE3A-2443-AD24-BF914E56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961C-67F4-F240-8934-46104F1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D1FE-4AF3-794F-9755-4048A1DB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9062-15D5-A14F-9678-9564DF00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F60B-631E-DA46-BC49-0343C1F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8A21-49D0-F841-937D-307631B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5CD6-3FA4-8C4C-826E-6B07C92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43E6-1A72-B049-9128-F1008D5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E449-A316-9441-82B6-DC39CC27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AB58-E781-1342-AF4C-9D8F211B6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7E1A-2DDA-CE48-BE06-C7790C3D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6C5B-AF09-A145-8C61-DC4C7E2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5D7-0495-0A4F-A34D-C44ADCC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474D-6D93-174E-B74D-12D3313F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5A23-30DE-1A4B-ABDC-C5E043E3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016E-611A-104C-8387-1E8E084E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5FD-F653-2048-BD10-AD4E1E6D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CE9C-1107-1943-AE2F-BC977CEAD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6A9D-FA12-4344-8EA0-19164627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598112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9/Chapter 10/Chapter 11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Working with files: input/output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Regular Expressions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More</a:t>
            </a:r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practice scripts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5969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5" y="5583051"/>
            <a:ext cx="882988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9/10/11, python_4_primer.md, assignment_python4.md</a:t>
            </a:r>
          </a:p>
        </p:txBody>
      </p:sp>
    </p:spTree>
    <p:extLst>
      <p:ext uri="{BB962C8B-B14F-4D97-AF65-F5344CB8AC3E}">
        <p14:creationId xmlns:p14="http://schemas.microsoft.com/office/powerpoint/2010/main" val="33737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9" y="988546"/>
            <a:ext cx="10701576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"ATCGGGGCCTAGAAT"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("TAG", Seq):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print("Stop codon (TAG) found.\n")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71603" y="157655"/>
            <a:ext cx="6529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Helvetica Light" panose="020B0403020202020204" pitchFamily="34" charset="0"/>
              </a:rPr>
              <a:t>example actions/syntax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43452-DF6B-1545-8C56-5EE84A323B99}"/>
              </a:ext>
            </a:extLst>
          </p:cNvPr>
          <p:cNvSpPr/>
          <p:nvPr/>
        </p:nvSpPr>
        <p:spPr>
          <a:xfrm>
            <a:off x="460269" y="4011335"/>
            <a:ext cx="11269276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("TTA(A|G)",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or G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("TTA[ATCG]",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#[]s enclose character class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("\d+",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or more digit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("\s+",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or more whitespace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EEEB6-68F6-1547-A13E-639E53CDCE5B}"/>
              </a:ext>
            </a:extLst>
          </p:cNvPr>
          <p:cNvSpPr txBox="1"/>
          <p:nvPr/>
        </p:nvSpPr>
        <p:spPr>
          <a:xfrm>
            <a:off x="460269" y="3482291"/>
            <a:ext cx="362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Example expressions</a:t>
            </a:r>
          </a:p>
        </p:txBody>
      </p:sp>
    </p:spTree>
    <p:extLst>
      <p:ext uri="{BB962C8B-B14F-4D97-AF65-F5344CB8AC3E}">
        <p14:creationId xmlns:p14="http://schemas.microsoft.com/office/powerpoint/2010/main" val="277393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9" y="1125176"/>
            <a:ext cx="10701576" cy="44935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("^&gt;", Line):	# beginning anchor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print("Line starts with &gt; \n")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([ATCG], Line):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print("Line contains DNA sequence\n")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71603" y="157655"/>
            <a:ext cx="6529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Helvetica Light" panose="020B0403020202020204" pitchFamily="34" charset="0"/>
              </a:rPr>
              <a:t>example actions/syntax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5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71603" y="157655"/>
            <a:ext cx="55242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Writing Regular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7190-DA33-C648-BCA1-C3CC301A1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63" b="36486"/>
          <a:stretch/>
        </p:blipFill>
        <p:spPr>
          <a:xfrm>
            <a:off x="-150125" y="873456"/>
            <a:ext cx="9608143" cy="5663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FEED1-DF38-EA41-A9E9-752A04731B14}"/>
              </a:ext>
            </a:extLst>
          </p:cNvPr>
          <p:cNvSpPr txBox="1"/>
          <p:nvPr/>
        </p:nvSpPr>
        <p:spPr>
          <a:xfrm>
            <a:off x="9594376" y="1214652"/>
            <a:ext cx="22245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Python regular expression cheat sheet</a:t>
            </a:r>
          </a:p>
        </p:txBody>
      </p:sp>
    </p:spTree>
    <p:extLst>
      <p:ext uri="{BB962C8B-B14F-4D97-AF65-F5344CB8AC3E}">
        <p14:creationId xmlns:p14="http://schemas.microsoft.com/office/powerpoint/2010/main" val="352663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3333865" y="209661"/>
            <a:ext cx="55242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Writing Regular Expressions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FEED1-DF38-EA41-A9E9-752A04731B14}"/>
              </a:ext>
            </a:extLst>
          </p:cNvPr>
          <p:cNvSpPr txBox="1"/>
          <p:nvPr/>
        </p:nvSpPr>
        <p:spPr>
          <a:xfrm>
            <a:off x="2103121" y="941638"/>
            <a:ext cx="941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Helvetica Light" panose="020B0403020202020204" pitchFamily="34" charset="0"/>
              </a:rPr>
              <a:t>Examples of expressions you may use regularly: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25C37-26D6-0249-AC6C-ED1840A9DA18}"/>
              </a:ext>
            </a:extLst>
          </p:cNvPr>
          <p:cNvSpPr txBox="1"/>
          <p:nvPr/>
        </p:nvSpPr>
        <p:spPr>
          <a:xfrm>
            <a:off x="399012" y="2119891"/>
            <a:ext cx="58189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\d+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1 or more digits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\D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a single non-digit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\w*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0 or more word characters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.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any character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\s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One white space character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D269A-2451-774E-A13F-B6BA14E9FE25}"/>
              </a:ext>
            </a:extLst>
          </p:cNvPr>
          <p:cNvSpPr txBox="1"/>
          <p:nvPr/>
        </p:nvSpPr>
        <p:spPr>
          <a:xfrm>
            <a:off x="6373091" y="2119890"/>
            <a:ext cx="58189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[A-Z]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capital letter, any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[a-z]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lowercase letter, any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[0-9] 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any digit, 0 through 9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\^ 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escaped ^, matches ”^”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( )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matches expression within 	() and stores</a:t>
            </a:r>
          </a:p>
        </p:txBody>
      </p:sp>
    </p:spTree>
    <p:extLst>
      <p:ext uri="{BB962C8B-B14F-4D97-AF65-F5344CB8AC3E}">
        <p14:creationId xmlns:p14="http://schemas.microsoft.com/office/powerpoint/2010/main" val="176735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7" y="2619433"/>
            <a:ext cx="11875819" cy="16927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"CTGCATTATATATATATATATAT" 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('AT', Seq)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##Stores matches in list</a:t>
            </a: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#Length of list gives number of matches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1626257" y="212246"/>
            <a:ext cx="83695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Counting the number of matches in a string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60268" y="1439809"/>
            <a:ext cx="11222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finds all matches in a string, stores in a list. The length of the list gives you the number of matches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4E4D5-9CCA-6148-98B6-FB3501BF5FA7}"/>
              </a:ext>
            </a:extLst>
          </p:cNvPr>
          <p:cNvSpPr/>
          <p:nvPr/>
        </p:nvSpPr>
        <p:spPr>
          <a:xfrm>
            <a:off x="460266" y="4633884"/>
            <a:ext cx="11875819" cy="16619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OR, more simply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('AT', Seq))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##straight to number of matches	</a:t>
            </a:r>
          </a:p>
        </p:txBody>
      </p:sp>
    </p:spTree>
    <p:extLst>
      <p:ext uri="{BB962C8B-B14F-4D97-AF65-F5344CB8AC3E}">
        <p14:creationId xmlns:p14="http://schemas.microsoft.com/office/powerpoint/2010/main" val="193812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7" y="3068320"/>
            <a:ext cx="11435245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'the dog jumped over the moon’</a:t>
            </a:r>
          </a:p>
          <a:p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('(dog)\s(jumped)', X).group(1)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dog</a:t>
            </a: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('(dog)\s(jumped)', X).group(2)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jumped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4178237" y="202361"/>
            <a:ext cx="32656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Storing matches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60267" y="1242925"/>
            <a:ext cx="11222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Parentheses () around an expression flag separates groups of stored matches. Storing matches can be done with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0EF72D-BAA9-9A4B-B035-A7BE2BECEB3F}"/>
              </a:ext>
            </a:extLst>
          </p:cNvPr>
          <p:cNvCxnSpPr>
            <a:cxnSpLocks/>
          </p:cNvCxnSpPr>
          <p:nvPr/>
        </p:nvCxnSpPr>
        <p:spPr>
          <a:xfrm flipH="1" flipV="1">
            <a:off x="3050771" y="4680066"/>
            <a:ext cx="415636" cy="81464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25FC8C-EBC2-EB47-92A0-F650B064B968}"/>
              </a:ext>
            </a:extLst>
          </p:cNvPr>
          <p:cNvCxnSpPr>
            <a:cxnSpLocks/>
          </p:cNvCxnSpPr>
          <p:nvPr/>
        </p:nvCxnSpPr>
        <p:spPr>
          <a:xfrm flipV="1">
            <a:off x="4178237" y="4661734"/>
            <a:ext cx="238592" cy="8329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501E96-3015-C24A-99F8-C9A6FDE87663}"/>
              </a:ext>
            </a:extLst>
          </p:cNvPr>
          <p:cNvSpPr txBox="1"/>
          <p:nvPr/>
        </p:nvSpPr>
        <p:spPr>
          <a:xfrm>
            <a:off x="2030208" y="5655885"/>
            <a:ext cx="4296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Parentheses store matches as groups. .group(1) is the first .group(2) is the second here</a:t>
            </a:r>
          </a:p>
        </p:txBody>
      </p:sp>
    </p:spTree>
    <p:extLst>
      <p:ext uri="{BB962C8B-B14F-4D97-AF65-F5344CB8AC3E}">
        <p14:creationId xmlns:p14="http://schemas.microsoft.com/office/powerpoint/2010/main" val="879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4178237" y="202361"/>
            <a:ext cx="32656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Storing matches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60267" y="1242925"/>
            <a:ext cx="11222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Parentheses () around an expression flag separates groups of stored matches. Storing matches can be done with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288D0-B62B-CD49-B3F1-41FD83C272ED}"/>
              </a:ext>
            </a:extLst>
          </p:cNvPr>
          <p:cNvSpPr/>
          <p:nvPr/>
        </p:nvSpPr>
        <p:spPr>
          <a:xfrm>
            <a:off x="844201" y="2443870"/>
            <a:ext cx="9933709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"TTATACGAATTATACGCGCGATATAATACATATAT”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("[AT]{4,}", Seq)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Rep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print(Rep,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(Rep))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TTATA 5		# will print</a:t>
            </a: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AATTATA 7</a:t>
            </a: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ATATAATA 8</a:t>
            </a: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ATATAT 6</a:t>
            </a:r>
          </a:p>
        </p:txBody>
      </p:sp>
    </p:spTree>
    <p:extLst>
      <p:ext uri="{BB962C8B-B14F-4D97-AF65-F5344CB8AC3E}">
        <p14:creationId xmlns:p14="http://schemas.microsoft.com/office/powerpoint/2010/main" val="84537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8" y="3429000"/>
            <a:ext cx="11495171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'CO_MT_134545 0 1    0 2   1’ 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('CO_', '', Seq)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Deletes CO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(r'\s+', ' ', Seq)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Delete extra space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= '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abcdefghi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(def)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r'\1', Let)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Replace string with a part of itself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20306" y="202361"/>
            <a:ext cx="56893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Replacing matches in strings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60268" y="1125911"/>
            <a:ext cx="112222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finds all matches in a string, stores in a list. The length of the list gives you the number of matches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(‘pattern to match’, pattern to replace’, String)</a:t>
            </a:r>
          </a:p>
        </p:txBody>
      </p:sp>
    </p:spTree>
    <p:extLst>
      <p:ext uri="{BB962C8B-B14F-4D97-AF65-F5344CB8AC3E}">
        <p14:creationId xmlns:p14="http://schemas.microsoft.com/office/powerpoint/2010/main" val="125427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3DA9B-D3EB-1C43-A952-C9F2499ED375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For this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47409-4F40-3140-9624-F98FF848813A}"/>
              </a:ext>
            </a:extLst>
          </p:cNvPr>
          <p:cNvSpPr txBox="1"/>
          <p:nvPr/>
        </p:nvSpPr>
        <p:spPr>
          <a:xfrm>
            <a:off x="397164" y="1413857"/>
            <a:ext cx="10843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Restriction Enzymes</a:t>
            </a:r>
            <a:r>
              <a:rPr lang="en-US" sz="2800" dirty="0">
                <a:latin typeface="Helvetica Light" panose="020B0403020202020204" pitchFamily="34" charset="0"/>
              </a:rPr>
              <a:t>: </a:t>
            </a:r>
            <a:r>
              <a:rPr lang="en-US" sz="2600" dirty="0">
                <a:latin typeface="Helvetica Light" panose="020B0403020202020204" pitchFamily="34" charset="0"/>
              </a:rPr>
              <a:t>cut double stranded DNA at specific sequences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795E7-D0C5-2D44-AC25-1D3AB0E141E3}"/>
              </a:ext>
            </a:extLst>
          </p:cNvPr>
          <p:cNvSpPr txBox="1"/>
          <p:nvPr/>
        </p:nvSpPr>
        <p:spPr>
          <a:xfrm>
            <a:off x="397165" y="2200533"/>
            <a:ext cx="1153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Microsatellites (Simple Sequence Repeats): </a:t>
            </a:r>
            <a:r>
              <a:rPr lang="en-US" sz="2600" dirty="0">
                <a:latin typeface="Helvetica Light" panose="020B0403020202020204" pitchFamily="34" charset="0"/>
              </a:rPr>
              <a:t>Short sequence motifs that occur in repetitive strings. Due to high mutation rate and high polymorphism, commonly developed as molecular markers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98DD3-92DD-DC4B-8C2D-82BC55770E27}"/>
              </a:ext>
            </a:extLst>
          </p:cNvPr>
          <p:cNvSpPr txBox="1"/>
          <p:nvPr/>
        </p:nvSpPr>
        <p:spPr>
          <a:xfrm>
            <a:off x="397165" y="3997593"/>
            <a:ext cx="11531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Whole transcriptomes </a:t>
            </a:r>
            <a:r>
              <a:rPr lang="en-US" sz="2600" dirty="0">
                <a:latin typeface="Helvetica Light" panose="020B0403020202020204" pitchFamily="34" charset="0"/>
              </a:rPr>
              <a:t>(DNA sequences representing the expressed, genic portion of a genome) for this week: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taeda_unigenes.fasta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(Loblolly pine, </a:t>
            </a:r>
            <a:r>
              <a:rPr lang="en-US" sz="2600" i="1" dirty="0">
                <a:latin typeface="Helvetica Light" panose="020B0403020202020204" pitchFamily="34" charset="0"/>
                <a:cs typeface="Courier New" panose="02070309020205020404" pitchFamily="49" charset="0"/>
              </a:rPr>
              <a:t>Pinus </a:t>
            </a:r>
            <a:r>
              <a:rPr lang="en-US" sz="2600" i="1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taeda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Manacus_vitellinus.gene.cds.fa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(Golden collared manakin)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54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745212" y="3429000"/>
            <a:ext cx="10701576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Line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print(Line)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Seq.strip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print(Seq)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3397184" y="233855"/>
            <a:ext cx="5397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  <a:cs typeface="Courier New" panose="02070309020205020404" pitchFamily="49" charset="0"/>
              </a:rPr>
              <a:t>Processing two lines at a time: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7465BD2-ED97-224A-BBEC-1BE8583D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12" y="991693"/>
            <a:ext cx="7449837" cy="22334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0A6F6E-4FC9-B849-B76D-149834ECD41F}"/>
              </a:ext>
            </a:extLst>
          </p:cNvPr>
          <p:cNvCxnSpPr>
            <a:cxnSpLocks/>
          </p:cNvCxnSpPr>
          <p:nvPr/>
        </p:nvCxnSpPr>
        <p:spPr>
          <a:xfrm flipH="1">
            <a:off x="6102224" y="1082352"/>
            <a:ext cx="298579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89D7B6-ED42-164A-9308-141B2DA24F4A}"/>
              </a:ext>
            </a:extLst>
          </p:cNvPr>
          <p:cNvSpPr txBox="1"/>
          <p:nvPr/>
        </p:nvSpPr>
        <p:spPr>
          <a:xfrm>
            <a:off x="9088016" y="856742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Fasta</a:t>
            </a:r>
            <a:r>
              <a:rPr lang="en-US" sz="2000" dirty="0">
                <a:latin typeface="Helvetica Light" panose="020B0403020202020204" pitchFamily="34" charset="0"/>
              </a:rPr>
              <a:t> ID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8FE39-5AF6-2C46-B506-494880C8B5D7}"/>
              </a:ext>
            </a:extLst>
          </p:cNvPr>
          <p:cNvSpPr txBox="1"/>
          <p:nvPr/>
        </p:nvSpPr>
        <p:spPr>
          <a:xfrm>
            <a:off x="9837052" y="1460692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Sequence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83CD8B-5CC3-D849-BAEF-DAA5CBD63D96}"/>
              </a:ext>
            </a:extLst>
          </p:cNvPr>
          <p:cNvCxnSpPr>
            <a:cxnSpLocks/>
          </p:cNvCxnSpPr>
          <p:nvPr/>
        </p:nvCxnSpPr>
        <p:spPr>
          <a:xfrm flipH="1" flipV="1">
            <a:off x="8065827" y="1460692"/>
            <a:ext cx="1827057" cy="2000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65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#opening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 = open(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'r')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=[]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GeneList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empty list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	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removing line endings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('\t')	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splitting line on tabs, making list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GeneList.append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splitting line on tabs, making list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57200" y="192940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#1</a:t>
            </a:r>
          </a:p>
        </p:txBody>
      </p:sp>
    </p:spTree>
    <p:extLst>
      <p:ext uri="{BB962C8B-B14F-4D97-AF65-F5344CB8AC3E}">
        <p14:creationId xmlns:p14="http://schemas.microsoft.com/office/powerpoint/2010/main" val="35693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337325" y="1807940"/>
            <a:ext cx="951734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Read Chapter 10 preview 11, complete the demo script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python_4_primer.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assignment_python4.md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Turn in script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For this week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3CFDD-50BC-2B4B-8177-45608F650DD1}"/>
              </a:ext>
            </a:extLst>
          </p:cNvPr>
          <p:cNvSpPr txBox="1"/>
          <p:nvPr/>
        </p:nvSpPr>
        <p:spPr>
          <a:xfrm>
            <a:off x="3541222" y="581891"/>
            <a:ext cx="482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Semester through November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6D021-662C-0F47-96D3-C40D09A04604}"/>
              </a:ext>
            </a:extLst>
          </p:cNvPr>
          <p:cNvSpPr txBox="1"/>
          <p:nvPr/>
        </p:nvSpPr>
        <p:spPr>
          <a:xfrm>
            <a:off x="1129343" y="1632065"/>
            <a:ext cx="104253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10/27, 10/29</a:t>
            </a:r>
            <a:r>
              <a:rPr lang="en-US" sz="2800" dirty="0">
                <a:latin typeface="Helvetica Light" panose="020B0403020202020204" pitchFamily="34" charset="0"/>
              </a:rPr>
              <a:t>:		Reading many files at one, data 						management problem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11/3, 11/5</a:t>
            </a:r>
            <a:r>
              <a:rPr lang="en-US" sz="2800" dirty="0">
                <a:latin typeface="Helvetica Light" panose="020B0403020202020204" pitchFamily="34" charset="0"/>
              </a:rPr>
              <a:t>		</a:t>
            </a:r>
            <a:r>
              <a:rPr lang="en-US" sz="2800" b="1" dirty="0">
                <a:latin typeface="Helvetica Light" panose="020B0403020202020204" pitchFamily="34" charset="0"/>
              </a:rPr>
              <a:t>11/3</a:t>
            </a:r>
            <a:r>
              <a:rPr lang="en-US" sz="2800" dirty="0">
                <a:latin typeface="Helvetica Light" panose="020B0403020202020204" pitchFamily="34" charset="0"/>
              </a:rPr>
              <a:t> free, flexible day. Open lab 						during class. </a:t>
            </a:r>
            <a:r>
              <a:rPr lang="en-US" sz="2800" b="1" dirty="0">
                <a:latin typeface="Helvetica Light" panose="020B0403020202020204" pitchFamily="34" charset="0"/>
              </a:rPr>
              <a:t>11/5</a:t>
            </a:r>
            <a:r>
              <a:rPr lang="en-US" sz="2800" dirty="0">
                <a:latin typeface="Helvetica Light" panose="020B0403020202020204" pitchFamily="34" charset="0"/>
              </a:rPr>
              <a:t> library module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11/10, 11/12		11/10 </a:t>
            </a:r>
            <a:r>
              <a:rPr lang="en-US" sz="2800" dirty="0">
                <a:latin typeface="Helvetica Light" panose="020B0403020202020204" pitchFamily="34" charset="0"/>
              </a:rPr>
              <a:t>work on script from </a:t>
            </a:r>
            <a:r>
              <a:rPr lang="en-US" sz="2800" b="1" dirty="0">
                <a:latin typeface="Helvetica Light" panose="020B0403020202020204" pitchFamily="34" charset="0"/>
              </a:rPr>
              <a:t>11/5</a:t>
            </a:r>
            <a:r>
              <a:rPr lang="en-US" sz="2800" dirty="0">
                <a:latin typeface="Helvetica Light" panose="020B0403020202020204" pitchFamily="34" charset="0"/>
              </a:rPr>
              <a:t>, 						</a:t>
            </a:r>
            <a:r>
              <a:rPr lang="en-US" sz="2800" b="1" dirty="0">
                <a:latin typeface="Helvetica Light" panose="020B0403020202020204" pitchFamily="34" charset="0"/>
              </a:rPr>
              <a:t>11/12</a:t>
            </a:r>
            <a:r>
              <a:rPr lang="en-US" sz="2800" dirty="0">
                <a:latin typeface="Helvetica Light" panose="020B0403020202020204" pitchFamily="34" charset="0"/>
              </a:rPr>
              <a:t> introduce GBS module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11/17, 11/19		</a:t>
            </a:r>
            <a:r>
              <a:rPr lang="en-US" sz="2800" b="1">
                <a:latin typeface="Helvetica Light" panose="020B0403020202020204" pitchFamily="34" charset="0"/>
              </a:rPr>
              <a:t>GBS module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9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530772" y="779595"/>
            <a:ext cx="11661228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[1], 'r')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open('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outfliesA.txt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'w')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=[] # initializing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setting to 1 to count lines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##critical, removing line ending.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ListLine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('\t')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tab delimited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ListLine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== 'N':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Nlist.append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ListLine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incrementing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of lines: ",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=','.join(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joining list to string, as can write list cleanly.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"\n")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writing string plus line ending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#closing 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57200" y="105855"/>
            <a:ext cx="86260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#2</a:t>
            </a:r>
          </a:p>
        </p:txBody>
      </p:sp>
    </p:spTree>
    <p:extLst>
      <p:ext uri="{BB962C8B-B14F-4D97-AF65-F5344CB8AC3E}">
        <p14:creationId xmlns:p14="http://schemas.microsoft.com/office/powerpoint/2010/main" val="5341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55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[1], 'r')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open('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gc_length_out.txt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'w')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=[] # initializing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 ## setting to 0 to count line numbers while looping through the file. 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# initializing cum length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###CONTINUED ON NEXT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#3</a:t>
            </a:r>
          </a:p>
        </p:txBody>
      </p:sp>
    </p:spTree>
    <p:extLst>
      <p:ext uri="{BB962C8B-B14F-4D97-AF65-F5344CB8AC3E}">
        <p14:creationId xmlns:p14="http://schemas.microsoft.com/office/powerpoint/2010/main" val="162448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163285" y="746938"/>
            <a:ext cx="12148458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("^&gt;", Line):# matches ID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ID = Line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("%s, " %(ID))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("[ATCG]", Line):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('C')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('G')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GC=(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("Sequence length: %d, GC content: %f.2 \n" %(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GC))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print("Number of sequences: %d, Total GC fraction: %f.2" % 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TotalGC,LineNumber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74171" y="171168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#3</a:t>
            </a:r>
          </a:p>
        </p:txBody>
      </p:sp>
    </p:spTree>
    <p:extLst>
      <p:ext uri="{BB962C8B-B14F-4D97-AF65-F5344CB8AC3E}">
        <p14:creationId xmlns:p14="http://schemas.microsoft.com/office/powerpoint/2010/main" val="222726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23610-0C33-6640-B8EE-C729216B0AB1}"/>
              </a:ext>
            </a:extLst>
          </p:cNvPr>
          <p:cNvSpPr txBox="1"/>
          <p:nvPr/>
        </p:nvSpPr>
        <p:spPr>
          <a:xfrm>
            <a:off x="4144183" y="216009"/>
            <a:ext cx="39036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Initializing variables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6031A-1F47-1741-A772-CADB9AA79920}"/>
              </a:ext>
            </a:extLst>
          </p:cNvPr>
          <p:cNvSpPr txBox="1"/>
          <p:nvPr/>
        </p:nvSpPr>
        <p:spPr>
          <a:xfrm>
            <a:off x="797559" y="1159104"/>
            <a:ext cx="11293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that need to exist outside and within loops need to be </a:t>
            </a:r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initialized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outside of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21DE9-0EB1-154C-8376-B83768195ED7}"/>
              </a:ext>
            </a:extLst>
          </p:cNvPr>
          <p:cNvSpPr/>
          <p:nvPr/>
        </p:nvSpPr>
        <p:spPr>
          <a:xfrm>
            <a:off x="4794268" y="2456142"/>
            <a:ext cx="6051212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TAT = 0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(“,“)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TAT += List[1]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B8783-3ABF-1F4C-976B-61A869F43637}"/>
              </a:ext>
            </a:extLst>
          </p:cNvPr>
          <p:cNvSpPr txBox="1"/>
          <p:nvPr/>
        </p:nvSpPr>
        <p:spPr>
          <a:xfrm>
            <a:off x="696829" y="5848334"/>
            <a:ext cx="1129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assigned within the loop live and die within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1D7742-3551-144C-97F1-E897491D0D9C}"/>
              </a:ext>
            </a:extLst>
          </p:cNvPr>
          <p:cNvCxnSpPr>
            <a:cxnSpLocks/>
          </p:cNvCxnSpPr>
          <p:nvPr/>
        </p:nvCxnSpPr>
        <p:spPr>
          <a:xfrm>
            <a:off x="3739243" y="3671906"/>
            <a:ext cx="1897628" cy="6107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B0879B-E4CA-BE48-98D9-2D55B5806A5F}"/>
              </a:ext>
            </a:extLst>
          </p:cNvPr>
          <p:cNvSpPr txBox="1"/>
          <p:nvPr/>
        </p:nvSpPr>
        <p:spPr>
          <a:xfrm>
            <a:off x="2095638" y="2716532"/>
            <a:ext cx="1643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Created new each time through loop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1B988D-2C41-1141-8685-1B4536E8926D}"/>
              </a:ext>
            </a:extLst>
          </p:cNvPr>
          <p:cNvCxnSpPr>
            <a:cxnSpLocks/>
          </p:cNvCxnSpPr>
          <p:nvPr/>
        </p:nvCxnSpPr>
        <p:spPr>
          <a:xfrm>
            <a:off x="3739243" y="4930929"/>
            <a:ext cx="1897628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534085-C573-D344-B452-3CC7EEDA747C}"/>
              </a:ext>
            </a:extLst>
          </p:cNvPr>
          <p:cNvSpPr txBox="1"/>
          <p:nvPr/>
        </p:nvSpPr>
        <p:spPr>
          <a:xfrm>
            <a:off x="1568125" y="4423097"/>
            <a:ext cx="2775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Initialized outside, grows each time through</a:t>
            </a:r>
          </a:p>
        </p:txBody>
      </p:sp>
    </p:spTree>
    <p:extLst>
      <p:ext uri="{BB962C8B-B14F-4D97-AF65-F5344CB8AC3E}">
        <p14:creationId xmlns:p14="http://schemas.microsoft.com/office/powerpoint/2010/main" val="231855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860401" y="265815"/>
            <a:ext cx="53511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Regular Expressions (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3300" dirty="0">
                <a:latin typeface="Helvetica Light" panose="020B0403020202020204" pitchFamily="34" charset="0"/>
              </a:rPr>
              <a:t>)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BC1BD-E7EF-E54A-88A9-6B330F86656F}"/>
              </a:ext>
            </a:extLst>
          </p:cNvPr>
          <p:cNvSpPr txBox="1"/>
          <p:nvPr/>
        </p:nvSpPr>
        <p:spPr>
          <a:xfrm>
            <a:off x="754245" y="1098567"/>
            <a:ext cx="11310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Flexible pattern matching is a key to data science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DAF011-777E-B943-90CA-71DC1D3D6901}"/>
              </a:ext>
            </a:extLst>
          </p:cNvPr>
          <p:cNvSpPr/>
          <p:nvPr/>
        </p:nvSpPr>
        <p:spPr>
          <a:xfrm>
            <a:off x="563642" y="1854375"/>
            <a:ext cx="1106471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Example uses of regular expressions: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Executing conditionals: if line has some expression, do something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Enumerating the number of times a certain pattern occurs in data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Extracting information with certain characteristics from a string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Locating and replacing 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Splitting strings based on a pattern match</a:t>
            </a:r>
          </a:p>
        </p:txBody>
      </p:sp>
    </p:spTree>
    <p:extLst>
      <p:ext uri="{BB962C8B-B14F-4D97-AF65-F5344CB8AC3E}">
        <p14:creationId xmlns:p14="http://schemas.microsoft.com/office/powerpoint/2010/main" val="68748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860401" y="265815"/>
            <a:ext cx="53511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Regular Expressions (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3300" dirty="0">
                <a:latin typeface="Helvetica Light" panose="020B0403020202020204" pitchFamily="34" charset="0"/>
              </a:rPr>
              <a:t>)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DAF011-777E-B943-90CA-71DC1D3D6901}"/>
              </a:ext>
            </a:extLst>
          </p:cNvPr>
          <p:cNvSpPr/>
          <p:nvPr/>
        </p:nvSpPr>
        <p:spPr>
          <a:xfrm>
            <a:off x="822483" y="865979"/>
            <a:ext cx="10587045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library in python has built in functions for regular expressions.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returns true/false and a data object for match. </a:t>
            </a:r>
            <a:r>
              <a:rPr lang="en-US" sz="2600" i="1" dirty="0">
                <a:latin typeface="Helvetica Light" panose="020B0403020202020204" pitchFamily="34" charset="0"/>
              </a:rPr>
              <a:t>Only saves first match in a string.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finds all matches, returns data object with information on matches.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finds all matches, returns a list of matches (good for counting matches, extracting matches)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finds and substitutes pattern match with a different string</a:t>
            </a: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8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583949" y="3324819"/>
            <a:ext cx="10701576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"ATCGGGGCCTAGAAT"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("TAG", Seq):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print("Stop codon (TAG) found.\n")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58592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Introduction: </a:t>
            </a:r>
            <a:r>
              <a:rPr lang="en-US" sz="3000" b="1" dirty="0">
                <a:latin typeface="Helvetica Light" panose="020B0403020202020204" pitchFamily="34" charset="0"/>
              </a:rPr>
              <a:t>regular expressions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481289" y="1303284"/>
            <a:ext cx="109068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returns true/false; match occurs or doesn’t.</a:t>
            </a:r>
          </a:p>
        </p:txBody>
      </p:sp>
    </p:spTree>
    <p:extLst>
      <p:ext uri="{BB962C8B-B14F-4D97-AF65-F5344CB8AC3E}">
        <p14:creationId xmlns:p14="http://schemas.microsoft.com/office/powerpoint/2010/main" val="419642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14443</TotalTime>
  <Words>1736</Words>
  <Application>Microsoft Macintosh PowerPoint</Application>
  <PresentationFormat>Widescreen</PresentationFormat>
  <Paragraphs>244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63</cp:revision>
  <cp:lastPrinted>2020-10-13T03:08:35Z</cp:lastPrinted>
  <dcterms:created xsi:type="dcterms:W3CDTF">2020-10-06T23:54:18Z</dcterms:created>
  <dcterms:modified xsi:type="dcterms:W3CDTF">2020-10-20T20:40:46Z</dcterms:modified>
</cp:coreProperties>
</file>