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7" r:id="rId5"/>
    <p:sldId id="278" r:id="rId6"/>
    <p:sldId id="276" r:id="rId7"/>
    <p:sldId id="259" r:id="rId8"/>
    <p:sldId id="262" r:id="rId9"/>
    <p:sldId id="273" r:id="rId10"/>
    <p:sldId id="261" r:id="rId11"/>
    <p:sldId id="260" r:id="rId12"/>
    <p:sldId id="263" r:id="rId13"/>
    <p:sldId id="270" r:id="rId14"/>
    <p:sldId id="264" r:id="rId15"/>
    <p:sldId id="265" r:id="rId16"/>
    <p:sldId id="274" r:id="rId17"/>
    <p:sldId id="272" r:id="rId18"/>
    <p:sldId id="271" r:id="rId19"/>
    <p:sldId id="275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98"/>
    <p:restoredTop sz="94552"/>
  </p:normalViewPr>
  <p:slideViewPr>
    <p:cSldViewPr snapToGrid="0" snapToObjects="1">
      <p:cViewPr varScale="1">
        <p:scale>
          <a:sx n="108" d="100"/>
          <a:sy n="108" d="100"/>
        </p:scale>
        <p:origin x="216" y="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F2A07-81E6-194E-9D69-4DF43E68B5A3}" type="datetimeFigureOut">
              <a:rPr lang="en-US" smtClean="0"/>
              <a:t>7/31/22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7E445-D448-FE4C-8BEE-67517F83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44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7E445-D448-FE4C-8BEE-67517F83D2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1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7E445-D448-FE4C-8BEE-67517F83D2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30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7E445-D448-FE4C-8BEE-67517F83D2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82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7E445-D448-FE4C-8BEE-67517F83D2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80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7E445-D448-FE4C-8BEE-67517F83D2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7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CE86-4A7E-23B6-DF10-A215D5C40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9868D-C467-82E4-EEF0-25CA74128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3E201-5F39-8FBE-DFD1-E42E95DB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5835-D266-D747-A1E7-FB7EAB36C35A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A515E-992C-A429-E6C2-D8C68AC7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81C3B-CE28-66D9-02AF-7F7459A1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1520-9FF1-9948-0B0E-04C80945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94B70-5B36-5443-2D7F-B74ADC443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22659-1409-BAA8-B073-FAFD0610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5835-D266-D747-A1E7-FB7EAB36C35A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95625-F046-03E7-F2FE-5A6E3F3E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13028-C55F-AF18-4BEC-CF055F13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1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E650C-AA9E-3930-6D41-3757B4BD2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44D46-9671-21A5-1170-FEA03009D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9E48A-6836-45EF-19F0-24086AC5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5835-D266-D747-A1E7-FB7EAB36C35A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7AAE1-5B10-D5D6-EE97-2A0F3864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8D15E-3F02-B7C0-B062-83DEE4A8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5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4990-AF72-2227-D433-5FBDA931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BF904-48B9-B808-D00D-87D10639D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56256-CAED-9E3A-7B58-368E9AA2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5835-D266-D747-A1E7-FB7EAB36C35A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45A6B-6F95-59D6-A82F-EB996ACA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A7FE5-DBFE-6DC6-A93F-D996528F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16B2-9DBB-9BFA-88C0-B0F7B10B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DDD86-54A6-E514-AC8F-6C4035B8A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EC5EE-4778-AEA9-EBB8-D8D86D39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5835-D266-D747-A1E7-FB7EAB36C35A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69087-D1C0-6452-CB39-6F292DC5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3D396-8A95-D5AB-F5A5-49B1562B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9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B2D8-E69A-156E-6B6B-133B46FD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194D1-6559-2042-4A6F-E75F787A8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1B339-1512-5914-A3CF-35B3E7DE6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E463A-C830-69DA-2992-D10E9A35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5835-D266-D747-A1E7-FB7EAB36C35A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2DAD5-0D1A-FF05-DF61-0D069F40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72B17-925B-DBE2-7F8E-6B5F40CA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314B-D304-C2D6-3DA6-D6ACBF9E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3F3BD-1028-1D31-E6D5-93398B1D2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14C9B-7193-2B22-5FDD-872D0A897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5000F-C15C-39EA-351B-9B27F75AE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A3B9D-7CD1-0692-4F81-DFDC94E40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4DB3E-BB67-9413-01C5-D1683E47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5835-D266-D747-A1E7-FB7EAB36C35A}" type="datetimeFigureOut">
              <a:rPr lang="en-US" smtClean="0"/>
              <a:t>7/31/22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F028A-83AF-9D25-9B05-B4F62BB5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D3BD7-901E-B2F1-2C63-612584ED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1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9083-4F88-612D-89A0-1849F55F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3E98E-3E8B-AEDD-3897-D281C912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5835-D266-D747-A1E7-FB7EAB36C35A}" type="datetimeFigureOut">
              <a:rPr lang="en-US" smtClean="0"/>
              <a:t>7/31/22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81748-786B-26D7-F1E5-591DEB8E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3877B-B96D-254E-9FB0-4FA332BC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7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F2AE93-E654-BE20-28EF-DCF3B700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5835-D266-D747-A1E7-FB7EAB36C35A}" type="datetimeFigureOut">
              <a:rPr lang="en-US" smtClean="0"/>
              <a:t>7/31/22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B4A2C-FF51-45B0-36A9-69729813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8A414-8992-C66C-50BB-17600163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5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E642-5884-5590-9E60-05DFC8D6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2068-EDF0-98D4-F3F1-C0935D97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00E96-DEA6-527E-F41B-9CC744B0C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3AC90-9244-9971-59A1-19E3B6DF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5835-D266-D747-A1E7-FB7EAB36C35A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0E9E4-76D2-C793-46EF-7982EAF4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D160D-6A55-02BF-4E3C-FA812F32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1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6DAB-274D-0535-2D37-37DAAC6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44571-F25F-7B2C-C69A-4587027CD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A35DB-181D-FD43-EDB6-E07756334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53C58-6033-4944-0A38-0F48E5CD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5835-D266-D747-A1E7-FB7EAB36C35A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4C3F1-5222-21BE-E4E2-ED7F5F83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6AC3A-0EEC-21DE-3D4F-64A664DB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7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50714-82D0-A3E9-C062-D255BDEEF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108D-BA16-A39E-B35F-CC87463A9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4183-436B-9C14-2FB8-C5630D2BE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E5835-D266-D747-A1E7-FB7EAB36C35A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985F-A976-962B-715B-624B7D12E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EA0AB-38C8-6760-76B1-9D5503F96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4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A65C69-A164-C492-279E-1A129B443D5E}"/>
              </a:ext>
            </a:extLst>
          </p:cNvPr>
          <p:cNvSpPr txBox="1"/>
          <p:nvPr/>
        </p:nvSpPr>
        <p:spPr>
          <a:xfrm>
            <a:off x="3061355" y="1243786"/>
            <a:ext cx="6069290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b="1" dirty="0">
                <a:latin typeface="Helvetica Light" panose="020B0403020202020204" pitchFamily="34" charset="0"/>
              </a:rPr>
              <a:t>GAIN summer 2022</a:t>
            </a:r>
          </a:p>
          <a:p>
            <a:pPr algn="ctr"/>
            <a:endParaRPr lang="en-US" sz="3400" b="1" dirty="0">
              <a:latin typeface="Helvetica Light" panose="020B0403020202020204" pitchFamily="34" charset="0"/>
            </a:endParaRPr>
          </a:p>
          <a:p>
            <a:pPr algn="ctr"/>
            <a:r>
              <a:rPr lang="en-US" sz="3400" dirty="0">
                <a:latin typeface="Helvetica Light" panose="020B0403020202020204" pitchFamily="34" charset="0"/>
              </a:rPr>
              <a:t>Computational tools workshop</a:t>
            </a:r>
          </a:p>
          <a:p>
            <a:pPr algn="ctr"/>
            <a:endParaRPr lang="en-US" sz="3400" dirty="0">
              <a:latin typeface="Helvetica Light" panose="020B0403020202020204" pitchFamily="34" charset="0"/>
            </a:endParaRPr>
          </a:p>
          <a:p>
            <a:pPr algn="ctr"/>
            <a:r>
              <a:rPr lang="en-US" sz="2800" dirty="0">
                <a:latin typeface="Helvetica Light" panose="020B0403020202020204" pitchFamily="34" charset="0"/>
              </a:rPr>
              <a:t>9:00-10:45 AM, August 1,2,4,5</a:t>
            </a:r>
          </a:p>
          <a:p>
            <a:pPr algn="ctr"/>
            <a:endParaRPr lang="en-US" sz="3400" dirty="0">
              <a:latin typeface="Helvetica Light" panose="020B0403020202020204" pitchFamily="34" charset="0"/>
            </a:endParaRPr>
          </a:p>
          <a:p>
            <a:pPr algn="ctr"/>
            <a:endParaRPr lang="en-US" sz="34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60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28DCCB-A30D-374C-0A73-31B717A95E6C}"/>
              </a:ext>
            </a:extLst>
          </p:cNvPr>
          <p:cNvSpPr txBox="1"/>
          <p:nvPr/>
        </p:nvSpPr>
        <p:spPr>
          <a:xfrm>
            <a:off x="3188559" y="643546"/>
            <a:ext cx="6160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R markdown: basic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B5ED8-7D4B-57D3-DF00-5BF88D7C2830}"/>
              </a:ext>
            </a:extLst>
          </p:cNvPr>
          <p:cNvSpPr txBox="1"/>
          <p:nvPr/>
        </p:nvSpPr>
        <p:spPr>
          <a:xfrm>
            <a:off x="866041" y="1911078"/>
            <a:ext cx="111200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b="1" dirty="0">
                <a:latin typeface="Helvetica Light" panose="020B0403020202020204" pitchFamily="34" charset="0"/>
              </a:rPr>
              <a:t>.</a:t>
            </a:r>
            <a:r>
              <a:rPr lang="en-US" sz="2800" b="1" dirty="0" err="1">
                <a:latin typeface="Helvetica Light" panose="020B0403020202020204" pitchFamily="34" charset="0"/>
              </a:rPr>
              <a:t>Rmd</a:t>
            </a:r>
            <a:r>
              <a:rPr lang="en-US" sz="2800" b="1" dirty="0">
                <a:latin typeface="Helvetica Light" panose="020B0403020202020204" pitchFamily="34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is common file extension, but these files are just text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b="1" dirty="0" err="1">
                <a:latin typeface="Helvetica Light" panose="020B0403020202020204" pitchFamily="34" charset="0"/>
              </a:rPr>
              <a:t>Rstudio</a:t>
            </a:r>
            <a:r>
              <a:rPr lang="en-US" sz="2800" b="1" dirty="0">
                <a:latin typeface="Helvetica Light" panose="020B0403020202020204" pitchFamily="34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used to edit .</a:t>
            </a:r>
            <a:r>
              <a:rPr lang="en-US" sz="2800" dirty="0" err="1">
                <a:latin typeface="Helvetica Light" panose="020B0403020202020204" pitchFamily="34" charset="0"/>
              </a:rPr>
              <a:t>Rmd</a:t>
            </a:r>
            <a:r>
              <a:rPr lang="en-US" sz="2800" dirty="0">
                <a:latin typeface="Helvetica Light" panose="020B0403020202020204" pitchFamily="34" charset="0"/>
              </a:rPr>
              <a:t> text and to process/display rendered markdown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 Light" panose="020B0403020202020204" pitchFamily="34" charset="0"/>
              </a:rPr>
              <a:t>Can work with R, python, bash, and latex 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 Light" panose="020B0403020202020204" pitchFamily="34" charset="0"/>
              </a:rPr>
              <a:t>Excellent for teaching, sharing, and organizing reproducible workflows.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20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A51E80-1240-86E8-1ABF-AD278419B3A5}"/>
              </a:ext>
            </a:extLst>
          </p:cNvPr>
          <p:cNvSpPr txBox="1"/>
          <p:nvPr/>
        </p:nvSpPr>
        <p:spPr>
          <a:xfrm>
            <a:off x="2374468" y="729048"/>
            <a:ext cx="7443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Building an R markdown document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30771-862C-7EE6-BDBF-DAE3357F71DB}"/>
              </a:ext>
            </a:extLst>
          </p:cNvPr>
          <p:cNvSpPr txBox="1"/>
          <p:nvPr/>
        </p:nvSpPr>
        <p:spPr>
          <a:xfrm>
            <a:off x="1248032" y="2187146"/>
            <a:ext cx="2783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1. YAML header</a:t>
            </a: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A51C2A48-5156-F016-43D5-753AE5A7B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55" y="3268361"/>
            <a:ext cx="11112084" cy="198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1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A51E80-1240-86E8-1ABF-AD278419B3A5}"/>
              </a:ext>
            </a:extLst>
          </p:cNvPr>
          <p:cNvSpPr txBox="1"/>
          <p:nvPr/>
        </p:nvSpPr>
        <p:spPr>
          <a:xfrm>
            <a:off x="2374468" y="729048"/>
            <a:ext cx="7443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Building an R markdown document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30771-862C-7EE6-BDBF-DAE3357F71DB}"/>
              </a:ext>
            </a:extLst>
          </p:cNvPr>
          <p:cNvSpPr txBox="1"/>
          <p:nvPr/>
        </p:nvSpPr>
        <p:spPr>
          <a:xfrm>
            <a:off x="254215" y="1855976"/>
            <a:ext cx="38984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Text written in Markdown syntax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Appears formatted in rendered document (html or pdf)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FDFDEB-F98F-9ADF-A311-EB3A27012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210" y="2110046"/>
            <a:ext cx="5844746" cy="4614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1457D1-2594-9C65-0146-12A3428A7881}"/>
              </a:ext>
            </a:extLst>
          </p:cNvPr>
          <p:cNvSpPr txBox="1"/>
          <p:nvPr/>
        </p:nvSpPr>
        <p:spPr>
          <a:xfrm>
            <a:off x="5448225" y="1530644"/>
            <a:ext cx="1295547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.</a:t>
            </a:r>
            <a:r>
              <a:rPr lang="en-US" sz="2400" dirty="0" err="1">
                <a:latin typeface="Helvetica Light" panose="020B0403020202020204" pitchFamily="34" charset="0"/>
              </a:rPr>
              <a:t>rmd</a:t>
            </a:r>
            <a:r>
              <a:rPr lang="en-US" sz="2400" dirty="0">
                <a:latin typeface="Helvetica Light" panose="020B0403020202020204" pitchFamily="34" charset="0"/>
              </a:rPr>
              <a:t>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6FB87-EB5B-37AC-B9F6-AC45D00E075A}"/>
              </a:ext>
            </a:extLst>
          </p:cNvPr>
          <p:cNvSpPr txBox="1"/>
          <p:nvPr/>
        </p:nvSpPr>
        <p:spPr>
          <a:xfrm>
            <a:off x="8370255" y="1530645"/>
            <a:ext cx="3025187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Rendered document</a:t>
            </a:r>
          </a:p>
        </p:txBody>
      </p:sp>
    </p:spTree>
    <p:extLst>
      <p:ext uri="{BB962C8B-B14F-4D97-AF65-F5344CB8AC3E}">
        <p14:creationId xmlns:p14="http://schemas.microsoft.com/office/powerpoint/2010/main" val="311680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A51E80-1240-86E8-1ABF-AD278419B3A5}"/>
              </a:ext>
            </a:extLst>
          </p:cNvPr>
          <p:cNvSpPr txBox="1"/>
          <p:nvPr/>
        </p:nvSpPr>
        <p:spPr>
          <a:xfrm>
            <a:off x="2374468" y="729048"/>
            <a:ext cx="7443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Building an R markdown document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30771-862C-7EE6-BDBF-DAE3357F71DB}"/>
              </a:ext>
            </a:extLst>
          </p:cNvPr>
          <p:cNvSpPr txBox="1"/>
          <p:nvPr/>
        </p:nvSpPr>
        <p:spPr>
          <a:xfrm>
            <a:off x="755650" y="1621882"/>
            <a:ext cx="4121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Markdown text example: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F6CB219-F2AA-93D9-3473-4F1485EEA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29" y="2224395"/>
            <a:ext cx="9648439" cy="18011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03C5503-79DC-FE4D-FF95-7DC6C719C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29" y="4654584"/>
            <a:ext cx="9015431" cy="19789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FD5AED-A108-5918-6AFD-F34BF97AAC5E}"/>
              </a:ext>
            </a:extLst>
          </p:cNvPr>
          <p:cNvCxnSpPr/>
          <p:nvPr/>
        </p:nvCxnSpPr>
        <p:spPr>
          <a:xfrm>
            <a:off x="1342354" y="4136989"/>
            <a:ext cx="0" cy="413713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FA6086E-CD4C-542D-B92B-C5F77B1BFDF1}"/>
              </a:ext>
            </a:extLst>
          </p:cNvPr>
          <p:cNvSpPr txBox="1"/>
          <p:nvPr/>
        </p:nvSpPr>
        <p:spPr>
          <a:xfrm>
            <a:off x="1572322" y="4136989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Rendered markdown from above will produce below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F68B2C-8B66-A909-BB27-657BF6851B3D}"/>
              </a:ext>
            </a:extLst>
          </p:cNvPr>
          <p:cNvCxnSpPr/>
          <p:nvPr/>
        </p:nvCxnSpPr>
        <p:spPr>
          <a:xfrm>
            <a:off x="7304540" y="4136989"/>
            <a:ext cx="0" cy="413713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91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A51E80-1240-86E8-1ABF-AD278419B3A5}"/>
              </a:ext>
            </a:extLst>
          </p:cNvPr>
          <p:cNvSpPr txBox="1"/>
          <p:nvPr/>
        </p:nvSpPr>
        <p:spPr>
          <a:xfrm>
            <a:off x="2374468" y="729048"/>
            <a:ext cx="7443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Building an R markdown document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30771-862C-7EE6-BDBF-DAE3357F71DB}"/>
              </a:ext>
            </a:extLst>
          </p:cNvPr>
          <p:cNvSpPr txBox="1"/>
          <p:nvPr/>
        </p:nvSpPr>
        <p:spPr>
          <a:xfrm>
            <a:off x="809455" y="2060260"/>
            <a:ext cx="10888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latin typeface="Helvetica Light" panose="020B0403020202020204" pitchFamily="34" charset="0"/>
              </a:rPr>
              <a:t>Code (R or python, for example) embedded in code blocks, surrounded by ```{r} ```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93AC9045-4C9D-B317-95B2-050B47A6A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28" y="5072122"/>
            <a:ext cx="11445756" cy="1656444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27021ED-7D19-DBCC-D8A3-AA922581B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28" y="3042761"/>
            <a:ext cx="11445756" cy="15397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F1DA29-AE48-E0D9-15E6-18357DE745FE}"/>
              </a:ext>
            </a:extLst>
          </p:cNvPr>
          <p:cNvSpPr txBox="1"/>
          <p:nvPr/>
        </p:nvSpPr>
        <p:spPr>
          <a:xfrm>
            <a:off x="436025" y="4703844"/>
            <a:ext cx="10888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With option flags:</a:t>
            </a:r>
          </a:p>
        </p:txBody>
      </p:sp>
    </p:spTree>
    <p:extLst>
      <p:ext uri="{BB962C8B-B14F-4D97-AF65-F5344CB8AC3E}">
        <p14:creationId xmlns:p14="http://schemas.microsoft.com/office/powerpoint/2010/main" val="426359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A51E80-1240-86E8-1ABF-AD278419B3A5}"/>
              </a:ext>
            </a:extLst>
          </p:cNvPr>
          <p:cNvSpPr txBox="1"/>
          <p:nvPr/>
        </p:nvSpPr>
        <p:spPr>
          <a:xfrm>
            <a:off x="2354590" y="623026"/>
            <a:ext cx="793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Processing document into html or pdf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30771-862C-7EE6-BDBF-DAE3357F71DB}"/>
              </a:ext>
            </a:extLst>
          </p:cNvPr>
          <p:cNvSpPr txBox="1"/>
          <p:nvPr/>
        </p:nvSpPr>
        <p:spPr>
          <a:xfrm>
            <a:off x="1411063" y="1573243"/>
            <a:ext cx="936987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Markdown text converted to pdf or html using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knitr</a:t>
            </a:r>
            <a:r>
              <a:rPr lang="en-US" sz="2800" dirty="0">
                <a:latin typeface="Helvetica Light" panose="020B0403020202020204" pitchFamily="34" charset="0"/>
              </a:rPr>
              <a:t> in R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From prompt: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rmarkdown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::render('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knitr_example.Rmd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From </a:t>
            </a:r>
            <a:r>
              <a:rPr lang="en-US" sz="2800" dirty="0" err="1">
                <a:latin typeface="Helvetica Light" panose="020B0403020202020204" pitchFamily="34" charset="0"/>
              </a:rPr>
              <a:t>Rstudio</a:t>
            </a:r>
            <a:r>
              <a:rPr lang="en-US" sz="2800" dirty="0">
                <a:latin typeface="Helvetica Light" panose="020B0403020202020204" pitchFamily="34" charset="0"/>
              </a:rPr>
              <a:t>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- knit dropdown menu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endParaRPr lang="en-US" sz="2800" dirty="0">
              <a:latin typeface="Helvetica Light" panose="020B0403020202020204" pitchFamily="34" charset="0"/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AE8D23-D4F9-5FFC-3974-E03209EC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399" y="4209316"/>
            <a:ext cx="3972615" cy="223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17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D6D5F4-CCA4-E302-525C-110DF1713760}"/>
              </a:ext>
            </a:extLst>
          </p:cNvPr>
          <p:cNvSpPr txBox="1"/>
          <p:nvPr/>
        </p:nvSpPr>
        <p:spPr>
          <a:xfrm>
            <a:off x="1524000" y="634949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Helvetica Light" panose="020B0403020202020204" pitchFamily="34" charset="0"/>
              </a:rPr>
              <a:t>Extract just the R code from R Markdown to R 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0862F-DEA5-C10B-CC3E-1E6797B74978}"/>
              </a:ext>
            </a:extLst>
          </p:cNvPr>
          <p:cNvSpPr txBox="1"/>
          <p:nvPr/>
        </p:nvSpPr>
        <p:spPr>
          <a:xfrm>
            <a:off x="2092712" y="4053161"/>
            <a:ext cx="6094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knitr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::purl("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purl.Rmd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15A6BA-E699-EDF4-DC7D-A7BA71447271}"/>
              </a:ext>
            </a:extLst>
          </p:cNvPr>
          <p:cNvSpPr txBox="1"/>
          <p:nvPr/>
        </p:nvSpPr>
        <p:spPr>
          <a:xfrm>
            <a:off x="1523999" y="2467166"/>
            <a:ext cx="80660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 panose="020B0403020202020204" pitchFamily="34" charset="0"/>
                <a:cs typeface="Courier New" panose="02070309020205020404" pitchFamily="49" charset="0"/>
              </a:rPr>
              <a:t>Command below will extract just the r code and export to a r script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purl.R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177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229C7074-9D7B-5D6B-096E-63306CD1D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135" y="3618055"/>
            <a:ext cx="6198540" cy="1875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4CD845-A842-C8CC-560D-00676AAFC094}"/>
              </a:ext>
            </a:extLst>
          </p:cNvPr>
          <p:cNvSpPr txBox="1"/>
          <p:nvPr/>
        </p:nvSpPr>
        <p:spPr>
          <a:xfrm>
            <a:off x="997297" y="643546"/>
            <a:ext cx="9562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 Light" panose="020B0403020202020204" pitchFamily="34" charset="0"/>
              </a:rPr>
              <a:t>R markdown is not just for R. Handles Python just as easily</a:t>
            </a:r>
          </a:p>
        </p:txBody>
      </p:sp>
    </p:spTree>
    <p:extLst>
      <p:ext uri="{BB962C8B-B14F-4D97-AF65-F5344CB8AC3E}">
        <p14:creationId xmlns:p14="http://schemas.microsoft.com/office/powerpoint/2010/main" val="2992628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C7F7DA5-717A-9910-2127-67FE28DA1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24" y="334843"/>
            <a:ext cx="10526751" cy="46113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5C4184-3853-C9AF-5C58-A0AAC52221B3}"/>
              </a:ext>
            </a:extLst>
          </p:cNvPr>
          <p:cNvSpPr txBox="1"/>
          <p:nvPr/>
        </p:nvSpPr>
        <p:spPr>
          <a:xfrm flipH="1">
            <a:off x="1450773" y="5519854"/>
            <a:ext cx="8741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Merging R markdown, python, and VS code</a:t>
            </a:r>
          </a:p>
        </p:txBody>
      </p:sp>
    </p:spTree>
    <p:extLst>
      <p:ext uri="{BB962C8B-B14F-4D97-AF65-F5344CB8AC3E}">
        <p14:creationId xmlns:p14="http://schemas.microsoft.com/office/powerpoint/2010/main" val="3259571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8935417-4D65-D9AF-FCBF-9D8AF3302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4" r="17927" b="2323"/>
          <a:stretch/>
        </p:blipFill>
        <p:spPr>
          <a:xfrm>
            <a:off x="256477" y="111511"/>
            <a:ext cx="4315523" cy="66349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324658-DA8B-18CD-8A3C-0FFFD8CCE23D}"/>
              </a:ext>
            </a:extLst>
          </p:cNvPr>
          <p:cNvSpPr txBox="1"/>
          <p:nvPr/>
        </p:nvSpPr>
        <p:spPr>
          <a:xfrm>
            <a:off x="5029200" y="713677"/>
            <a:ext cx="663155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R markdown cookbook is free online:</a:t>
            </a:r>
          </a:p>
          <a:p>
            <a:endParaRPr lang="en-US" sz="36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https://</a:t>
            </a:r>
            <a:r>
              <a:rPr lang="en-US" sz="2200" dirty="0" err="1">
                <a:latin typeface="Helvetica Light" panose="020B0403020202020204" pitchFamily="34" charset="0"/>
              </a:rPr>
              <a:t>bookdown.org</a:t>
            </a:r>
            <a:r>
              <a:rPr lang="en-US" sz="2200" dirty="0">
                <a:latin typeface="Helvetica Light" panose="020B0403020202020204" pitchFamily="34" charset="0"/>
              </a:rPr>
              <a:t>/</a:t>
            </a:r>
            <a:r>
              <a:rPr lang="en-US" sz="2200" dirty="0" err="1">
                <a:latin typeface="Helvetica Light" panose="020B0403020202020204" pitchFamily="34" charset="0"/>
              </a:rPr>
              <a:t>yihui</a:t>
            </a:r>
            <a:r>
              <a:rPr lang="en-US" sz="2200" dirty="0">
                <a:latin typeface="Helvetica Light" panose="020B0403020202020204" pitchFamily="34" charset="0"/>
              </a:rPr>
              <a:t>/</a:t>
            </a:r>
            <a:r>
              <a:rPr lang="en-US" sz="2200" dirty="0" err="1">
                <a:latin typeface="Helvetica Light" panose="020B0403020202020204" pitchFamily="34" charset="0"/>
              </a:rPr>
              <a:t>rmarkdown</a:t>
            </a:r>
            <a:r>
              <a:rPr lang="en-US" sz="2200" dirty="0">
                <a:latin typeface="Helvetica Light" panose="020B0403020202020204" pitchFamily="34" charset="0"/>
              </a:rPr>
              <a:t>-cookbook/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6A678-49F0-3FED-C4BC-5BF6318310AA}"/>
              </a:ext>
            </a:extLst>
          </p:cNvPr>
          <p:cNvSpPr txBox="1"/>
          <p:nvPr/>
        </p:nvSpPr>
        <p:spPr>
          <a:xfrm>
            <a:off x="5029200" y="3428999"/>
            <a:ext cx="534633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Other</a:t>
            </a:r>
            <a:r>
              <a:rPr lang="en-US" sz="2800" b="1" dirty="0">
                <a:latin typeface="HELVETICA LIGHT" panose="020B0403020202020204" pitchFamily="34" charset="0"/>
              </a:rPr>
              <a:t> useful topics: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	- embedding latex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	- bibliography manager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	- tables 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	- it goes on and on and on</a:t>
            </a:r>
          </a:p>
        </p:txBody>
      </p:sp>
    </p:spTree>
    <p:extLst>
      <p:ext uri="{BB962C8B-B14F-4D97-AF65-F5344CB8AC3E}">
        <p14:creationId xmlns:p14="http://schemas.microsoft.com/office/powerpoint/2010/main" val="338933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77F3B0-1B45-0C85-75F8-D7EF379DCEC2}"/>
              </a:ext>
            </a:extLst>
          </p:cNvPr>
          <p:cNvSpPr txBox="1"/>
          <p:nvPr/>
        </p:nvSpPr>
        <p:spPr>
          <a:xfrm>
            <a:off x="679561" y="696469"/>
            <a:ext cx="108328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Light" panose="020B0403020202020204" pitchFamily="34" charset="0"/>
              </a:rPr>
              <a:t>Overview:</a:t>
            </a:r>
          </a:p>
          <a:p>
            <a:endParaRPr lang="en-US" sz="32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Monday: </a:t>
            </a:r>
            <a:r>
              <a:rPr lang="en-US" sz="2600" dirty="0">
                <a:latin typeface="Helvetica Light" panose="020B0403020202020204" pitchFamily="34" charset="0"/>
              </a:rPr>
              <a:t>Organizing/sharing code and output with R markdown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Tuesday: </a:t>
            </a:r>
            <a:r>
              <a:rPr lang="en-US" sz="2600" dirty="0">
                <a:latin typeface="Helvetica Light" panose="020B0403020202020204" pitchFamily="34" charset="0"/>
              </a:rPr>
              <a:t>Data visualization tools and tricks, tutorial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Thursday: </a:t>
            </a:r>
            <a:r>
              <a:rPr lang="en-US" sz="2600" dirty="0">
                <a:latin typeface="Helvetica Light" panose="020B0403020202020204" pitchFamily="34" charset="0"/>
              </a:rPr>
              <a:t>Overview of High Performance Computing, UNR pronghorn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Friday: </a:t>
            </a:r>
            <a:r>
              <a:rPr lang="en-US" sz="2600" dirty="0">
                <a:latin typeface="Helvetica Light" panose="020B0403020202020204" pitchFamily="34" charset="0"/>
              </a:rPr>
              <a:t>Data science careers: life outside of academia (visiting data scientist Dr. Johan </a:t>
            </a:r>
            <a:r>
              <a:rPr lang="en-US" sz="2600" dirty="0" err="1">
                <a:latin typeface="Helvetica Light" panose="020B0403020202020204" pitchFamily="34" charset="0"/>
              </a:rPr>
              <a:t>Grahnen</a:t>
            </a:r>
            <a:r>
              <a:rPr lang="en-US" sz="2600" dirty="0">
                <a:latin typeface="Helvetica Light" panose="020B0403020202020204" pitchFamily="34" charset="0"/>
              </a:rPr>
              <a:t>)</a:t>
            </a:r>
          </a:p>
          <a:p>
            <a:pPr algn="ctr"/>
            <a:endParaRPr lang="en-US" sz="3200" dirty="0">
              <a:latin typeface="Helvetica Light" panose="020B0403020202020204" pitchFamily="34" charset="0"/>
            </a:endParaRPr>
          </a:p>
          <a:p>
            <a:pPr algn="ctr"/>
            <a:endParaRPr lang="en-US" sz="32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913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A51E80-1240-86E8-1ABF-AD278419B3A5}"/>
              </a:ext>
            </a:extLst>
          </p:cNvPr>
          <p:cNvSpPr txBox="1"/>
          <p:nvPr/>
        </p:nvSpPr>
        <p:spPr>
          <a:xfrm>
            <a:off x="2102438" y="599839"/>
            <a:ext cx="8853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Workshop course page contents for day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30771-862C-7EE6-BDBF-DAE3357F71DB}"/>
              </a:ext>
            </a:extLst>
          </p:cNvPr>
          <p:cNvSpPr txBox="1"/>
          <p:nvPr/>
        </p:nvSpPr>
        <p:spPr>
          <a:xfrm>
            <a:off x="809455" y="2032837"/>
            <a:ext cx="113825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R markdown tutorial (in `</a:t>
            </a:r>
            <a:r>
              <a:rPr lang="en-US" sz="2800" dirty="0" err="1">
                <a:latin typeface="Helvetica Light" panose="020B0403020202020204" pitchFamily="34" charset="0"/>
              </a:rPr>
              <a:t>Rmd</a:t>
            </a:r>
            <a:r>
              <a:rPr lang="en-US" sz="2800" dirty="0">
                <a:latin typeface="Helvetica Light" panose="020B0403020202020204" pitchFamily="34" charset="0"/>
              </a:rPr>
              <a:t> tutorial` directory)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R markdown examples	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	- raw markdown documents 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	- rendered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knitr</a:t>
            </a:r>
            <a:r>
              <a:rPr lang="en-US" sz="2800" dirty="0">
                <a:latin typeface="Helvetica Light" panose="020B0403020202020204" pitchFamily="34" charset="0"/>
              </a:rPr>
              <a:t> processed) documents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R markdown cheat sheet</a:t>
            </a:r>
          </a:p>
        </p:txBody>
      </p:sp>
    </p:spTree>
    <p:extLst>
      <p:ext uri="{BB962C8B-B14F-4D97-AF65-F5344CB8AC3E}">
        <p14:creationId xmlns:p14="http://schemas.microsoft.com/office/powerpoint/2010/main" val="3734223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A51E80-1240-86E8-1ABF-AD278419B3A5}"/>
              </a:ext>
            </a:extLst>
          </p:cNvPr>
          <p:cNvSpPr txBox="1"/>
          <p:nvPr/>
        </p:nvSpPr>
        <p:spPr>
          <a:xfrm>
            <a:off x="2374468" y="729048"/>
            <a:ext cx="73917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Day 2: Data visualization workshop</a:t>
            </a:r>
          </a:p>
          <a:p>
            <a:r>
              <a:rPr lang="en-US" sz="3600" dirty="0">
                <a:latin typeface="Helvetica Light" panose="020B0403020202020204" pitchFamily="34" charset="0"/>
              </a:rPr>
              <a:t> </a:t>
            </a:r>
          </a:p>
          <a:p>
            <a:pPr algn="ctr"/>
            <a:r>
              <a:rPr lang="en-US" sz="3600" dirty="0">
                <a:latin typeface="Helvetica Light" panose="020B0403020202020204" pitchFamily="34" charset="0"/>
              </a:rPr>
              <a:t>Trevor </a:t>
            </a:r>
            <a:r>
              <a:rPr lang="en-US" sz="3600" dirty="0" err="1">
                <a:latin typeface="Helvetica Light" panose="020B0403020202020204" pitchFamily="34" charset="0"/>
              </a:rPr>
              <a:t>Faske</a:t>
            </a:r>
            <a:endParaRPr lang="en-US" sz="3600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30771-862C-7EE6-BDBF-DAE3357F71DB}"/>
              </a:ext>
            </a:extLst>
          </p:cNvPr>
          <p:cNvSpPr txBox="1"/>
          <p:nvPr/>
        </p:nvSpPr>
        <p:spPr>
          <a:xfrm>
            <a:off x="1404366" y="3429000"/>
            <a:ext cx="72603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- Primer, tutorial, </a:t>
            </a:r>
            <a:r>
              <a:rPr lang="en-US" sz="2800">
                <a:latin typeface="Helvetica Light" panose="020B0403020202020204" pitchFamily="34" charset="0"/>
              </a:rPr>
              <a:t>and data </a:t>
            </a:r>
            <a:r>
              <a:rPr lang="en-US" sz="2800" dirty="0">
                <a:latin typeface="Helvetica Light" panose="020B0403020202020204" pitchFamily="34" charset="0"/>
              </a:rPr>
              <a:t>in day2 directory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- Look over ggplot2 cheat sheet</a:t>
            </a:r>
          </a:p>
        </p:txBody>
      </p:sp>
    </p:spTree>
    <p:extLst>
      <p:ext uri="{BB962C8B-B14F-4D97-AF65-F5344CB8AC3E}">
        <p14:creationId xmlns:p14="http://schemas.microsoft.com/office/powerpoint/2010/main" val="312218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36EFD5-E721-7056-13BC-B8A6C5800901}"/>
              </a:ext>
            </a:extLst>
          </p:cNvPr>
          <p:cNvSpPr txBox="1"/>
          <p:nvPr/>
        </p:nvSpPr>
        <p:spPr>
          <a:xfrm>
            <a:off x="2271074" y="693682"/>
            <a:ext cx="7649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Organizing and sharing code and 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AA1CFC-B07C-3B25-FD74-D49486E3732F}"/>
              </a:ext>
            </a:extLst>
          </p:cNvPr>
          <p:cNvSpPr txBox="1"/>
          <p:nvPr/>
        </p:nvSpPr>
        <p:spPr>
          <a:xfrm>
            <a:off x="331075" y="1744717"/>
            <a:ext cx="11529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Code is written in text, but useful mediums exist to annotate and detail workflows: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538E8-A8A6-A072-C505-ACEED2EB98CF}"/>
              </a:ext>
            </a:extLst>
          </p:cNvPr>
          <p:cNvSpPr txBox="1"/>
          <p:nvPr/>
        </p:nvSpPr>
        <p:spPr>
          <a:xfrm>
            <a:off x="331075" y="2951946"/>
            <a:ext cx="11529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Markdown (.md)</a:t>
            </a:r>
            <a:r>
              <a:rPr lang="en-US" sz="2800" dirty="0">
                <a:latin typeface="Helvetica Light" panose="020B0403020202020204" pitchFamily="34" charset="0"/>
              </a:rPr>
              <a:t>: lightweight markup language that can be used to add formatting elements to plaintext text documents and to annotate code.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9DF15-CDBE-880D-17E5-451C2CD1FE19}"/>
              </a:ext>
            </a:extLst>
          </p:cNvPr>
          <p:cNvSpPr txBox="1"/>
          <p:nvPr/>
        </p:nvSpPr>
        <p:spPr>
          <a:xfrm>
            <a:off x="331075" y="4779323"/>
            <a:ext cx="11529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R markdown and </a:t>
            </a:r>
            <a:r>
              <a:rPr lang="en-US" sz="2800" b="1" dirty="0" err="1">
                <a:latin typeface="HELVETICA LIGHT" panose="020B0403020202020204" pitchFamily="34" charset="0"/>
              </a:rPr>
              <a:t>Jupyter</a:t>
            </a:r>
            <a:r>
              <a:rPr lang="en-US" sz="2800" b="1" dirty="0">
                <a:latin typeface="HELVETICA LIGHT" panose="020B0403020202020204" pitchFamily="34" charset="0"/>
              </a:rPr>
              <a:t> notebooks: </a:t>
            </a:r>
            <a:r>
              <a:rPr lang="en-US" sz="2800" dirty="0">
                <a:latin typeface="Helvetica Light" panose="020B0403020202020204" pitchFamily="34" charset="0"/>
              </a:rPr>
              <a:t>Using markdown interspersed with code blocks to annotate code and display output.</a:t>
            </a:r>
          </a:p>
        </p:txBody>
      </p:sp>
    </p:spTree>
    <p:extLst>
      <p:ext uri="{BB962C8B-B14F-4D97-AF65-F5344CB8AC3E}">
        <p14:creationId xmlns:p14="http://schemas.microsoft.com/office/powerpoint/2010/main" val="176978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98B886C-43AB-3A55-94C9-CF837C3F6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017" y="0"/>
            <a:ext cx="640805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8E3B26-11EF-2745-6B1D-7F4E88C16960}"/>
              </a:ext>
            </a:extLst>
          </p:cNvPr>
          <p:cNvSpPr txBox="1"/>
          <p:nvPr/>
        </p:nvSpPr>
        <p:spPr>
          <a:xfrm>
            <a:off x="128508" y="1051560"/>
            <a:ext cx="3208457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R script: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500" dirty="0">
                <a:latin typeface="Helvetica Light" panose="020B0403020202020204" pitchFamily="34" charset="0"/>
              </a:rPr>
              <a:t>Code in text, maybe with some lines commented out</a:t>
            </a:r>
          </a:p>
        </p:txBody>
      </p:sp>
    </p:spTree>
    <p:extLst>
      <p:ext uri="{BB962C8B-B14F-4D97-AF65-F5344CB8AC3E}">
        <p14:creationId xmlns:p14="http://schemas.microsoft.com/office/powerpoint/2010/main" val="209834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DBE773ED-4F42-607C-F7A1-C138BF027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049" y="166193"/>
            <a:ext cx="5634246" cy="6691807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4F3047F-6011-B5C7-77FD-3A44D0E77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05" y="561064"/>
            <a:ext cx="5731539" cy="58169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B5CCC9-AEAD-8EA6-0321-D6F928FF894E}"/>
              </a:ext>
            </a:extLst>
          </p:cNvPr>
          <p:cNvSpPr txBox="1"/>
          <p:nvPr/>
        </p:nvSpPr>
        <p:spPr>
          <a:xfrm>
            <a:off x="1551039" y="35564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R markdown below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4598A-7C97-F987-1227-AA1063719D5A}"/>
              </a:ext>
            </a:extLst>
          </p:cNvPr>
          <p:cNvSpPr txBox="1"/>
          <p:nvPr/>
        </p:nvSpPr>
        <p:spPr>
          <a:xfrm>
            <a:off x="2392207" y="6360771"/>
            <a:ext cx="222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Rendered html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6E6B0D-0174-C58E-ECDF-EDB19DDFB21A}"/>
              </a:ext>
            </a:extLst>
          </p:cNvPr>
          <p:cNvCxnSpPr/>
          <p:nvPr/>
        </p:nvCxnSpPr>
        <p:spPr>
          <a:xfrm>
            <a:off x="4762005" y="6591603"/>
            <a:ext cx="1150239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80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420B80B2-B1E5-53C0-FE3C-E3773E3A7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09" y="0"/>
            <a:ext cx="932029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33BCC8-E45D-1829-47E3-BF420F44ED12}"/>
              </a:ext>
            </a:extLst>
          </p:cNvPr>
          <p:cNvSpPr txBox="1"/>
          <p:nvPr/>
        </p:nvSpPr>
        <p:spPr>
          <a:xfrm>
            <a:off x="128509" y="1051560"/>
            <a:ext cx="27432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Helvetica Light" panose="020B0403020202020204" pitchFamily="34" charset="0"/>
              </a:rPr>
              <a:t>Jupyter</a:t>
            </a:r>
            <a:r>
              <a:rPr lang="en-US" sz="3600" dirty="0">
                <a:latin typeface="Helvetica Light" panose="020B0403020202020204" pitchFamily="34" charset="0"/>
              </a:rPr>
              <a:t> </a:t>
            </a:r>
          </a:p>
          <a:p>
            <a:r>
              <a:rPr lang="en-US" sz="3600" dirty="0">
                <a:latin typeface="Helvetica Light" panose="020B0403020202020204" pitchFamily="34" charset="0"/>
              </a:rPr>
              <a:t>notebooks: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500" dirty="0">
                <a:latin typeface="Helvetica Light" panose="020B0403020202020204" pitchFamily="34" charset="0"/>
              </a:rPr>
              <a:t>Python</a:t>
            </a:r>
            <a:r>
              <a:rPr lang="en-US" sz="2500" dirty="0">
                <a:latin typeface="Helvetica Light" panose="020B0403020202020204" pitchFamily="34" charset="0"/>
              </a:rPr>
              <a:t> c</a:t>
            </a:r>
            <a:r>
              <a:rPr lang="en-US" sz="2500" dirty="0">
                <a:latin typeface="Helvetica Light" panose="020B0403020202020204" pitchFamily="34" charset="0"/>
              </a:rPr>
              <a:t>ode and output with explanations, notes, or annotations written in markdown</a:t>
            </a:r>
          </a:p>
        </p:txBody>
      </p:sp>
    </p:spTree>
    <p:extLst>
      <p:ext uri="{BB962C8B-B14F-4D97-AF65-F5344CB8AC3E}">
        <p14:creationId xmlns:p14="http://schemas.microsoft.com/office/powerpoint/2010/main" val="161791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28DCCB-A30D-374C-0A73-31B717A95E6C}"/>
              </a:ext>
            </a:extLst>
          </p:cNvPr>
          <p:cNvSpPr txBox="1"/>
          <p:nvPr/>
        </p:nvSpPr>
        <p:spPr>
          <a:xfrm>
            <a:off x="4708440" y="557049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R markdown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B5ED8-7D4B-57D3-DF00-5BF88D7C2830}"/>
              </a:ext>
            </a:extLst>
          </p:cNvPr>
          <p:cNvSpPr txBox="1"/>
          <p:nvPr/>
        </p:nvSpPr>
        <p:spPr>
          <a:xfrm>
            <a:off x="866041" y="2100649"/>
            <a:ext cx="1045991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Helvetica Light" panose="020B0403020202020204" pitchFamily="34" charset="0"/>
              </a:rPr>
              <a:t>File format for interleaving markdown text and code blocks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 Light" panose="020B0403020202020204" pitchFamily="34" charset="0"/>
              </a:rPr>
              <a:t>Useful for explaining and displaying both code and its output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 Light" panose="020B0403020202020204" pitchFamily="34" charset="0"/>
              </a:rPr>
              <a:t>Can work with R, python, bash, and latex 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 Light" panose="020B0403020202020204" pitchFamily="34" charset="0"/>
              </a:rPr>
              <a:t>Excellent for teaching, sharing, and organizing workflows</a:t>
            </a:r>
          </a:p>
        </p:txBody>
      </p:sp>
    </p:spTree>
    <p:extLst>
      <p:ext uri="{BB962C8B-B14F-4D97-AF65-F5344CB8AC3E}">
        <p14:creationId xmlns:p14="http://schemas.microsoft.com/office/powerpoint/2010/main" val="418599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28DCCB-A30D-374C-0A73-31B717A95E6C}"/>
              </a:ext>
            </a:extLst>
          </p:cNvPr>
          <p:cNvSpPr txBox="1"/>
          <p:nvPr/>
        </p:nvSpPr>
        <p:spPr>
          <a:xfrm>
            <a:off x="3707543" y="581763"/>
            <a:ext cx="490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Why use R markdown?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B5ED8-7D4B-57D3-DF00-5BF88D7C2830}"/>
              </a:ext>
            </a:extLst>
          </p:cNvPr>
          <p:cNvSpPr txBox="1"/>
          <p:nvPr/>
        </p:nvSpPr>
        <p:spPr>
          <a:xfrm>
            <a:off x="278215" y="1906854"/>
            <a:ext cx="117625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Helvetica Light" panose="020B0403020202020204" pitchFamily="34" charset="0"/>
              </a:rPr>
              <a:t>Creates clear and easily reproducible record of analyses and results 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 Light" panose="020B0403020202020204" pitchFamily="34" charset="0"/>
              </a:rPr>
              <a:t>Excellent for organizing, sharing, and reproducing workflows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 Light" panose="020B0403020202020204" pitchFamily="34" charset="0"/>
              </a:rPr>
              <a:t>Presents code along </a:t>
            </a:r>
            <a:r>
              <a:rPr lang="en-US" sz="2800">
                <a:latin typeface="Helvetica Light" panose="020B0403020202020204" pitchFamily="34" charset="0"/>
              </a:rPr>
              <a:t>with output </a:t>
            </a:r>
            <a:r>
              <a:rPr lang="en-US" sz="2800" dirty="0">
                <a:latin typeface="Helvetica Light" panose="020B0403020202020204" pitchFamily="34" charset="0"/>
              </a:rPr>
              <a:t>(graphs, tables, etc.) with conventional text to explain it in quality rendered document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 Light" panose="020B0403020202020204" pitchFamily="34" charset="0"/>
              </a:rPr>
              <a:t>E.g., supplemental material for paper submission including all code and output.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8CDE2-AF96-686D-6C5E-753C662D9F24}"/>
              </a:ext>
            </a:extLst>
          </p:cNvPr>
          <p:cNvSpPr txBox="1"/>
          <p:nvPr/>
        </p:nvSpPr>
        <p:spPr>
          <a:xfrm>
            <a:off x="6647725" y="6371266"/>
            <a:ext cx="554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day1_Rmd/</a:t>
            </a:r>
            <a:r>
              <a:rPr lang="en-US" dirty="0" err="1"/>
              <a:t>Rmd</a:t>
            </a:r>
            <a:r>
              <a:rPr lang="en-US" dirty="0"/>
              <a:t> examples/</a:t>
            </a:r>
            <a:r>
              <a:rPr lang="en-US" dirty="0" err="1"/>
              <a:t>Rmd_report_example.html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9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F2714A-B776-EBE8-BBA7-9B1903A99A87}"/>
              </a:ext>
            </a:extLst>
          </p:cNvPr>
          <p:cNvSpPr txBox="1"/>
          <p:nvPr/>
        </p:nvSpPr>
        <p:spPr>
          <a:xfrm>
            <a:off x="936703" y="1613472"/>
            <a:ext cx="1050444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Helvetica Light" panose="020B0403020202020204" pitchFamily="34" charset="0"/>
              </a:rPr>
              <a:t>Rstudio</a:t>
            </a:r>
            <a:r>
              <a:rPr lang="en-US" sz="2800" dirty="0">
                <a:latin typeface="Helvetica Light" panose="020B0403020202020204" pitchFamily="34" charset="0"/>
              </a:rPr>
              <a:t> is a user-friendly GUI (graphical user interface) to run R and to render and view R markdown.   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R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- R: https://</a:t>
            </a:r>
            <a:r>
              <a:rPr lang="en-US" sz="2800" dirty="0" err="1">
                <a:latin typeface="Helvetica Light" panose="020B0403020202020204" pitchFamily="34" charset="0"/>
              </a:rPr>
              <a:t>www.r-project.org</a:t>
            </a:r>
            <a:r>
              <a:rPr lang="en-US" sz="2800" dirty="0">
                <a:latin typeface="Helvetica Light" panose="020B0403020202020204" pitchFamily="34" charset="0"/>
              </a:rPr>
              <a:t>/  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 err="1">
                <a:latin typeface="Helvetica Light" panose="020B0403020202020204" pitchFamily="34" charset="0"/>
              </a:rPr>
              <a:t>Rstudio</a:t>
            </a:r>
            <a:endParaRPr lang="en-US" sz="2800" b="1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 Light" panose="020B0403020202020204" pitchFamily="34" charset="0"/>
              </a:rPr>
              <a:t>https://</a:t>
            </a:r>
            <a:r>
              <a:rPr lang="en-US" sz="2800" dirty="0" err="1">
                <a:latin typeface="Helvetica Light" panose="020B0403020202020204" pitchFamily="34" charset="0"/>
              </a:rPr>
              <a:t>rstudio.com</a:t>
            </a:r>
            <a:r>
              <a:rPr lang="en-US" sz="2800" dirty="0">
                <a:latin typeface="Helvetica Light" panose="020B0403020202020204" pitchFamily="34" charset="0"/>
              </a:rPr>
              <a:t>/products/</a:t>
            </a:r>
            <a:r>
              <a:rPr lang="en-US" sz="2800" dirty="0" err="1">
                <a:latin typeface="Helvetica Light" panose="020B0403020202020204" pitchFamily="34" charset="0"/>
              </a:rPr>
              <a:t>rstudio</a:t>
            </a:r>
            <a:r>
              <a:rPr lang="en-US" sz="2800" dirty="0">
                <a:latin typeface="Helvetica Light" panose="020B0403020202020204" pitchFamily="34" charset="0"/>
              </a:rPr>
              <a:t>/download/  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It is possible to set up R </a:t>
            </a:r>
            <a:r>
              <a:rPr lang="en-US" sz="2800" dirty="0" err="1">
                <a:latin typeface="Helvetica Light" panose="020B0403020202020204" pitchFamily="34" charset="0"/>
              </a:rPr>
              <a:t>Jupyter</a:t>
            </a:r>
            <a:r>
              <a:rPr lang="en-US" sz="2800" dirty="0">
                <a:latin typeface="Helvetica Light" panose="020B0403020202020204" pitchFamily="34" charset="0"/>
              </a:rPr>
              <a:t> Notebook but RStudio interface is more user friendly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07DA4-17CB-9310-CCE8-35E0030256F4}"/>
              </a:ext>
            </a:extLst>
          </p:cNvPr>
          <p:cNvSpPr txBox="1"/>
          <p:nvPr/>
        </p:nvSpPr>
        <p:spPr>
          <a:xfrm>
            <a:off x="3015669" y="587790"/>
            <a:ext cx="6160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R markdown: basic elements</a:t>
            </a:r>
          </a:p>
        </p:txBody>
      </p:sp>
    </p:spTree>
    <p:extLst>
      <p:ext uri="{BB962C8B-B14F-4D97-AF65-F5344CB8AC3E}">
        <p14:creationId xmlns:p14="http://schemas.microsoft.com/office/powerpoint/2010/main" val="89893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14114</TotalTime>
  <Words>685</Words>
  <Application>Microsoft Macintosh PowerPoint</Application>
  <PresentationFormat>Widescreen</PresentationFormat>
  <Paragraphs>119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Constantia</vt:lpstr>
      <vt:lpstr>Courier New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37</cp:revision>
  <dcterms:created xsi:type="dcterms:W3CDTF">2022-07-13T15:07:07Z</dcterms:created>
  <dcterms:modified xsi:type="dcterms:W3CDTF">2022-08-01T00:00:39Z</dcterms:modified>
</cp:coreProperties>
</file>