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0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2501-7312-EC36-89C2-363AD371C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54382-E217-FCBE-DFB6-0D04966F4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17050-76B1-82EC-274F-43C72EEA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26D2-895F-4355-8733-BBE7EAF6A63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4FEE6-1E87-1D86-EA7E-96A92B2D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D4B2-9776-A11E-0F40-7CD57169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E89-6B58-4193-A663-5727FDE01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52DE-EC75-0CBB-C2C4-B849A1D9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42AF3-EAF8-F363-FAE3-425EC7ED7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C1CD-875A-5EB6-24E7-48A7701A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26D2-895F-4355-8733-BBE7EAF6A63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7BDD-672F-1768-8CF7-4DF650BD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47771-538F-2AA0-3158-515EDBC0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E89-6B58-4193-A663-5727FDE01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96627-6618-04BD-98FB-CA4A5353C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67523-0E7A-616A-BBD2-8A176B284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0A7C-67D6-511E-096D-0EA679C7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26D2-895F-4355-8733-BBE7EAF6A63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BB9D4-F7E5-EB04-7F33-B8ED008A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DA51C-3C5C-DE62-3796-9E11A83C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E89-6B58-4193-A663-5727FDE01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1BBD-6ECA-372A-2627-20B68A5C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8B45-4798-D169-DCBE-44082685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BE79C-5677-ED30-91E7-4364476D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26D2-895F-4355-8733-BBE7EAF6A63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BB0A-79FF-F73F-DAF4-2B704587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AD00-85B0-7252-3576-3512976A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E89-6B58-4193-A663-5727FDE01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0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E662-D254-F5FE-401D-F0AD9D2B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D18E9-4926-C8BF-4A18-E863DA02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F5F8A-8FE8-9F18-0229-0CFE53ED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26D2-895F-4355-8733-BBE7EAF6A63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236C-3573-AED2-6D5C-064838BE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58F1-FE0F-4402-5B3E-E05D99D8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E89-6B58-4193-A663-5727FDE01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1F66-98FD-6D20-F37E-522170C5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FC4B-D8C2-B584-EE1E-960D40276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46AE1-9499-AEB7-8117-1DD41EDBC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9A046-005E-F034-6FB4-8E7B5F0B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26D2-895F-4355-8733-BBE7EAF6A63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79826-DB9F-9681-9217-E3EB78CD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29CDF-4A20-4403-DDCE-E12439F4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E89-6B58-4193-A663-5727FDE01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F505-2C04-FA66-88C6-90952DD1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F3209-EE81-F31F-BEAB-A0D6A07E4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08EBA-A84B-F83C-B25D-849CBD2B5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4D663-549F-E423-9F3D-FA7B5B03A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7F17D-4001-8E07-8569-274CD2109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39AEE-98A0-5B36-093C-1457DE20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26D2-895F-4355-8733-BBE7EAF6A63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44C6F-E1E1-FF2B-39D7-3B0C2101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A9970-EA10-1C46-23C1-8C3B9ED3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E89-6B58-4193-A663-5727FDE01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8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C2DB-861E-94CD-89D5-34226E7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CB138-91DE-F3D4-C93F-CFAEF102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26D2-895F-4355-8733-BBE7EAF6A63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A0AC6-97DF-4B98-05B8-2B9021F0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1F8B0-16B3-3653-8C59-A988321D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E89-6B58-4193-A663-5727FDE01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3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971B7-64A8-AB0B-53A5-6A5AA417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26D2-895F-4355-8733-BBE7EAF6A63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28C78-8238-E58F-89BA-609B7BD4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08F52-6127-961D-7F56-E5D59256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E89-6B58-4193-A663-5727FDE01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7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0A60-C19C-963D-F139-F6C5F83F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326B-1442-BB8E-C3DA-EB022110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41124-5838-F7E3-8A1F-E46D907B9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26450-A33F-0E80-CFA7-107B492D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26D2-895F-4355-8733-BBE7EAF6A63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5C918-9B3F-1485-EA6F-09D0A09F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69338-6178-21A0-9FE7-91E5CE6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E89-6B58-4193-A663-5727FDE01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757F-816B-9E4F-BFDA-79758C54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3CF62-AFE0-2AC4-B592-79874EEE0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86B1A-3BE3-7246-372B-F0A65F640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9695B-36FB-BC0C-A6E8-DB1FB7AB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26D2-895F-4355-8733-BBE7EAF6A63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CAE10-436F-1479-A616-FCBCB60F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B0998-7ADF-8870-1E37-DB5A305C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DE89-6B58-4193-A663-5727FDE01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0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72576-56BE-FC5A-EAD4-9AD995CA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B9857-49B4-0050-476A-6E13E229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E0FC6-219E-45EE-BBFE-E551C3E2C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926D2-895F-4355-8733-BBE7EAF6A63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B8460-4BE6-4746-92C6-25CF87A9A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D4A5-E29A-8096-C261-3AC44EE8D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7DE89-6B58-4193-A663-5727FDE01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7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A85666B-3E9D-2DA7-3894-031EA90E9DF2}"/>
              </a:ext>
            </a:extLst>
          </p:cNvPr>
          <p:cNvGrpSpPr/>
          <p:nvPr/>
        </p:nvGrpSpPr>
        <p:grpSpPr>
          <a:xfrm>
            <a:off x="305490" y="672314"/>
            <a:ext cx="11749210" cy="5804686"/>
            <a:chOff x="305490" y="758039"/>
            <a:chExt cx="11749210" cy="5804686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2DF7B133-4C02-1918-8E59-EC8E2071F52A}"/>
                </a:ext>
              </a:extLst>
            </p:cNvPr>
            <p:cNvGrpSpPr/>
            <p:nvPr/>
          </p:nvGrpSpPr>
          <p:grpSpPr>
            <a:xfrm>
              <a:off x="305490" y="758039"/>
              <a:ext cx="9933886" cy="5804686"/>
              <a:chOff x="1019864" y="500864"/>
              <a:chExt cx="10413034" cy="5936556"/>
            </a:xfrm>
          </p:grpSpPr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22ED456E-2C6A-9D8E-0AB6-167250CB7E97}"/>
                  </a:ext>
                </a:extLst>
              </p:cNvPr>
              <p:cNvSpPr/>
              <p:nvPr/>
            </p:nvSpPr>
            <p:spPr>
              <a:xfrm rot="11903446">
                <a:off x="1688759" y="3620935"/>
                <a:ext cx="5013512" cy="1812288"/>
              </a:xfrm>
              <a:prstGeom prst="arc">
                <a:avLst>
                  <a:gd name="adj1" fmla="val 11694883"/>
                  <a:gd name="adj2" fmla="val 21562196"/>
                </a:avLst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56B9C1D-CF5C-67AC-05FD-CB7063A83A3F}"/>
                  </a:ext>
                </a:extLst>
              </p:cNvPr>
              <p:cNvGrpSpPr/>
              <p:nvPr/>
            </p:nvGrpSpPr>
            <p:grpSpPr>
              <a:xfrm>
                <a:off x="1019864" y="500864"/>
                <a:ext cx="10413034" cy="5936556"/>
                <a:chOff x="1019864" y="500864"/>
                <a:chExt cx="10413034" cy="5936556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BB6367E8-2978-9DD2-3699-1504E2C027E1}"/>
                    </a:ext>
                  </a:extLst>
                </p:cNvPr>
                <p:cNvGrpSpPr/>
                <p:nvPr/>
              </p:nvGrpSpPr>
              <p:grpSpPr>
                <a:xfrm>
                  <a:off x="4293246" y="819326"/>
                  <a:ext cx="4078931" cy="3722360"/>
                  <a:chOff x="1683396" y="657401"/>
                  <a:chExt cx="4078931" cy="3722360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BD42ADF9-2953-DBA4-66E6-83878EB6CB1A}"/>
                      </a:ext>
                    </a:extLst>
                  </p:cNvPr>
                  <p:cNvGrpSpPr/>
                  <p:nvPr/>
                </p:nvGrpSpPr>
                <p:grpSpPr>
                  <a:xfrm>
                    <a:off x="1693466" y="657401"/>
                    <a:ext cx="1283086" cy="721309"/>
                    <a:chOff x="2020390" y="1384663"/>
                    <a:chExt cx="914400" cy="914400"/>
                  </a:xfrm>
                </p:grpSpPr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AECEB619-53D2-20B0-A8ED-507A03732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0390" y="1384663"/>
                      <a:ext cx="914400" cy="914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rm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721EB910-6F7D-5370-7344-74B1F53051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55222" y="1384663"/>
                      <a:ext cx="844733" cy="8193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 lnSpcReduction="10000"/>
                    </a:bodyPr>
                    <a:lstStyle/>
                    <a:p>
                      <a:pPr algn="ctr"/>
                      <a:r>
                        <a:rPr lang="en-US" sz="1200" b="1" dirty="0"/>
                        <a:t>Seed mix A</a:t>
                      </a:r>
                    </a:p>
                    <a:p>
                      <a:r>
                        <a:rPr lang="en-US" sz="800" dirty="0"/>
                        <a:t>Zone 12</a:t>
                      </a:r>
                    </a:p>
                    <a:p>
                      <a:r>
                        <a:rPr lang="en-US" sz="800" dirty="0"/>
                        <a:t>Source – 2 tetra, 5 octo, 1 untested</a:t>
                      </a:r>
                    </a:p>
                  </p:txBody>
                </p:sp>
              </p:grp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DC4DAC4-28B6-AF74-6AC4-2810E68FAAE4}"/>
                      </a:ext>
                    </a:extLst>
                  </p:cNvPr>
                  <p:cNvGrpSpPr/>
                  <p:nvPr/>
                </p:nvGrpSpPr>
                <p:grpSpPr>
                  <a:xfrm>
                    <a:off x="1693467" y="1682744"/>
                    <a:ext cx="1283086" cy="721309"/>
                    <a:chOff x="2020389" y="1384663"/>
                    <a:chExt cx="914400" cy="914400"/>
                  </a:xfrm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E4D52B7B-CEFA-8BE7-39B6-ECFAD3326E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0389" y="1384663"/>
                      <a:ext cx="914400" cy="914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2935954E-B301-FE5D-0077-AD9FB70263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55222" y="1384663"/>
                      <a:ext cx="844733" cy="8193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/>
                        <a:t>Seed mix B</a:t>
                      </a:r>
                    </a:p>
                    <a:p>
                      <a:r>
                        <a:rPr lang="en-US" sz="800" dirty="0"/>
                        <a:t>Zone 16</a:t>
                      </a:r>
                    </a:p>
                    <a:p>
                      <a:r>
                        <a:rPr lang="en-US" sz="800" dirty="0"/>
                        <a:t>Source – 4 tetra, 1 octo (low weight from octo)</a:t>
                      </a:r>
                    </a:p>
                  </p:txBody>
                </p:sp>
              </p:grp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11639554-2D10-CEF2-6BE4-0E74671DC19C}"/>
                      </a:ext>
                    </a:extLst>
                  </p:cNvPr>
                  <p:cNvGrpSpPr/>
                  <p:nvPr/>
                </p:nvGrpSpPr>
                <p:grpSpPr>
                  <a:xfrm>
                    <a:off x="1693466" y="2633109"/>
                    <a:ext cx="1293150" cy="721309"/>
                    <a:chOff x="2020389" y="1384663"/>
                    <a:chExt cx="914400" cy="914400"/>
                  </a:xfrm>
                </p:grpSpPr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DCFDB757-B706-2210-A06F-159EC16D53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0389" y="1384663"/>
                      <a:ext cx="914400" cy="914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FB8D8DF4-DDF5-A333-CD1F-5C56D32C50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55222" y="1384663"/>
                      <a:ext cx="844733" cy="6632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/>
                        <a:t>Seed mix C</a:t>
                      </a:r>
                    </a:p>
                    <a:p>
                      <a:r>
                        <a:rPr lang="en-US" sz="800" dirty="0"/>
                        <a:t>Potential custom mix 1</a:t>
                      </a:r>
                    </a:p>
                    <a:p>
                      <a:endParaRPr lang="en-US" sz="800" dirty="0"/>
                    </a:p>
                  </p:txBody>
                </p: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BE4BB5F8-89E6-A849-9B9C-F1854C3FA080}"/>
                      </a:ext>
                    </a:extLst>
                  </p:cNvPr>
                  <p:cNvGrpSpPr/>
                  <p:nvPr/>
                </p:nvGrpSpPr>
                <p:grpSpPr>
                  <a:xfrm>
                    <a:off x="1683396" y="3658452"/>
                    <a:ext cx="1303219" cy="721309"/>
                    <a:chOff x="2020388" y="1384663"/>
                    <a:chExt cx="914400" cy="914400"/>
                  </a:xfrm>
                </p:grpSpPr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0012A958-22AC-6513-FE0D-E485FB0730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0388" y="1384663"/>
                      <a:ext cx="914400" cy="914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1071A0C3-8A1F-1FE9-E763-F3FEA1AD83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55222" y="1384663"/>
                      <a:ext cx="844733" cy="5072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/>
                        <a:t>Seed mix D</a:t>
                      </a:r>
                    </a:p>
                    <a:p>
                      <a:r>
                        <a:rPr lang="en-US" sz="800" dirty="0"/>
                        <a:t>Potential custom mix 2</a:t>
                      </a:r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D6A203D8-375D-08EC-1FEF-78B36D598192}"/>
                      </a:ext>
                    </a:extLst>
                  </p:cNvPr>
                  <p:cNvGrpSpPr/>
                  <p:nvPr/>
                </p:nvGrpSpPr>
                <p:grpSpPr>
                  <a:xfrm>
                    <a:off x="4479241" y="668416"/>
                    <a:ext cx="1283086" cy="721309"/>
                    <a:chOff x="2020390" y="1384663"/>
                    <a:chExt cx="914400" cy="914400"/>
                  </a:xfrm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C3A7F631-13DC-3DE1-FFAD-D4EA3067F6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0390" y="1384663"/>
                      <a:ext cx="914400" cy="914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rm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4E963FE7-8DCA-6586-EA49-533B6DA39B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55222" y="1384663"/>
                      <a:ext cx="844733" cy="8193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 algn="ctr"/>
                      <a:r>
                        <a:rPr lang="en-US" sz="1200" b="1" dirty="0"/>
                        <a:t>Environmental Site A</a:t>
                      </a:r>
                      <a:endParaRPr lang="en-US" sz="800" dirty="0"/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3F60612D-96F4-A34E-EEA2-9C0DDCAB3E5C}"/>
                      </a:ext>
                    </a:extLst>
                  </p:cNvPr>
                  <p:cNvGrpSpPr/>
                  <p:nvPr/>
                </p:nvGrpSpPr>
                <p:grpSpPr>
                  <a:xfrm>
                    <a:off x="4479241" y="1682743"/>
                    <a:ext cx="1283086" cy="721309"/>
                    <a:chOff x="2020390" y="1384663"/>
                    <a:chExt cx="914400" cy="914400"/>
                  </a:xfrm>
                </p:grpSpPr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60238329-A984-852D-7C53-1ACC55B516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0390" y="1384663"/>
                      <a:ext cx="914400" cy="914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rm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AFA20E36-E795-5979-0F76-E491E3B835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55222" y="1384663"/>
                      <a:ext cx="844733" cy="8193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 algn="ctr"/>
                      <a:r>
                        <a:rPr lang="en-US" sz="1200" b="1" dirty="0"/>
                        <a:t>Environmental Site B</a:t>
                      </a:r>
                      <a:endParaRPr lang="en-US" sz="800" dirty="0"/>
                    </a:p>
                  </p:txBody>
                </p:sp>
              </p:grp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2B756EC4-60C9-131A-3DB0-584A58F583B7}"/>
                      </a:ext>
                    </a:extLst>
                  </p:cNvPr>
                  <p:cNvGrpSpPr/>
                  <p:nvPr/>
                </p:nvGrpSpPr>
                <p:grpSpPr>
                  <a:xfrm>
                    <a:off x="4479241" y="2697070"/>
                    <a:ext cx="1283086" cy="721309"/>
                    <a:chOff x="2020390" y="1384663"/>
                    <a:chExt cx="914400" cy="914400"/>
                  </a:xfrm>
                </p:grpSpPr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86B53542-E538-E802-8435-4A099875D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0390" y="1384663"/>
                      <a:ext cx="914400" cy="914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rm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1FDAB360-1B4C-86A6-1BC7-884121AF9C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55222" y="1384663"/>
                      <a:ext cx="844733" cy="8193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 algn="ctr"/>
                      <a:r>
                        <a:rPr lang="en-US" sz="1200" b="1" dirty="0"/>
                        <a:t>Environmental Site C</a:t>
                      </a:r>
                      <a:endParaRPr lang="en-US" sz="800" dirty="0"/>
                    </a:p>
                  </p:txBody>
                </p:sp>
              </p:grp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04C55C07-986C-5830-6ABF-41ABF7D379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76552" y="883332"/>
                    <a:ext cx="1406262" cy="110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F95A60D6-5FA9-092B-9191-4029CD82DC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6872" y="883332"/>
                    <a:ext cx="1406262" cy="9293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140224DF-C7B4-2BB1-7657-1EA8934156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15750" y="883330"/>
                    <a:ext cx="1367064" cy="20113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51FFF049-8F7D-8CFF-4924-DD5B8BEABAC1}"/>
                      </a:ext>
                    </a:extLst>
                  </p:cNvPr>
                  <p:cNvCxnSpPr/>
                  <p:nvPr/>
                </p:nvCxnSpPr>
                <p:spPr>
                  <a:xfrm>
                    <a:off x="2976552" y="1952962"/>
                    <a:ext cx="1406262" cy="110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CCAC6FDF-ACA4-0FA4-52E1-29359408E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5749" y="1029070"/>
                    <a:ext cx="1357385" cy="9094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7156EFB1-4CEB-83AA-0A32-00244B2B0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1310" y="1968359"/>
                    <a:ext cx="1391504" cy="102540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1412BDA6-FCE1-09F0-9BF7-843375472DD2}"/>
                      </a:ext>
                    </a:extLst>
                  </p:cNvPr>
                  <p:cNvCxnSpPr>
                    <a:cxnSpLocks/>
                    <a:stCxn id="12" idx="3"/>
                  </p:cNvCxnSpPr>
                  <p:nvPr/>
                </p:nvCxnSpPr>
                <p:spPr>
                  <a:xfrm flipV="1">
                    <a:off x="2986616" y="1120277"/>
                    <a:ext cx="1386518" cy="1873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70C8E0D5-4947-80A4-E5E5-B8FB9D25D34A}"/>
                      </a:ext>
                    </a:extLst>
                  </p:cNvPr>
                  <p:cNvCxnSpPr/>
                  <p:nvPr/>
                </p:nvCxnSpPr>
                <p:spPr>
                  <a:xfrm>
                    <a:off x="2995828" y="3072170"/>
                    <a:ext cx="1406262" cy="110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0C217ED2-538E-9DF2-9845-AE85ACD182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07306" y="2057020"/>
                    <a:ext cx="1365828" cy="9708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B8A06A58-C2DF-CE89-427B-ED56D8C19A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95828" y="1303732"/>
                    <a:ext cx="1377306" cy="25568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52361BF9-E8B3-2DAD-5664-9D5DCE91E9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95828" y="2240624"/>
                    <a:ext cx="1377306" cy="165400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01AA6C78-8B2D-0796-8A88-79D553FEF6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07306" y="3219695"/>
                    <a:ext cx="1394784" cy="7082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B760FED3-7FB8-D686-450C-33F64207EF66}"/>
                    </a:ext>
                  </a:extLst>
                </p:cNvPr>
                <p:cNvGrpSpPr/>
                <p:nvPr/>
              </p:nvGrpSpPr>
              <p:grpSpPr>
                <a:xfrm>
                  <a:off x="1019864" y="1608365"/>
                  <a:ext cx="1822945" cy="1936718"/>
                  <a:chOff x="700997" y="2512925"/>
                  <a:chExt cx="2105209" cy="1873486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DA17AE1-6C23-4658-B9BE-AB3505B5753E}"/>
                      </a:ext>
                    </a:extLst>
                  </p:cNvPr>
                  <p:cNvSpPr/>
                  <p:nvPr/>
                </p:nvSpPr>
                <p:spPr>
                  <a:xfrm>
                    <a:off x="700997" y="2512925"/>
                    <a:ext cx="2105209" cy="187348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E62314C-C020-AA7B-7E97-932A8B9418A6}"/>
                      </a:ext>
                    </a:extLst>
                  </p:cNvPr>
                  <p:cNvSpPr txBox="1"/>
                  <p:nvPr/>
                </p:nvSpPr>
                <p:spPr>
                  <a:xfrm>
                    <a:off x="749003" y="2596213"/>
                    <a:ext cx="1972788" cy="16501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 lnSpcReduction="10000"/>
                  </a:bodyPr>
                  <a:lstStyle/>
                  <a:p>
                    <a:pPr algn="ctr"/>
                    <a:r>
                      <a:rPr lang="en-US" sz="1200" b="1" dirty="0"/>
                      <a:t>Greenhouse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800" dirty="0" err="1"/>
                      <a:t>Growout</a:t>
                    </a:r>
                    <a:r>
                      <a:rPr lang="en-US" sz="800" dirty="0"/>
                      <a:t> </a:t>
                    </a:r>
                    <a:r>
                      <a:rPr lang="en-US" sz="800" dirty="0" err="1"/>
                      <a:t>individauls</a:t>
                    </a:r>
                    <a:r>
                      <a:rPr lang="en-US" sz="800" dirty="0"/>
                      <a:t> from mixes (~ 1000)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800" dirty="0"/>
                      <a:t>Sample </a:t>
                    </a:r>
                    <a:r>
                      <a:rPr lang="en-US" sz="800" dirty="0" err="1"/>
                      <a:t>germinants</a:t>
                    </a:r>
                    <a:r>
                      <a:rPr lang="en-US" sz="800" dirty="0"/>
                      <a:t> for ploidy, determine tetraploid/octoploid proportions of mix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endParaRPr lang="en-US" sz="800" dirty="0"/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endParaRPr lang="en-US" sz="800" dirty="0"/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800" i="1" dirty="0"/>
                      <a:t>Can we interpret ploidy proportions if greenhouse germination is low? Ploidy bias in germination rates?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endParaRPr lang="en-US" sz="800" dirty="0"/>
                  </a:p>
                </p:txBody>
              </p:sp>
            </p:grp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F53C216-CDB6-165D-70D5-61039B694346}"/>
                    </a:ext>
                  </a:extLst>
                </p:cNvPr>
                <p:cNvSpPr txBox="1"/>
                <p:nvPr/>
              </p:nvSpPr>
              <p:spPr>
                <a:xfrm>
                  <a:off x="2317864" y="5329424"/>
                  <a:ext cx="1423024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Starting Mix Ploidy</a:t>
                  </a:r>
                </a:p>
                <a:p>
                  <a:r>
                    <a:rPr lang="en-US" sz="800" dirty="0"/>
                    <a:t>Would Mix A/B still be comparable to Mix C/D with the former being outcrossed (in ways that might not happen naturally) and having some seed selection bias from field harvests?</a:t>
                  </a:r>
                </a:p>
              </p:txBody>
            </p:sp>
            <p:sp>
              <p:nvSpPr>
                <p:cNvPr id="71" name="Left Brace 70">
                  <a:extLst>
                    <a:ext uri="{FF2B5EF4-FFF2-40B4-BE49-F238E27FC236}">
                      <a16:creationId xmlns:a16="http://schemas.microsoft.com/office/drawing/2014/main" id="{1C93E18E-7577-BEA3-10CF-94CAB1E8D8BF}"/>
                    </a:ext>
                  </a:extLst>
                </p:cNvPr>
                <p:cNvSpPr/>
                <p:nvPr/>
              </p:nvSpPr>
              <p:spPr>
                <a:xfrm>
                  <a:off x="3787774" y="830341"/>
                  <a:ext cx="378211" cy="1746651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Left Brace 71">
                  <a:extLst>
                    <a:ext uri="{FF2B5EF4-FFF2-40B4-BE49-F238E27FC236}">
                      <a16:creationId xmlns:a16="http://schemas.microsoft.com/office/drawing/2014/main" id="{4B854AA0-B564-F7D0-C328-5564D758BD44}"/>
                    </a:ext>
                  </a:extLst>
                </p:cNvPr>
                <p:cNvSpPr/>
                <p:nvPr/>
              </p:nvSpPr>
              <p:spPr>
                <a:xfrm>
                  <a:off x="3779802" y="2786382"/>
                  <a:ext cx="378211" cy="1746651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F49D5C1-8BC8-9AC0-2163-0F320DA94836}"/>
                    </a:ext>
                  </a:extLst>
                </p:cNvPr>
                <p:cNvSpPr txBox="1"/>
                <p:nvPr/>
              </p:nvSpPr>
              <p:spPr>
                <a:xfrm>
                  <a:off x="2829833" y="3420267"/>
                  <a:ext cx="10805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No outcrossing within mix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7AEDD70-F9B6-A49F-48F1-62AD2DBDCE02}"/>
                    </a:ext>
                  </a:extLst>
                </p:cNvPr>
                <p:cNvSpPr txBox="1"/>
                <p:nvPr/>
              </p:nvSpPr>
              <p:spPr>
                <a:xfrm>
                  <a:off x="2807119" y="1418775"/>
                  <a:ext cx="103172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/>
                    <a:t>Potentially outcrossed within mix (depends on degree of separation in field plantings</a:t>
                  </a:r>
                  <a:r>
                    <a:rPr lang="en-US" sz="1200" dirty="0"/>
                    <a:t>)</a:t>
                  </a: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CC5E75D-FAF6-A442-C1BA-014E41C0F51B}"/>
                    </a:ext>
                  </a:extLst>
                </p:cNvPr>
                <p:cNvGrpSpPr/>
                <p:nvPr/>
              </p:nvGrpSpPr>
              <p:grpSpPr>
                <a:xfrm>
                  <a:off x="6042696" y="5376966"/>
                  <a:ext cx="1899936" cy="515921"/>
                  <a:chOff x="700997" y="2512925"/>
                  <a:chExt cx="2105209" cy="1873486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6DEC368-50C2-FFBA-10F1-87955DF81A02}"/>
                      </a:ext>
                    </a:extLst>
                  </p:cNvPr>
                  <p:cNvSpPr/>
                  <p:nvPr/>
                </p:nvSpPr>
                <p:spPr>
                  <a:xfrm>
                    <a:off x="700997" y="2512925"/>
                    <a:ext cx="2105209" cy="187348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2CDEA0AD-1099-5045-D785-9B4C4BC82F30}"/>
                      </a:ext>
                    </a:extLst>
                  </p:cNvPr>
                  <p:cNvSpPr txBox="1"/>
                  <p:nvPr/>
                </p:nvSpPr>
                <p:spPr>
                  <a:xfrm>
                    <a:off x="749003" y="2596213"/>
                    <a:ext cx="1972788" cy="16501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 lnSpcReduction="10000"/>
                  </a:bodyPr>
                  <a:lstStyle/>
                  <a:p>
                    <a:pPr algn="ctr"/>
                    <a:r>
                      <a:rPr lang="en-US" sz="1200" b="1" dirty="0"/>
                      <a:t>Flow Cytometry</a:t>
                    </a:r>
                  </a:p>
                  <a:p>
                    <a:pPr algn="ctr"/>
                    <a:r>
                      <a:rPr lang="en-US" sz="1200" b="1" dirty="0"/>
                      <a:t>(determine ploidy)</a:t>
                    </a:r>
                    <a:endParaRPr lang="en-US" sz="800" dirty="0"/>
                  </a:p>
                </p:txBody>
              </p:sp>
            </p:grp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4E91ABC8-F492-0A58-B7B7-8E82C7E2131A}"/>
                    </a:ext>
                  </a:extLst>
                </p:cNvPr>
                <p:cNvSpPr/>
                <p:nvPr/>
              </p:nvSpPr>
              <p:spPr>
                <a:xfrm>
                  <a:off x="1590675" y="1152153"/>
                  <a:ext cx="2142549" cy="914400"/>
                </a:xfrm>
                <a:prstGeom prst="arc">
                  <a:avLst>
                    <a:gd name="adj1" fmla="val 11212903"/>
                    <a:gd name="adj2" fmla="val 0"/>
                  </a:avLst>
                </a:prstGeom>
                <a:ln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Arc 83">
                  <a:extLst>
                    <a:ext uri="{FF2B5EF4-FFF2-40B4-BE49-F238E27FC236}">
                      <a16:creationId xmlns:a16="http://schemas.microsoft.com/office/drawing/2014/main" id="{A791ED58-CBB7-4B8C-D3DD-0510FD111D4B}"/>
                    </a:ext>
                  </a:extLst>
                </p:cNvPr>
                <p:cNvSpPr/>
                <p:nvPr/>
              </p:nvSpPr>
              <p:spPr>
                <a:xfrm rot="11903446">
                  <a:off x="3048899" y="3811415"/>
                  <a:ext cx="4786262" cy="1578289"/>
                </a:xfrm>
                <a:prstGeom prst="arc">
                  <a:avLst>
                    <a:gd name="adj1" fmla="val 13332546"/>
                    <a:gd name="adj2" fmla="val 21562196"/>
                  </a:avLst>
                </a:prstGeom>
                <a:ln>
                  <a:prstDash val="dash"/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FB5E81B-8953-4401-37A8-C1D5B5734D68}"/>
                    </a:ext>
                  </a:extLst>
                </p:cNvPr>
                <p:cNvSpPr txBox="1"/>
                <p:nvPr/>
              </p:nvSpPr>
              <p:spPr>
                <a:xfrm>
                  <a:off x="4003899" y="4848344"/>
                  <a:ext cx="137730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Only necessary if ploidy of source seeds unknown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A9771F84-62BE-A6A0-0472-25D6F9352C5C}"/>
                    </a:ext>
                  </a:extLst>
                </p:cNvPr>
                <p:cNvGrpSpPr/>
                <p:nvPr/>
              </p:nvGrpSpPr>
              <p:grpSpPr>
                <a:xfrm>
                  <a:off x="9055805" y="500864"/>
                  <a:ext cx="1330960" cy="1042627"/>
                  <a:chOff x="9293930" y="511879"/>
                  <a:chExt cx="1330960" cy="1042627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3E0A7E08-BD0E-83EC-CEAA-266817D77274}"/>
                      </a:ext>
                    </a:extLst>
                  </p:cNvPr>
                  <p:cNvGrpSpPr/>
                  <p:nvPr/>
                </p:nvGrpSpPr>
                <p:grpSpPr>
                  <a:xfrm>
                    <a:off x="9293930" y="511879"/>
                    <a:ext cx="690040" cy="483151"/>
                    <a:chOff x="9571903" y="1974656"/>
                    <a:chExt cx="826185" cy="634040"/>
                  </a:xfrm>
                </p:grpSpPr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238A57B8-D41C-7760-A0A3-213F1DA9F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41791" y="1974656"/>
                      <a:ext cx="664259" cy="6302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rm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F67999E8-959B-0389-09DE-0758B2375F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71903" y="2002851"/>
                      <a:ext cx="826185" cy="6058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 err="1"/>
                        <a:t>AxA</a:t>
                      </a:r>
                      <a:r>
                        <a:rPr lang="en-US" sz="800" b="1" dirty="0"/>
                        <a:t> </a:t>
                      </a:r>
                    </a:p>
                    <a:p>
                      <a:pPr algn="ctr"/>
                      <a:r>
                        <a:rPr lang="en-US" sz="800" b="1" dirty="0"/>
                        <a:t>germinant population</a:t>
                      </a:r>
                    </a:p>
                  </p:txBody>
                </p:sp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B9B13AA3-0CC2-0C22-F46E-DED871392748}"/>
                      </a:ext>
                    </a:extLst>
                  </p:cNvPr>
                  <p:cNvGrpSpPr/>
                  <p:nvPr/>
                </p:nvGrpSpPr>
                <p:grpSpPr>
                  <a:xfrm>
                    <a:off x="9934850" y="1060341"/>
                    <a:ext cx="690040" cy="483150"/>
                    <a:chOff x="9571903" y="1974656"/>
                    <a:chExt cx="826185" cy="634039"/>
                  </a:xfrm>
                </p:grpSpPr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EF713400-E50D-A6ED-7184-D76693021E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41791" y="1974656"/>
                      <a:ext cx="664259" cy="6302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rm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23522852-5B75-EBAB-3F94-98B18F7C33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71903" y="2002851"/>
                      <a:ext cx="826185" cy="6058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 err="1"/>
                        <a:t>AxD</a:t>
                      </a:r>
                      <a:r>
                        <a:rPr lang="en-US" sz="800" b="1" dirty="0"/>
                        <a:t> </a:t>
                      </a:r>
                    </a:p>
                    <a:p>
                      <a:pPr algn="ctr"/>
                      <a:r>
                        <a:rPr lang="en-US" sz="800" b="1" dirty="0"/>
                        <a:t>germinant population</a:t>
                      </a:r>
                    </a:p>
                  </p:txBody>
                </p: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61A67B9C-1639-8219-F56E-62C23F91F9A7}"/>
                      </a:ext>
                    </a:extLst>
                  </p:cNvPr>
                  <p:cNvGrpSpPr/>
                  <p:nvPr/>
                </p:nvGrpSpPr>
                <p:grpSpPr>
                  <a:xfrm>
                    <a:off x="9925599" y="512742"/>
                    <a:ext cx="690040" cy="483150"/>
                    <a:chOff x="9571903" y="1974656"/>
                    <a:chExt cx="826185" cy="634039"/>
                  </a:xfrm>
                </p:grpSpPr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1B1892F6-77BE-8022-EE86-64B35275E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41791" y="1974656"/>
                      <a:ext cx="664259" cy="6302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rm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493E355F-2BB8-1C39-AA6E-8D421AEA5E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71903" y="2002851"/>
                      <a:ext cx="826185" cy="6058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 err="1"/>
                        <a:t>AxB</a:t>
                      </a:r>
                      <a:r>
                        <a:rPr lang="en-US" sz="800" b="1" dirty="0"/>
                        <a:t> </a:t>
                      </a:r>
                    </a:p>
                    <a:p>
                      <a:pPr algn="ctr"/>
                      <a:r>
                        <a:rPr lang="en-US" sz="800" b="1" dirty="0"/>
                        <a:t>germinant population</a:t>
                      </a:r>
                    </a:p>
                  </p:txBody>
                </p: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62BD833C-5E87-8B48-B3CA-740F2ED44A7A}"/>
                      </a:ext>
                    </a:extLst>
                  </p:cNvPr>
                  <p:cNvGrpSpPr/>
                  <p:nvPr/>
                </p:nvGrpSpPr>
                <p:grpSpPr>
                  <a:xfrm>
                    <a:off x="9303181" y="1071356"/>
                    <a:ext cx="690040" cy="483150"/>
                    <a:chOff x="9571903" y="1974656"/>
                    <a:chExt cx="826185" cy="634039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04794DF1-8D95-2BB1-3DAA-42963B4DC9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41791" y="1974656"/>
                      <a:ext cx="664259" cy="6302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rm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71DF291D-F5AF-A418-1D72-C25726ABE9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71903" y="2002851"/>
                      <a:ext cx="826185" cy="6058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 err="1"/>
                        <a:t>AxC</a:t>
                      </a:r>
                      <a:r>
                        <a:rPr lang="en-US" sz="800" b="1" dirty="0"/>
                        <a:t> </a:t>
                      </a:r>
                    </a:p>
                    <a:p>
                      <a:pPr algn="ctr"/>
                      <a:r>
                        <a:rPr lang="en-US" sz="800" b="1" dirty="0"/>
                        <a:t>germinant population</a:t>
                      </a:r>
                    </a:p>
                  </p:txBody>
                </p:sp>
              </p:grp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EFA6BE76-227D-3DC9-C21E-60F0026D3745}"/>
                    </a:ext>
                  </a:extLst>
                </p:cNvPr>
                <p:cNvGrpSpPr/>
                <p:nvPr/>
              </p:nvGrpSpPr>
              <p:grpSpPr>
                <a:xfrm>
                  <a:off x="9065056" y="1671096"/>
                  <a:ext cx="1330960" cy="1042628"/>
                  <a:chOff x="9293930" y="511878"/>
                  <a:chExt cx="1330960" cy="1042628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B12CEE9D-5EFD-C8AC-DEFE-F3C414787A5B}"/>
                      </a:ext>
                    </a:extLst>
                  </p:cNvPr>
                  <p:cNvGrpSpPr/>
                  <p:nvPr/>
                </p:nvGrpSpPr>
                <p:grpSpPr>
                  <a:xfrm>
                    <a:off x="9293930" y="511878"/>
                    <a:ext cx="690040" cy="483150"/>
                    <a:chOff x="9571903" y="1974656"/>
                    <a:chExt cx="826185" cy="634039"/>
                  </a:xfrm>
                </p:grpSpPr>
                <p:sp>
                  <p:nvSpPr>
                    <p:cNvPr id="138" name="Rectangle 137">
                      <a:extLst>
                        <a:ext uri="{FF2B5EF4-FFF2-40B4-BE49-F238E27FC236}">
                          <a16:creationId xmlns:a16="http://schemas.microsoft.com/office/drawing/2014/main" id="{917289C0-4481-27AF-EE94-41C7AA8F2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41791" y="1974656"/>
                      <a:ext cx="664259" cy="6302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rm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D971BD30-CF71-31CA-FB7F-406E870884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71903" y="2002851"/>
                      <a:ext cx="826185" cy="6058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 err="1"/>
                        <a:t>BxA</a:t>
                      </a:r>
                      <a:r>
                        <a:rPr lang="en-US" sz="800" b="1" dirty="0"/>
                        <a:t> </a:t>
                      </a:r>
                    </a:p>
                    <a:p>
                      <a:pPr algn="ctr"/>
                      <a:r>
                        <a:rPr lang="en-US" sz="800" b="1" dirty="0"/>
                        <a:t>germinant population</a:t>
                      </a:r>
                    </a:p>
                  </p:txBody>
                </p:sp>
              </p:grp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EF28BCC8-E403-F7B2-19C8-996AD8CAEE80}"/>
                      </a:ext>
                    </a:extLst>
                  </p:cNvPr>
                  <p:cNvGrpSpPr/>
                  <p:nvPr/>
                </p:nvGrpSpPr>
                <p:grpSpPr>
                  <a:xfrm>
                    <a:off x="9934850" y="1060341"/>
                    <a:ext cx="690040" cy="483150"/>
                    <a:chOff x="9571903" y="1974656"/>
                    <a:chExt cx="826185" cy="634039"/>
                  </a:xfrm>
                </p:grpSpPr>
                <p:sp>
                  <p:nvSpPr>
                    <p:cNvPr id="136" name="Rectangle 135">
                      <a:extLst>
                        <a:ext uri="{FF2B5EF4-FFF2-40B4-BE49-F238E27FC236}">
                          <a16:creationId xmlns:a16="http://schemas.microsoft.com/office/drawing/2014/main" id="{E338F30A-1465-F39F-7D21-F8F3BD7BF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41791" y="1974656"/>
                      <a:ext cx="664259" cy="6302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rm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3029333F-ABB1-C3DD-F7A3-1EB90F4A85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71903" y="2002851"/>
                      <a:ext cx="826185" cy="6058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 err="1"/>
                        <a:t>BxD</a:t>
                      </a:r>
                      <a:r>
                        <a:rPr lang="en-US" sz="800" b="1" dirty="0"/>
                        <a:t> </a:t>
                      </a:r>
                    </a:p>
                    <a:p>
                      <a:pPr algn="ctr"/>
                      <a:r>
                        <a:rPr lang="en-US" sz="800" b="1" dirty="0"/>
                        <a:t>germinant population</a:t>
                      </a:r>
                    </a:p>
                  </p:txBody>
                </p:sp>
              </p:grp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F0565B17-B89C-9FC9-DABF-FE37472275E6}"/>
                      </a:ext>
                    </a:extLst>
                  </p:cNvPr>
                  <p:cNvGrpSpPr/>
                  <p:nvPr/>
                </p:nvGrpSpPr>
                <p:grpSpPr>
                  <a:xfrm>
                    <a:off x="9925599" y="512742"/>
                    <a:ext cx="690040" cy="483150"/>
                    <a:chOff x="9571903" y="1974656"/>
                    <a:chExt cx="826185" cy="634039"/>
                  </a:xfrm>
                </p:grpSpPr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639E11EA-E1D3-464F-1826-411642243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41791" y="1974656"/>
                      <a:ext cx="664259" cy="6302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rm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C74B92B8-6CD3-B593-177A-CB95E8C134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71903" y="2002851"/>
                      <a:ext cx="826185" cy="6058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 err="1"/>
                        <a:t>BxB</a:t>
                      </a:r>
                      <a:r>
                        <a:rPr lang="en-US" sz="800" b="1" dirty="0"/>
                        <a:t> </a:t>
                      </a:r>
                    </a:p>
                    <a:p>
                      <a:pPr algn="ctr"/>
                      <a:r>
                        <a:rPr lang="en-US" sz="800" b="1" dirty="0"/>
                        <a:t>germinant population</a:t>
                      </a:r>
                    </a:p>
                  </p:txBody>
                </p:sp>
              </p:grp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A2FA71FC-3A89-182D-A413-DD99F650EAC3}"/>
                      </a:ext>
                    </a:extLst>
                  </p:cNvPr>
                  <p:cNvGrpSpPr/>
                  <p:nvPr/>
                </p:nvGrpSpPr>
                <p:grpSpPr>
                  <a:xfrm>
                    <a:off x="9303181" y="1071356"/>
                    <a:ext cx="690040" cy="483150"/>
                    <a:chOff x="9571903" y="1974656"/>
                    <a:chExt cx="826185" cy="634039"/>
                  </a:xfrm>
                </p:grpSpPr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1DCC8089-65F2-B383-8721-5F8F915863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41791" y="1974656"/>
                      <a:ext cx="664259" cy="6302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rm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0BC5C243-7F77-610A-17F6-3E16EB6681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71903" y="2002851"/>
                      <a:ext cx="826185" cy="6058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 err="1"/>
                        <a:t>BxC</a:t>
                      </a:r>
                      <a:r>
                        <a:rPr lang="en-US" sz="800" b="1" dirty="0"/>
                        <a:t> </a:t>
                      </a:r>
                    </a:p>
                    <a:p>
                      <a:pPr algn="ctr"/>
                      <a:r>
                        <a:rPr lang="en-US" sz="800" b="1" dirty="0"/>
                        <a:t>germinant population</a:t>
                      </a:r>
                    </a:p>
                  </p:txBody>
                </p:sp>
              </p:grp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9EE8892D-3AEB-1E3E-52B9-74FB0ECAEF26}"/>
                    </a:ext>
                  </a:extLst>
                </p:cNvPr>
                <p:cNvGrpSpPr/>
                <p:nvPr/>
              </p:nvGrpSpPr>
              <p:grpSpPr>
                <a:xfrm>
                  <a:off x="9065056" y="2874692"/>
                  <a:ext cx="1330960" cy="1042628"/>
                  <a:chOff x="9293930" y="511878"/>
                  <a:chExt cx="1330960" cy="1042628"/>
                </a:xfrm>
              </p:grpSpPr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5C68A96D-EF77-A2AF-3C72-9D02AB7FB691}"/>
                      </a:ext>
                    </a:extLst>
                  </p:cNvPr>
                  <p:cNvGrpSpPr/>
                  <p:nvPr/>
                </p:nvGrpSpPr>
                <p:grpSpPr>
                  <a:xfrm>
                    <a:off x="9293930" y="511878"/>
                    <a:ext cx="690040" cy="483150"/>
                    <a:chOff x="9571903" y="1974656"/>
                    <a:chExt cx="826185" cy="634039"/>
                  </a:xfrm>
                </p:grpSpPr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318AC864-C380-AEE4-62A8-85543CA33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41791" y="1974656"/>
                      <a:ext cx="664259" cy="6302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rm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62F9A6C1-97D3-14B1-EF87-550A8BEE8B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71903" y="2002851"/>
                      <a:ext cx="826185" cy="6058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 err="1"/>
                        <a:t>CxA</a:t>
                      </a:r>
                      <a:r>
                        <a:rPr lang="en-US" sz="800" b="1" dirty="0"/>
                        <a:t> </a:t>
                      </a:r>
                    </a:p>
                    <a:p>
                      <a:pPr algn="ctr"/>
                      <a:r>
                        <a:rPr lang="en-US" sz="800" b="1" dirty="0"/>
                        <a:t>germinant population</a:t>
                      </a:r>
                    </a:p>
                  </p:txBody>
                </p:sp>
              </p:grp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3F7E7C69-4760-56E4-828B-A40D271C8C6F}"/>
                      </a:ext>
                    </a:extLst>
                  </p:cNvPr>
                  <p:cNvGrpSpPr/>
                  <p:nvPr/>
                </p:nvGrpSpPr>
                <p:grpSpPr>
                  <a:xfrm>
                    <a:off x="9934850" y="1060341"/>
                    <a:ext cx="690040" cy="483150"/>
                    <a:chOff x="9571903" y="1974656"/>
                    <a:chExt cx="826185" cy="634039"/>
                  </a:xfrm>
                </p:grpSpPr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672FFBCD-5095-3AA3-D7A2-4D003FC7ED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41791" y="1974656"/>
                      <a:ext cx="664259" cy="6302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rm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310D5154-B24F-56B6-A03A-256CDEE70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71903" y="2002851"/>
                      <a:ext cx="826185" cy="6058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 err="1"/>
                        <a:t>CxD</a:t>
                      </a:r>
                      <a:r>
                        <a:rPr lang="en-US" sz="800" b="1" dirty="0"/>
                        <a:t> </a:t>
                      </a:r>
                    </a:p>
                    <a:p>
                      <a:pPr algn="ctr"/>
                      <a:r>
                        <a:rPr lang="en-US" sz="800" b="1" dirty="0"/>
                        <a:t>germinant population</a:t>
                      </a:r>
                    </a:p>
                  </p:txBody>
                </p: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0CA43A91-E635-A6D8-EF0C-B547C5F8CDD1}"/>
                      </a:ext>
                    </a:extLst>
                  </p:cNvPr>
                  <p:cNvGrpSpPr/>
                  <p:nvPr/>
                </p:nvGrpSpPr>
                <p:grpSpPr>
                  <a:xfrm>
                    <a:off x="9925599" y="512742"/>
                    <a:ext cx="690040" cy="483150"/>
                    <a:chOff x="9571903" y="1974656"/>
                    <a:chExt cx="826185" cy="634039"/>
                  </a:xfrm>
                </p:grpSpPr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949A8310-90BE-A423-FD37-3605CD88E0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41791" y="1974656"/>
                      <a:ext cx="664259" cy="6302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rm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43211489-85EE-E27F-8873-CC1005973F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71903" y="2002851"/>
                      <a:ext cx="826185" cy="6058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 err="1"/>
                        <a:t>CxB</a:t>
                      </a:r>
                      <a:endParaRPr lang="en-US" sz="800" b="1" dirty="0"/>
                    </a:p>
                    <a:p>
                      <a:pPr algn="ctr"/>
                      <a:r>
                        <a:rPr lang="en-US" sz="800" b="1" dirty="0"/>
                        <a:t>germinant population</a:t>
                      </a: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9E7E7D8D-EC6F-0E65-A5BE-AC1FE97A5AD5}"/>
                      </a:ext>
                    </a:extLst>
                  </p:cNvPr>
                  <p:cNvGrpSpPr/>
                  <p:nvPr/>
                </p:nvGrpSpPr>
                <p:grpSpPr>
                  <a:xfrm>
                    <a:off x="9303181" y="1071356"/>
                    <a:ext cx="690040" cy="483150"/>
                    <a:chOff x="9571903" y="1974656"/>
                    <a:chExt cx="826185" cy="634039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FDDEA554-BFF9-932C-1EC0-BE4826ED89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41791" y="1974656"/>
                      <a:ext cx="664259" cy="63029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rm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FDC3C7FE-5054-C4F6-3CA4-6DB2E49D24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71903" y="2002851"/>
                      <a:ext cx="826185" cy="6058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 err="1"/>
                        <a:t>CxC</a:t>
                      </a:r>
                      <a:r>
                        <a:rPr lang="en-US" sz="800" b="1" dirty="0"/>
                        <a:t> </a:t>
                      </a:r>
                    </a:p>
                    <a:p>
                      <a:pPr algn="ctr"/>
                      <a:r>
                        <a:rPr lang="en-US" sz="800" b="1" dirty="0"/>
                        <a:t>germinant population</a:t>
                      </a:r>
                    </a:p>
                  </p:txBody>
                </p:sp>
              </p:grpSp>
            </p:grpSp>
            <p:sp>
              <p:nvSpPr>
                <p:cNvPr id="153" name="Left Brace 152">
                  <a:extLst>
                    <a:ext uri="{FF2B5EF4-FFF2-40B4-BE49-F238E27FC236}">
                      <a16:creationId xmlns:a16="http://schemas.microsoft.com/office/drawing/2014/main" id="{D82533D0-CE73-F478-CA05-763B66EE1AF8}"/>
                    </a:ext>
                  </a:extLst>
                </p:cNvPr>
                <p:cNvSpPr/>
                <p:nvPr/>
              </p:nvSpPr>
              <p:spPr>
                <a:xfrm>
                  <a:off x="8821932" y="560783"/>
                  <a:ext cx="209842" cy="969207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Left Brace 153">
                  <a:extLst>
                    <a:ext uri="{FF2B5EF4-FFF2-40B4-BE49-F238E27FC236}">
                      <a16:creationId xmlns:a16="http://schemas.microsoft.com/office/drawing/2014/main" id="{B5769895-B2F9-5068-2FA2-0D2A164E83FB}"/>
                    </a:ext>
                  </a:extLst>
                </p:cNvPr>
                <p:cNvSpPr/>
                <p:nvPr/>
              </p:nvSpPr>
              <p:spPr>
                <a:xfrm>
                  <a:off x="8843711" y="1720718"/>
                  <a:ext cx="209842" cy="969207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Left Brace 154">
                  <a:extLst>
                    <a:ext uri="{FF2B5EF4-FFF2-40B4-BE49-F238E27FC236}">
                      <a16:creationId xmlns:a16="http://schemas.microsoft.com/office/drawing/2014/main" id="{81231C2D-416C-A574-B465-CD9A9AACD59A}"/>
                    </a:ext>
                  </a:extLst>
                </p:cNvPr>
                <p:cNvSpPr/>
                <p:nvPr/>
              </p:nvSpPr>
              <p:spPr>
                <a:xfrm>
                  <a:off x="8862544" y="2910094"/>
                  <a:ext cx="209842" cy="969207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Left Brace 155">
                  <a:extLst>
                    <a:ext uri="{FF2B5EF4-FFF2-40B4-BE49-F238E27FC236}">
                      <a16:creationId xmlns:a16="http://schemas.microsoft.com/office/drawing/2014/main" id="{2078BFE1-8B8D-A01F-E9B3-4BCB4342A968}"/>
                    </a:ext>
                  </a:extLst>
                </p:cNvPr>
                <p:cNvSpPr/>
                <p:nvPr/>
              </p:nvSpPr>
              <p:spPr>
                <a:xfrm rot="10800000">
                  <a:off x="10463636" y="500864"/>
                  <a:ext cx="430117" cy="3413600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Arc 157">
                  <a:extLst>
                    <a:ext uri="{FF2B5EF4-FFF2-40B4-BE49-F238E27FC236}">
                      <a16:creationId xmlns:a16="http://schemas.microsoft.com/office/drawing/2014/main" id="{4D600384-CE9A-BD1F-6438-7E677926EBA5}"/>
                    </a:ext>
                  </a:extLst>
                </p:cNvPr>
                <p:cNvSpPr/>
                <p:nvPr/>
              </p:nvSpPr>
              <p:spPr>
                <a:xfrm>
                  <a:off x="4900901" y="753576"/>
                  <a:ext cx="6531997" cy="5033613"/>
                </a:xfrm>
                <a:prstGeom prst="arc">
                  <a:avLst>
                    <a:gd name="adj1" fmla="val 20402387"/>
                    <a:gd name="adj2" fmla="val 5553305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A29DBDE6-2901-FBBC-EB67-6197643B74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7321" y="1045255"/>
                  <a:ext cx="417970" cy="1046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1E6F5D9D-88F5-1427-81AA-09E1F5709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0916" y="2187729"/>
                  <a:ext cx="398504" cy="175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8FF4F56F-6F37-B6E7-B8C2-613252597B41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8396235" y="3234479"/>
                  <a:ext cx="466309" cy="1602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C572D7B4-D118-4113-E1AF-261BA53E636A}"/>
                    </a:ext>
                  </a:extLst>
                </p:cNvPr>
                <p:cNvSpPr txBox="1"/>
                <p:nvPr/>
              </p:nvSpPr>
              <p:spPr>
                <a:xfrm>
                  <a:off x="5810121" y="4045426"/>
                  <a:ext cx="2162133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Seed mix C/D/etc.</a:t>
                  </a:r>
                </a:p>
                <a:p>
                  <a:pPr marL="57150" indent="-57150">
                    <a:buFont typeface="Arial" panose="020B0604020202020204" pitchFamily="34" charset="0"/>
                    <a:buChar char="•"/>
                  </a:pPr>
                  <a:r>
                    <a:rPr lang="en-US" sz="800" dirty="0"/>
                    <a:t>Firstly dependent on seed availability</a:t>
                  </a:r>
                </a:p>
                <a:p>
                  <a:pPr marL="57150" indent="-57150">
                    <a:buFont typeface="Arial" panose="020B0604020202020204" pitchFamily="34" charset="0"/>
                    <a:buChar char="•"/>
                  </a:pPr>
                  <a:r>
                    <a:rPr lang="en-US" sz="800" dirty="0"/>
                    <a:t>Assuming available, consider:</a:t>
                  </a:r>
                </a:p>
                <a:p>
                  <a:pPr marL="171450" lvl="1" indent="-57150">
                    <a:buFont typeface="Arial" panose="020B0604020202020204" pitchFamily="34" charset="0"/>
                    <a:buChar char="•"/>
                  </a:pPr>
                  <a:r>
                    <a:rPr lang="en-US" sz="800" dirty="0"/>
                    <a:t>N of populations in mix</a:t>
                  </a:r>
                </a:p>
                <a:p>
                  <a:pPr marL="171450" lvl="1" indent="-57150">
                    <a:buFont typeface="Arial" panose="020B0604020202020204" pitchFamily="34" charset="0"/>
                    <a:buChar char="•"/>
                  </a:pPr>
                  <a:r>
                    <a:rPr lang="en-US" sz="800" dirty="0"/>
                    <a:t>Geographic spread of pops.</a:t>
                  </a:r>
                </a:p>
                <a:p>
                  <a:pPr marL="171450" lvl="1" indent="-57150">
                    <a:buFont typeface="Arial" panose="020B0604020202020204" pitchFamily="34" charset="0"/>
                    <a:buChar char="•"/>
                  </a:pPr>
                  <a:r>
                    <a:rPr lang="en-US" sz="800" dirty="0"/>
                    <a:t>Balance/imbalance of populations in terms of weight contributed to mix</a:t>
                  </a:r>
                </a:p>
                <a:p>
                  <a:pPr marL="171450" lvl="1" indent="-57150">
                    <a:buFont typeface="Arial" panose="020B0604020202020204" pitchFamily="34" charset="0"/>
                    <a:buChar char="•"/>
                  </a:pPr>
                  <a:r>
                    <a:rPr lang="en-US" sz="800" dirty="0"/>
                    <a:t>Balance/imbalance of ploidy proportion</a:t>
                  </a:r>
                </a:p>
              </p:txBody>
            </p:sp>
          </p:grpSp>
        </p:grp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53645CEB-3661-D69D-9635-33A76F1E8693}"/>
                </a:ext>
              </a:extLst>
            </p:cNvPr>
            <p:cNvSpPr/>
            <p:nvPr/>
          </p:nvSpPr>
          <p:spPr>
            <a:xfrm>
              <a:off x="8894585" y="2396547"/>
              <a:ext cx="2416834" cy="2312660"/>
            </a:xfrm>
            <a:prstGeom prst="arc">
              <a:avLst>
                <a:gd name="adj1" fmla="val 16004923"/>
                <a:gd name="adj2" fmla="val 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718D7D-9753-5E89-441F-49503AE2DC41}"/>
                </a:ext>
              </a:extLst>
            </p:cNvPr>
            <p:cNvSpPr txBox="1"/>
            <p:nvPr/>
          </p:nvSpPr>
          <p:spPr>
            <a:xfrm>
              <a:off x="10697155" y="3622318"/>
              <a:ext cx="1357545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Ongoing Monitoring Potential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/>
                <a:t>Survival vs. germination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/>
                <a:t>Genetic drift of ‘Frankenstein’ population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/>
                <a:t>Other restoration ‘success’ metrics?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58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268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Romero</dc:creator>
  <cp:lastModifiedBy>Seth Romero</cp:lastModifiedBy>
  <cp:revision>1</cp:revision>
  <dcterms:created xsi:type="dcterms:W3CDTF">2022-09-27T00:42:52Z</dcterms:created>
  <dcterms:modified xsi:type="dcterms:W3CDTF">2022-09-27T00:49:40Z</dcterms:modified>
</cp:coreProperties>
</file>