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5" r:id="rId2"/>
    <p:sldId id="331" r:id="rId3"/>
    <p:sldId id="332" r:id="rId4"/>
    <p:sldId id="347" r:id="rId5"/>
    <p:sldId id="333" r:id="rId6"/>
    <p:sldId id="348" r:id="rId7"/>
    <p:sldId id="334" r:id="rId8"/>
    <p:sldId id="335" r:id="rId9"/>
    <p:sldId id="336" r:id="rId10"/>
    <p:sldId id="337" r:id="rId11"/>
    <p:sldId id="338" r:id="rId12"/>
    <p:sldId id="339" r:id="rId13"/>
    <p:sldId id="350" r:id="rId14"/>
    <p:sldId id="340" r:id="rId15"/>
    <p:sldId id="341" r:id="rId16"/>
    <p:sldId id="342" r:id="rId17"/>
    <p:sldId id="343" r:id="rId18"/>
    <p:sldId id="344" r:id="rId19"/>
    <p:sldId id="346" r:id="rId20"/>
    <p:sldId id="345" r:id="rId21"/>
    <p:sldId id="34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1" clrIdx="0">
    <p:extLst>
      <p:ext uri="{19B8F6BF-5375-455C-9EA6-DF929625EA0E}">
        <p15:presenceInfo xmlns:p15="http://schemas.microsoft.com/office/powerpoint/2012/main" userId="j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3300"/>
    <a:srgbClr val="FF3399"/>
    <a:srgbClr val="660033"/>
    <a:srgbClr val="66FFFF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21T08:47:16.8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E0923D8E-E765-48D0-96BE-95B36916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44413E-A283-4D3A-B8E0-7C827580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EFBEA-3E42-4853-91F1-49FB742207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92EB5-DBAF-42EE-8684-79099F2665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9F117-E862-4A22-A267-C9FAA87598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9F117-E862-4A22-A267-C9FAA87598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2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D6773-9A44-4B25-B845-85604898C9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6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DFE51-5233-40B0-A658-4BD50F75D44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1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3D7C9-F80A-4F84-AE18-DEA1BD3F48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2^3^4^…^100   or 1</a:t>
            </a:r>
            <a:r>
              <a:rPr lang="en-US" baseline="0"/>
              <a:t> – (2 – (3 – (4 – (5 – (… (99 – 100)…)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75976-0085-44E1-8831-C086204628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5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78-FE15-40EB-B330-BC838502C4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78-FE15-40EB-B330-BC838502C4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9C20-EB35-4789-A890-942B9F9E94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9C20-EB35-4789-A890-942B9F9E94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AB054-284D-4EE5-A1F0-DBDDEA2D41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ACB0B-1A80-4F5F-8E50-692C5C1244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5722F-B91A-4436-80EC-954BF2C8482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DD05-6709-46AA-90B5-323A7EA4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23B3-7317-4FB4-8F2F-70BDE824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6135F-A8D9-44CF-A534-7ACB7BAD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94B5-56CC-496C-AECB-F41F0E24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8DF-5010-4A77-87CB-40BBF053D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357FC-C0FD-432C-A015-94045640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8AA2-ED57-462A-A4C3-E1D04A30D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C710-3B73-4966-9D3E-328FA2D8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EEE2-71F0-41EF-8F17-2669DBEA7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D9E-5B46-45F1-8C53-0027846D5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4BA3-D5EC-4CED-A92E-CC4F07EF1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9D40686-FA61-4E59-8826-9D4C113F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Infix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676400"/>
            <a:ext cx="6540500" cy="396875"/>
            <a:chOff x="768" y="1056"/>
            <a:chExt cx="4120" cy="250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3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binary operator is placed between its operands. 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286000"/>
            <a:ext cx="5297488" cy="396875"/>
            <a:chOff x="768" y="1056"/>
            <a:chExt cx="3337" cy="250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1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unary operator precedes its operand.</a:t>
              </a: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2270125" y="3211513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 + 3 * 5 </a:t>
            </a:r>
          </a:p>
        </p:txBody>
      </p:sp>
      <p:sp>
        <p:nvSpPr>
          <p:cNvPr id="535574" name="AutoShape 22"/>
          <p:cNvSpPr>
            <a:spLocks noChangeArrowheads="1"/>
          </p:cNvSpPr>
          <p:nvPr/>
        </p:nvSpPr>
        <p:spPr bwMode="auto">
          <a:xfrm>
            <a:off x="3810000" y="3352800"/>
            <a:ext cx="533400" cy="1524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4632325" y="3211513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(-2) + (3 * 5)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66800" y="3946525"/>
            <a:ext cx="581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Postfix expressions are easy to evaluate: </a:t>
            </a:r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1981200" y="4632325"/>
            <a:ext cx="2454275" cy="396875"/>
            <a:chOff x="1056" y="1200"/>
            <a:chExt cx="1546" cy="250"/>
          </a:xfrm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2" y="1200"/>
              <a:ext cx="1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no </a:t>
              </a:r>
              <a:r>
                <a:rPr lang="en-US" sz="2000" dirty="0" err="1"/>
                <a:t>subexpressions</a:t>
              </a:r>
              <a:endParaRPr lang="en-US" sz="2000"/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1981200" y="5089525"/>
            <a:ext cx="6161088" cy="396875"/>
            <a:chOff x="1056" y="1200"/>
            <a:chExt cx="3881" cy="250"/>
          </a:xfrm>
        </p:grpSpPr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152" y="1200"/>
              <a:ext cx="37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precedence among operators already accounted for</a:t>
              </a:r>
            </a:p>
          </p:txBody>
        </p:sp>
      </p:grp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127125" y="5662613"/>
            <a:ext cx="611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this is not the case for infix expressions!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057400" y="6308725"/>
            <a:ext cx="279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 </a:t>
            </a:r>
            <a:r>
              <a:rPr lang="en-US">
                <a:solidFill>
                  <a:schemeClr val="tx2"/>
                </a:solidFill>
              </a:rPr>
              <a:t>9 + (2 – 3) * 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4" grpId="0" animBg="1"/>
      <p:bldP spid="535575" grpId="0"/>
      <p:bldP spid="14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Example 3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58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Use precedence values to handle ^ (right associative).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1828800" y="2895600"/>
            <a:ext cx="129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^ b ^ c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 flipV="1">
            <a:off x="19812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25908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 flipV="1">
            <a:off x="28194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>
                <a:solidFill>
                  <a:schemeClr val="accent2"/>
                </a:solidFill>
              </a:rPr>
              <a:t>tack: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4572000" y="3381375"/>
            <a:ext cx="4392613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2</a:t>
            </a:r>
            <a:r>
              <a:rPr lang="en-US" sz="2000" baseline="30000">
                <a:solidFill>
                  <a:srgbClr val="008000"/>
                </a:solidFill>
              </a:rPr>
              <a:t>nd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^ </a:t>
            </a:r>
            <a:r>
              <a:rPr lang="en-US" sz="2000">
                <a:solidFill>
                  <a:srgbClr val="008000"/>
                </a:solidFill>
              </a:rPr>
              <a:t>has precedence 4 but 1</a:t>
            </a:r>
            <a:r>
              <a:rPr lang="en-US" sz="2000" baseline="30000">
                <a:solidFill>
                  <a:srgbClr val="008000"/>
                </a:solidFill>
              </a:rPr>
              <a:t>st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rgbClr val="008000"/>
                </a:solidFill>
              </a:rPr>
              <a:t> has </a:t>
            </a:r>
          </a:p>
          <a:p>
            <a:r>
              <a:rPr lang="en-US" sz="2000">
                <a:solidFill>
                  <a:srgbClr val="008000"/>
                </a:solidFill>
              </a:rPr>
              <a:t>only 3</a:t>
            </a:r>
          </a:p>
          <a:p>
            <a:r>
              <a:rPr lang="en-US" sz="2000">
                <a:solidFill>
                  <a:srgbClr val="008000"/>
                </a:solidFill>
              </a:rPr>
              <a:t>    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 2</a:t>
            </a:r>
            <a:r>
              <a:rPr lang="en-US" sz="2000" baseline="30000">
                <a:solidFill>
                  <a:srgbClr val="008000"/>
                </a:solidFill>
                <a:sym typeface="Symbol" pitchFamily="18" charset="2"/>
              </a:rPr>
              <a:t>nd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^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goes to operator stack (so 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     it will be popped before 1</a:t>
            </a:r>
            <a:r>
              <a:rPr lang="en-US" sz="2000" baseline="30000">
                <a:solidFill>
                  <a:srgbClr val="008000"/>
                </a:solidFill>
                <a:sym typeface="Symbol" pitchFamily="18" charset="2"/>
              </a:rPr>
              <a:t>st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^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1219200" y="1704975"/>
            <a:ext cx="5908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66"/>
                </a:solidFill>
              </a:rPr>
              <a:t>input precedence</a:t>
            </a:r>
            <a:r>
              <a:rPr lang="en-US" sz="2000"/>
              <a:t>  </a:t>
            </a:r>
            <a:r>
              <a:rPr lang="en-US">
                <a:solidFill>
                  <a:schemeClr val="tx2"/>
                </a:solidFill>
              </a:rPr>
              <a:t>4</a:t>
            </a:r>
            <a:r>
              <a:rPr lang="en-US" sz="2000"/>
              <a:t>  </a:t>
            </a:r>
            <a:r>
              <a:rPr lang="en-US" sz="2000">
                <a:solidFill>
                  <a:schemeClr val="accent2"/>
                </a:solidFill>
              </a:rPr>
              <a:t>when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chemeClr val="accent2"/>
                </a:solidFill>
              </a:rPr>
              <a:t> is the input.</a:t>
            </a:r>
          </a:p>
          <a:p>
            <a:r>
              <a:rPr lang="en-US" sz="2000" i="1">
                <a:solidFill>
                  <a:srgbClr val="FF0066"/>
                </a:solidFill>
              </a:rPr>
              <a:t>stack precedence</a:t>
            </a:r>
            <a:r>
              <a:rPr lang="en-US" sz="2000"/>
              <a:t> </a:t>
            </a:r>
            <a:r>
              <a:rPr lang="en-US">
                <a:solidFill>
                  <a:schemeClr val="tx2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chemeClr val="accent2"/>
                </a:solidFill>
              </a:rPr>
              <a:t>when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chemeClr val="accent2"/>
                </a:solidFill>
              </a:rPr>
              <a:t> resides on the stack.  </a:t>
            </a: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  <p:bldP spid="244742" grpId="0" animBg="1"/>
      <p:bldP spid="244742" grpId="1" animBg="1"/>
      <p:bldP spid="244743" grpId="0" animBg="1"/>
      <p:bldP spid="244743" grpId="1" animBg="1"/>
      <p:bldP spid="244746" grpId="0" animBg="1"/>
      <p:bldP spid="244746" grpId="1" animBg="1"/>
      <p:bldP spid="244747" grpId="0" animBg="1"/>
      <p:bldP spid="244747" grpId="1" animBg="1"/>
      <p:bldP spid="244748" grpId="0"/>
      <p:bldP spid="244749" grpId="0"/>
      <p:bldP spid="244750" grpId="0" animBg="1"/>
      <p:bldP spid="244751" grpId="0" animBg="1"/>
      <p:bldP spid="244752" grpId="0" animBg="1"/>
      <p:bldP spid="244753" grpId="0" animBg="1"/>
      <p:bldP spid="244754" grpId="0" animBg="1"/>
      <p:bldP spid="244756" grpId="0"/>
      <p:bldP spid="244760" grpId="0" animBg="1"/>
      <p:bldP spid="244760" grpId="1" animBg="1"/>
      <p:bldP spid="24476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Example 4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1244600"/>
            <a:ext cx="650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Two precedence values for left parenthese</a:t>
            </a:r>
            <a:r>
              <a:rPr lang="en-US" sz="2800">
                <a:solidFill>
                  <a:schemeClr val="tx2"/>
                </a:solidFill>
              </a:rPr>
              <a:t> (</a:t>
            </a:r>
            <a:r>
              <a:rPr lang="en-US"/>
              <a:t> : 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1828800" y="3200400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* ( b + c )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2743200" y="5105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 flipV="1">
            <a:off x="1981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V="1">
            <a:off x="2362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 flipV="1">
            <a:off x="2514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1066800" y="4419600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>
                <a:solidFill>
                  <a:schemeClr val="accent2"/>
                </a:solidFill>
              </a:rPr>
              <a:t>tack: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4572000" y="3381375"/>
            <a:ext cx="3870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has precedence 5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</a:t>
            </a:r>
          </a:p>
          <a:p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    it goes to the operator stack.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96950" y="1676400"/>
            <a:ext cx="8147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66"/>
                </a:solidFill>
              </a:rPr>
              <a:t>input precedence</a:t>
            </a:r>
            <a:r>
              <a:rPr lang="en-US" sz="2000" dirty="0"/>
              <a:t>  </a:t>
            </a:r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2"/>
                </a:solidFill>
              </a:rPr>
              <a:t>which is higher than that of any operator.</a:t>
            </a:r>
          </a:p>
          <a:p>
            <a:r>
              <a:rPr lang="en-US" sz="1800" dirty="0"/>
              <a:t>(all operators on the stack must remain because a new </a:t>
            </a:r>
            <a:r>
              <a:rPr lang="en-US" sz="1800" dirty="0" err="1"/>
              <a:t>subexpression</a:t>
            </a:r>
            <a:r>
              <a:rPr lang="en-US" sz="1800" dirty="0"/>
              <a:t> begins.)</a:t>
            </a:r>
          </a:p>
          <a:p>
            <a:r>
              <a:rPr lang="en-US" sz="2000" i="1" dirty="0">
                <a:solidFill>
                  <a:srgbClr val="FF0066"/>
                </a:solidFill>
              </a:rPr>
              <a:t>stack precedence </a:t>
            </a:r>
            <a:r>
              <a:rPr lang="en-US" sz="2000" dirty="0"/>
              <a:t> </a:t>
            </a:r>
            <a:r>
              <a:rPr lang="en-US" dirty="0">
                <a:solidFill>
                  <a:schemeClr val="tx2"/>
                </a:solidFill>
              </a:rPr>
              <a:t>-1 </a:t>
            </a:r>
            <a:r>
              <a:rPr lang="en-US" sz="2000" dirty="0">
                <a:solidFill>
                  <a:schemeClr val="accent2"/>
                </a:solidFill>
              </a:rPr>
              <a:t>which is lower than that of any </a:t>
            </a:r>
            <a:r>
              <a:rPr lang="en-US" sz="2000" dirty="0" err="1">
                <a:solidFill>
                  <a:schemeClr val="accent2"/>
                </a:solidFill>
              </a:rPr>
              <a:t>opeartor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(no operator in the </a:t>
            </a:r>
            <a:r>
              <a:rPr lang="en-US" sz="1800" dirty="0" err="1"/>
              <a:t>subexpression</a:t>
            </a:r>
            <a:r>
              <a:rPr lang="en-US" sz="1800" dirty="0"/>
              <a:t> may remove </a:t>
            </a:r>
            <a:r>
              <a:rPr lang="en-US" sz="1800" b="1" dirty="0">
                <a:solidFill>
                  <a:srgbClr val="C00000"/>
                </a:solidFill>
              </a:rPr>
              <a:t>(</a:t>
            </a:r>
            <a:r>
              <a:rPr lang="en-US" sz="1800" dirty="0"/>
              <a:t> until 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  <a:r>
              <a:rPr lang="en-US" sz="1800" dirty="0"/>
              <a:t> shows up.) </a:t>
            </a:r>
            <a:endParaRPr lang="en-US" sz="1600" dirty="0"/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 flipV="1">
            <a:off x="29718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 flipV="1">
            <a:off x="3124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7" name="Rectangle 25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4610100" y="4152900"/>
            <a:ext cx="398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now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has precedence -1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</a:t>
            </a:r>
          </a:p>
          <a:p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    it stays on the operator stack.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579155" y="5788967"/>
            <a:ext cx="2587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cancels </a:t>
            </a:r>
            <a:r>
              <a:rPr lang="en-US" sz="2000" dirty="0">
                <a:solidFill>
                  <a:schemeClr val="tx2"/>
                </a:solidFill>
              </a:rPr>
              <a:t>(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at the top.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2362200"/>
            <a:ext cx="7010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029200" y="4943613"/>
            <a:ext cx="38411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pop all operators from the stack </a:t>
            </a:r>
          </a:p>
          <a:p>
            <a:r>
              <a:rPr lang="en-US" sz="2000">
                <a:solidFill>
                  <a:srgbClr val="008000"/>
                </a:solidFill>
              </a:rPr>
              <a:t>until </a:t>
            </a:r>
            <a:r>
              <a:rPr lang="en-US" sz="2000">
                <a:solidFill>
                  <a:schemeClr val="tx2"/>
                </a:solidFill>
              </a:rPr>
              <a:t>( 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is at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the top.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/>
      <p:bldP spid="248838" grpId="0" animBg="1"/>
      <p:bldP spid="248838" grpId="1" animBg="1"/>
      <p:bldP spid="248839" grpId="0" animBg="1"/>
      <p:bldP spid="248839" grpId="1" animBg="1"/>
      <p:bldP spid="248840" grpId="0" animBg="1"/>
      <p:bldP spid="248840" grpId="1" animBg="1"/>
      <p:bldP spid="248841" grpId="0" animBg="1"/>
      <p:bldP spid="248841" grpId="1" animBg="1"/>
      <p:bldP spid="248842" grpId="0"/>
      <p:bldP spid="248843" grpId="0"/>
      <p:bldP spid="248844" grpId="0" animBg="1"/>
      <p:bldP spid="248845" grpId="0" animBg="1"/>
      <p:bldP spid="248846" grpId="0" animBg="1"/>
      <p:bldP spid="248847" grpId="0" animBg="1"/>
      <p:bldP spid="248848" grpId="0" animBg="1"/>
      <p:bldP spid="248849" grpId="0"/>
      <p:bldP spid="248851" grpId="0" animBg="1"/>
      <p:bldP spid="248851" grpId="1" animBg="1"/>
      <p:bldP spid="248853" grpId="0" animBg="1"/>
      <p:bldP spid="248853" grpId="1" animBg="1"/>
      <p:bldP spid="248854" grpId="0" animBg="1"/>
      <p:bldP spid="248854" grpId="1" animBg="1"/>
      <p:bldP spid="248855" grpId="0" animBg="1"/>
      <p:bldP spid="248855" grpId="1" animBg="1"/>
      <p:bldP spid="248857" grpId="0" animBg="1"/>
      <p:bldP spid="248857" grpId="1" animBg="1"/>
      <p:bldP spid="248858" grpId="0"/>
      <p:bldP spid="25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Input and Stack Precedence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336925" y="1687513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     Input </a:t>
            </a:r>
          </a:p>
          <a:p>
            <a:r>
              <a:rPr lang="en-US" sz="2000" dirty="0"/>
              <a:t>Precedence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0" y="1676400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     Stack </a:t>
            </a:r>
          </a:p>
          <a:p>
            <a:r>
              <a:rPr lang="en-US" sz="2000" dirty="0"/>
              <a:t>Precedence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315200" y="19812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Rank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447800" y="1981200"/>
            <a:ext cx="103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Symbol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143000" y="2514600"/>
            <a:ext cx="716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447800" y="2590800"/>
            <a:ext cx="65566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+  –                         	1                        1                   -1</a:t>
            </a:r>
          </a:p>
          <a:p>
            <a:r>
              <a:rPr lang="en-US" dirty="0"/>
              <a:t>*  /  %                          	2                        2                   -1</a:t>
            </a:r>
          </a:p>
          <a:p>
            <a:r>
              <a:rPr lang="en-US" dirty="0"/>
              <a:t>^                       		4                        3                   -1</a:t>
            </a:r>
          </a:p>
          <a:p>
            <a:r>
              <a:rPr lang="en-US" dirty="0"/>
              <a:t>(                       		</a:t>
            </a:r>
            <a:r>
              <a:rPr lang="en-US"/>
              <a:t>5                       -1                    </a:t>
            </a:r>
            <a:r>
              <a:rPr lang="en-US" dirty="0"/>
              <a:t>0</a:t>
            </a:r>
          </a:p>
          <a:p>
            <a:r>
              <a:rPr lang="en-US" dirty="0"/>
              <a:t>)                       		0                         0                   0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09472" y="5181600"/>
            <a:ext cx="7249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( is also right associative with higher input </a:t>
            </a:r>
            <a:r>
              <a:rPr lang="en-US"/>
              <a:t>precedence 5 </a:t>
            </a:r>
            <a:r>
              <a:rPr lang="en-US" dirty="0"/>
              <a:t>than </a:t>
            </a:r>
          </a:p>
          <a:p>
            <a:r>
              <a:rPr lang="en-US"/>
              <a:t>stack precedence -1.  </a:t>
            </a:r>
            <a:r>
              <a:rPr lang="en-US" dirty="0"/>
              <a:t>E.g., ((2 + 3) – 4) * 5.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 ( is Right Associative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A65A-367D-4F4E-BE0E-B0CC32C69DB8}"/>
              </a:ext>
            </a:extLst>
          </p:cNvPr>
          <p:cNvSpPr txBox="1"/>
          <p:nvPr/>
        </p:nvSpPr>
        <p:spPr>
          <a:xfrm>
            <a:off x="3352800" y="14478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((2 + 3) – 4) * 5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A8EF6EE-E5BF-4E86-B2AA-8E3E6CE42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7" y="2268666"/>
            <a:ext cx="125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Operator </a:t>
            </a:r>
          </a:p>
          <a:p>
            <a:r>
              <a:rPr lang="en-US" sz="2000" dirty="0"/>
              <a:t>stack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D6AE8D5F-71F9-47A4-A429-D859849E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3" y="3208857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postfix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0602216-4FEB-4DBD-B8EB-E18D9CD8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17" y="2655176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 </a:t>
            </a:r>
            <a:r>
              <a:rPr lang="en-US" sz="2000" dirty="0"/>
              <a:t>[-1]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85008-A3A0-489A-83E6-A6CD03DE537F}"/>
              </a:ext>
            </a:extLst>
          </p:cNvPr>
          <p:cNvGrpSpPr/>
          <p:nvPr/>
        </p:nvGrpSpPr>
        <p:grpSpPr>
          <a:xfrm>
            <a:off x="2597251" y="2282474"/>
            <a:ext cx="914400" cy="753702"/>
            <a:chOff x="3885614" y="2283136"/>
            <a:chExt cx="914400" cy="753702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49D7FBF-D7AA-4BCB-8853-56737247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614" y="2655838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1819854B-09A5-41DE-B1D7-2E4C2978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614" y="2283136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D822B8-AD27-438F-9C91-666B95072EF1}"/>
              </a:ext>
            </a:extLst>
          </p:cNvPr>
          <p:cNvGrpSpPr/>
          <p:nvPr/>
        </p:nvGrpSpPr>
        <p:grpSpPr>
          <a:xfrm>
            <a:off x="3932143" y="2263966"/>
            <a:ext cx="914400" cy="1347316"/>
            <a:chOff x="3932143" y="2263966"/>
            <a:chExt cx="914400" cy="13473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E05ADF-A410-4669-83A3-94053CF3537C}"/>
                </a:ext>
              </a:extLst>
            </p:cNvPr>
            <p:cNvGrpSpPr/>
            <p:nvPr/>
          </p:nvGrpSpPr>
          <p:grpSpPr>
            <a:xfrm>
              <a:off x="3932143" y="2263966"/>
              <a:ext cx="914400" cy="762000"/>
              <a:chOff x="5562600" y="2273430"/>
              <a:chExt cx="914400" cy="762000"/>
            </a:xfrm>
          </p:grpSpPr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983CFCE3-3C9A-4FED-8725-578D38EC3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654430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FC852287-739F-42BE-A298-90A4F6DE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73430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14E08D-12A1-4D3D-B277-C64B891DAB5E}"/>
                </a:ext>
              </a:extLst>
            </p:cNvPr>
            <p:cNvSpPr txBox="1"/>
            <p:nvPr/>
          </p:nvSpPr>
          <p:spPr>
            <a:xfrm>
              <a:off x="4225676" y="321117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5C0297-3EB6-4A80-8BF0-89E3F51CE9F1}"/>
              </a:ext>
            </a:extLst>
          </p:cNvPr>
          <p:cNvGrpSpPr/>
          <p:nvPr/>
        </p:nvGrpSpPr>
        <p:grpSpPr>
          <a:xfrm>
            <a:off x="6803712" y="1884308"/>
            <a:ext cx="914400" cy="1724055"/>
            <a:chOff x="2362200" y="4724400"/>
            <a:chExt cx="914400" cy="1724055"/>
          </a:xfrm>
        </p:grpSpPr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2BC7CFE4-6BBF-4CAB-A2EE-95F3529B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486400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B5507889-24ED-46CD-B208-6789E755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105400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23109162-8418-4153-9BE2-21E965940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724400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+ </a:t>
              </a:r>
              <a:r>
                <a:rPr lang="en-US" sz="2000" dirty="0"/>
                <a:t>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EBF969-242A-415C-9FB6-9B2CB933B622}"/>
                </a:ext>
              </a:extLst>
            </p:cNvPr>
            <p:cNvSpPr txBox="1"/>
            <p:nvPr/>
          </p:nvSpPr>
          <p:spPr>
            <a:xfrm>
              <a:off x="2492066" y="6048345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17784D-9CB6-4B52-9732-552C7B3B39F6}"/>
              </a:ext>
            </a:extLst>
          </p:cNvPr>
          <p:cNvGrpSpPr/>
          <p:nvPr/>
        </p:nvGrpSpPr>
        <p:grpSpPr>
          <a:xfrm>
            <a:off x="8114085" y="2221042"/>
            <a:ext cx="951322" cy="1384690"/>
            <a:chOff x="3987168" y="5063765"/>
            <a:chExt cx="951322" cy="13846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8ECFE0-FD33-49CF-84E3-E6A49E9B84A8}"/>
                </a:ext>
              </a:extLst>
            </p:cNvPr>
            <p:cNvSpPr txBox="1"/>
            <p:nvPr/>
          </p:nvSpPr>
          <p:spPr>
            <a:xfrm>
              <a:off x="4037281" y="6048345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</a:t>
              </a: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A219F4AE-8995-4639-AD47-D000D7B9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168" y="544476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6EFD06BB-F300-4EC5-BA43-3E4056DF7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168" y="506376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782E9B-4FCF-4380-8733-2E39BC8FF554}"/>
              </a:ext>
            </a:extLst>
          </p:cNvPr>
          <p:cNvGrpSpPr/>
          <p:nvPr/>
        </p:nvGrpSpPr>
        <p:grpSpPr>
          <a:xfrm>
            <a:off x="113314" y="4229269"/>
            <a:ext cx="951322" cy="1003690"/>
            <a:chOff x="4916864" y="5436125"/>
            <a:chExt cx="951322" cy="10036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1A07CC-AE44-459F-ACB1-221EBF5A7742}"/>
                </a:ext>
              </a:extLst>
            </p:cNvPr>
            <p:cNvSpPr txBox="1"/>
            <p:nvPr/>
          </p:nvSpPr>
          <p:spPr>
            <a:xfrm>
              <a:off x="4966977" y="6039705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</a:t>
              </a: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03652312-3B93-4A3C-9977-5AFB021A7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6659EC-2ADE-4AC1-93B9-71BE8D04F105}"/>
              </a:ext>
            </a:extLst>
          </p:cNvPr>
          <p:cNvGrpSpPr/>
          <p:nvPr/>
        </p:nvGrpSpPr>
        <p:grpSpPr>
          <a:xfrm>
            <a:off x="1499015" y="3881123"/>
            <a:ext cx="1021854" cy="1367801"/>
            <a:chOff x="4916864" y="5072014"/>
            <a:chExt cx="1021854" cy="136780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44DFB3-C65C-49D4-9BD9-19F777B8D9CB}"/>
                </a:ext>
              </a:extLst>
            </p:cNvPr>
            <p:cNvSpPr txBox="1"/>
            <p:nvPr/>
          </p:nvSpPr>
          <p:spPr>
            <a:xfrm>
              <a:off x="4966977" y="6039705"/>
              <a:ext cx="9717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 </a:t>
              </a:r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933060D3-B045-4C9F-B150-EEF415E0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14F13A01-761B-4467-8522-DF175999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072014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AC78A0-6C12-4954-915D-F28936E1D6B5}"/>
              </a:ext>
            </a:extLst>
          </p:cNvPr>
          <p:cNvGrpSpPr/>
          <p:nvPr/>
        </p:nvGrpSpPr>
        <p:grpSpPr>
          <a:xfrm>
            <a:off x="2883915" y="3861093"/>
            <a:ext cx="1255472" cy="1387831"/>
            <a:chOff x="4885677" y="5055125"/>
            <a:chExt cx="1255472" cy="13878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710445-8BA5-4590-B54A-54142E8E420D}"/>
                </a:ext>
              </a:extLst>
            </p:cNvPr>
            <p:cNvSpPr txBox="1"/>
            <p:nvPr/>
          </p:nvSpPr>
          <p:spPr>
            <a:xfrm>
              <a:off x="4885677" y="6042846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+ 4   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D9D442CF-4CC9-4EC7-A007-4DFF671D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91FCE492-01EC-4045-81E7-1E8636B1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055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BB9B68-7FB3-425B-A7D8-591C92665569}"/>
              </a:ext>
            </a:extLst>
          </p:cNvPr>
          <p:cNvGrpSpPr/>
          <p:nvPr/>
        </p:nvGrpSpPr>
        <p:grpSpPr>
          <a:xfrm>
            <a:off x="4170561" y="4242093"/>
            <a:ext cx="1410964" cy="1006831"/>
            <a:chOff x="4753197" y="5436125"/>
            <a:chExt cx="1410964" cy="10068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68C2CE-FE4D-4459-AEA5-93B5FCDF67C9}"/>
                </a:ext>
              </a:extLst>
            </p:cNvPr>
            <p:cNvSpPr txBox="1"/>
            <p:nvPr/>
          </p:nvSpPr>
          <p:spPr>
            <a:xfrm>
              <a:off x="4753197" y="6042846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+ 4 -   </a:t>
              </a: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3CF9A4E9-76CE-4DAD-9FF6-EC0C9EE2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5FD939-9D3C-454C-BEF5-F46FBE826607}"/>
              </a:ext>
            </a:extLst>
          </p:cNvPr>
          <p:cNvGrpSpPr/>
          <p:nvPr/>
        </p:nvGrpSpPr>
        <p:grpSpPr>
          <a:xfrm>
            <a:off x="5331269" y="1874881"/>
            <a:ext cx="914400" cy="1733482"/>
            <a:chOff x="5331269" y="1874881"/>
            <a:chExt cx="914400" cy="17334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1FAED4-8F93-4C07-B995-D132A51702B7}"/>
                </a:ext>
              </a:extLst>
            </p:cNvPr>
            <p:cNvGrpSpPr/>
            <p:nvPr/>
          </p:nvGrpSpPr>
          <p:grpSpPr>
            <a:xfrm>
              <a:off x="5331269" y="1874881"/>
              <a:ext cx="914400" cy="1143000"/>
              <a:chOff x="7239586" y="1972951"/>
              <a:chExt cx="914400" cy="1143000"/>
            </a:xfrm>
          </p:grpSpPr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37BFB393-F0AB-4F3D-A18C-57DC67FFE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586" y="2734951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EAD72BA5-1B1E-4566-845A-1C777728E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586" y="2353951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D054DF3B-93A7-4584-8AE1-BE6CA733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586" y="1972951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+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A43161-A448-4528-BF6B-2600353AF4DE}"/>
                </a:ext>
              </a:extLst>
            </p:cNvPr>
            <p:cNvSpPr txBox="1"/>
            <p:nvPr/>
          </p:nvSpPr>
          <p:spPr>
            <a:xfrm>
              <a:off x="5579627" y="320825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445B7DC-7898-4CBB-8A51-53DEA4190889}"/>
              </a:ext>
            </a:extLst>
          </p:cNvPr>
          <p:cNvSpPr txBox="1"/>
          <p:nvPr/>
        </p:nvSpPr>
        <p:spPr>
          <a:xfrm>
            <a:off x="5723094" y="483284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3 + 4 -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B0BD69D-4BFD-4303-A7F5-2EA0F11701BB}"/>
              </a:ext>
            </a:extLst>
          </p:cNvPr>
          <p:cNvGrpSpPr/>
          <p:nvPr/>
        </p:nvGrpSpPr>
        <p:grpSpPr>
          <a:xfrm>
            <a:off x="2771948" y="5589640"/>
            <a:ext cx="1553630" cy="1006831"/>
            <a:chOff x="4753197" y="5436125"/>
            <a:chExt cx="1553630" cy="10068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625144-9D87-4B41-91BE-F072587D502B}"/>
                </a:ext>
              </a:extLst>
            </p:cNvPr>
            <p:cNvSpPr txBox="1"/>
            <p:nvPr/>
          </p:nvSpPr>
          <p:spPr>
            <a:xfrm>
              <a:off x="4753197" y="6042846"/>
              <a:ext cx="155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+ 4 - 5  </a:t>
              </a:r>
            </a:p>
          </p:txBody>
        </p: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id="{1A282A2A-38A3-4100-AE17-ACB35124A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9BFEEE6-DE11-4D70-A4CA-D0BD08D9E7C8}"/>
              </a:ext>
            </a:extLst>
          </p:cNvPr>
          <p:cNvSpPr txBox="1"/>
          <p:nvPr/>
        </p:nvSpPr>
        <p:spPr>
          <a:xfrm>
            <a:off x="4966479" y="6140492"/>
            <a:ext cx="16530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 3 + 4 - 5 *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DC8357-CD0F-45C2-A4A8-9EF6A9A1F488}"/>
              </a:ext>
            </a:extLst>
          </p:cNvPr>
          <p:cNvGrpSpPr/>
          <p:nvPr/>
        </p:nvGrpSpPr>
        <p:grpSpPr>
          <a:xfrm>
            <a:off x="7544643" y="4242093"/>
            <a:ext cx="1410964" cy="1006831"/>
            <a:chOff x="7544643" y="4242093"/>
            <a:chExt cx="1410964" cy="1006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BB392E-6B50-4045-B940-A83A7B9E7CA3}"/>
                </a:ext>
              </a:extLst>
            </p:cNvPr>
            <p:cNvSpPr txBox="1"/>
            <p:nvPr/>
          </p:nvSpPr>
          <p:spPr>
            <a:xfrm>
              <a:off x="7544643" y="4848814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+ 4 -   </a:t>
              </a:r>
            </a:p>
          </p:txBody>
        </p:sp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id="{266551AF-EBA6-42E7-BC36-77E653B7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0764" y="4242093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0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57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Rules for Evaluation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1600200"/>
            <a:ext cx="7005638" cy="701675"/>
            <a:chOff x="816" y="1063"/>
            <a:chExt cx="4413" cy="442"/>
          </a:xfrm>
        </p:grpSpPr>
        <p:sp>
          <p:nvSpPr>
            <p:cNvPr id="11281" name="AutoShape 4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1046" y="1063"/>
              <a:ext cx="418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Check the cumulative rank after each symbol (must be in 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the range from 0 to 1).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19200" y="2514600"/>
            <a:ext cx="6523038" cy="446088"/>
            <a:chOff x="816" y="1063"/>
            <a:chExt cx="4109" cy="281"/>
          </a:xfrm>
        </p:grpSpPr>
        <p:sp>
          <p:nvSpPr>
            <p:cNvPr id="11279" name="AutoShape 8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1046" y="1063"/>
              <a:ext cx="38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Write the input to the postfix string if it is an operand. 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3200400"/>
            <a:ext cx="8096248" cy="1631950"/>
            <a:chOff x="816" y="1033"/>
            <a:chExt cx="5100" cy="1028"/>
          </a:xfrm>
        </p:grpSpPr>
        <p:sp>
          <p:nvSpPr>
            <p:cNvPr id="11277" name="AutoShape 11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1046" y="1033"/>
              <a:ext cx="4870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Upon input of an operator or a 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sz="2000" dirty="0">
                  <a:solidFill>
                    <a:schemeClr val="accent2"/>
                  </a:solidFill>
                </a:rPr>
                <a:t>, compare its </a:t>
              </a:r>
              <a:r>
                <a:rPr lang="en-US" sz="2000" dirty="0">
                  <a:solidFill>
                    <a:srgbClr val="FF0000"/>
                  </a:solidFill>
                </a:rPr>
                <a:t>input precedence 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with the </a:t>
              </a:r>
              <a:r>
                <a:rPr lang="en-US" sz="2000" dirty="0">
                  <a:solidFill>
                    <a:srgbClr val="FF0000"/>
                  </a:solidFill>
                </a:rPr>
                <a:t>stack precedence </a:t>
              </a:r>
              <a:r>
                <a:rPr lang="en-US" sz="2000" dirty="0">
                  <a:solidFill>
                    <a:schemeClr val="accent2"/>
                  </a:solidFill>
                </a:rPr>
                <a:t>of the top operator on the stack.  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     - </a:t>
              </a:r>
              <a:r>
                <a:rPr lang="en-US" sz="1600" dirty="0">
                  <a:solidFill>
                    <a:schemeClr val="accent2"/>
                  </a:solidFill>
                </a:rPr>
                <a:t>Pop the top if the stack precedence is higher or equal, and</a:t>
              </a:r>
            </a:p>
            <a:p>
              <a:r>
                <a:rPr lang="en-US" sz="1600" dirty="0">
                  <a:solidFill>
                    <a:schemeClr val="accent2"/>
                  </a:solidFill>
                </a:rPr>
                <a:t>         write it to the postfix string.  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      - </a:t>
              </a:r>
              <a:r>
                <a:rPr lang="en-US" sz="1600" dirty="0">
                  <a:solidFill>
                    <a:schemeClr val="accent2"/>
                  </a:solidFill>
                </a:rPr>
                <a:t>Repeat until the top operator has a lower rank, push the input onto the stack. 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95400" y="5029200"/>
            <a:ext cx="7670800" cy="822325"/>
            <a:chOff x="816" y="1033"/>
            <a:chExt cx="4832" cy="518"/>
          </a:xfrm>
        </p:grpSpPr>
        <p:sp>
          <p:nvSpPr>
            <p:cNvPr id="11275" name="AutoShape 14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5"/>
            <p:cNvSpPr txBox="1">
              <a:spLocks noChangeArrowheads="1"/>
            </p:cNvSpPr>
            <p:nvPr/>
          </p:nvSpPr>
          <p:spPr bwMode="auto">
            <a:xfrm>
              <a:off x="1046" y="1033"/>
              <a:ext cx="460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If the input is </a:t>
              </a:r>
              <a:r>
                <a:rPr lang="en-US" b="1" dirty="0">
                  <a:solidFill>
                    <a:schemeClr val="tx2"/>
                  </a:solidFill>
                </a:rPr>
                <a:t>)</a:t>
              </a:r>
              <a:r>
                <a:rPr lang="en-US" sz="2000" dirty="0">
                  <a:solidFill>
                    <a:schemeClr val="accent2"/>
                  </a:solidFill>
                </a:rPr>
                <a:t>, pop all operators from the stack until </a:t>
              </a:r>
              <a:r>
                <a:rPr lang="en-US" b="1" dirty="0">
                  <a:solidFill>
                    <a:schemeClr val="tx2"/>
                  </a:solidFill>
                </a:rPr>
                <a:t>( </a:t>
              </a:r>
              <a:r>
                <a:rPr lang="en-US" sz="2000" dirty="0">
                  <a:solidFill>
                    <a:schemeClr val="accent2"/>
                  </a:solidFill>
                </a:rPr>
                <a:t>and write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them to the postfix string.  Pop 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sz="2000" dirty="0">
                  <a:solidFill>
                    <a:schemeClr val="accent2"/>
                  </a:solidFill>
                </a:rPr>
                <a:t>.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95400" y="5943600"/>
            <a:ext cx="7515225" cy="701675"/>
            <a:chOff x="816" y="1063"/>
            <a:chExt cx="4734" cy="442"/>
          </a:xfrm>
        </p:grpSpPr>
        <p:sp>
          <p:nvSpPr>
            <p:cNvPr id="11273" name="AutoShape 17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Text Box 18"/>
            <p:cNvSpPr txBox="1">
              <a:spLocks noChangeArrowheads="1"/>
            </p:cNvSpPr>
            <p:nvPr/>
          </p:nvSpPr>
          <p:spPr bwMode="auto">
            <a:xfrm>
              <a:off x="1046" y="1063"/>
              <a:ext cx="45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At the end of the infix expression, pop all remaining operators 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from the stack and write them to the postfix string. </a:t>
              </a: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1981200" y="3886200"/>
            <a:ext cx="71628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 A More Complete Example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955925" y="1487488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* (4 – 2 ^ 5) + 6 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125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Operator </a:t>
            </a:r>
          </a:p>
          <a:p>
            <a:r>
              <a:rPr lang="en-US" sz="2000" dirty="0"/>
              <a:t>stack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postfix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2574925" y="324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3733800" y="2743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 </a:t>
            </a:r>
            <a:r>
              <a:rPr lang="en-US" sz="2000" dirty="0"/>
              <a:t>[2]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3870325" y="324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0" y="2362200"/>
            <a:ext cx="914400" cy="762000"/>
            <a:chOff x="3360" y="1488"/>
            <a:chExt cx="576" cy="480"/>
          </a:xfrm>
        </p:grpSpPr>
        <p:sp>
          <p:nvSpPr>
            <p:cNvPr id="12336" name="Rectangle 11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37" name="Rectangle 12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6388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934200" y="2362200"/>
            <a:ext cx="914400" cy="762000"/>
            <a:chOff x="3360" y="1488"/>
            <a:chExt cx="576" cy="480"/>
          </a:xfrm>
        </p:grpSpPr>
        <p:sp>
          <p:nvSpPr>
            <p:cNvPr id="12334" name="Rectangle 16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35" name="Rectangle 17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7162800" y="32766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5800" y="4724400"/>
            <a:ext cx="914400" cy="1143000"/>
            <a:chOff x="1440" y="2784"/>
            <a:chExt cx="576" cy="720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440" y="3024"/>
              <a:ext cx="576" cy="480"/>
              <a:chOff x="3360" y="1488"/>
              <a:chExt cx="576" cy="480"/>
            </a:xfrm>
          </p:grpSpPr>
          <p:sp>
            <p:nvSpPr>
              <p:cNvPr id="12332" name="Rectangle 20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2333" name="Rectangle 21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* </a:t>
                </a:r>
                <a:r>
                  <a:rPr lang="en-US" sz="2000" dirty="0"/>
                  <a:t>[2]</a:t>
                </a:r>
              </a:p>
            </p:txBody>
          </p:sp>
        </p:grpSp>
        <p:sp>
          <p:nvSpPr>
            <p:cNvPr id="12331" name="Rectangle 22"/>
            <p:cNvSpPr>
              <a:spLocks noChangeArrowheads="1"/>
            </p:cNvSpPr>
            <p:nvPr/>
          </p:nvSpPr>
          <p:spPr bwMode="auto">
            <a:xfrm>
              <a:off x="1440" y="2784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838200" y="6019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33600" y="4724400"/>
            <a:ext cx="914400" cy="1143000"/>
            <a:chOff x="1440" y="2784"/>
            <a:chExt cx="576" cy="720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440" y="3024"/>
              <a:ext cx="576" cy="480"/>
              <a:chOff x="3360" y="1488"/>
              <a:chExt cx="576" cy="480"/>
            </a:xfrm>
          </p:grpSpPr>
          <p:sp>
            <p:nvSpPr>
              <p:cNvPr id="12328" name="Rectangle 27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2329" name="Rectangle 28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* </a:t>
                </a:r>
                <a:r>
                  <a:rPr lang="en-US" sz="2000" dirty="0"/>
                  <a:t>[2]</a:t>
                </a:r>
              </a:p>
            </p:txBody>
          </p:sp>
        </p:grpSp>
        <p:sp>
          <p:nvSpPr>
            <p:cNvPr id="12327" name="Rectangle 29"/>
            <p:cNvSpPr>
              <a:spLocks noChangeArrowheads="1"/>
            </p:cNvSpPr>
            <p:nvPr/>
          </p:nvSpPr>
          <p:spPr bwMode="auto">
            <a:xfrm>
              <a:off x="1440" y="2784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sp>
        <p:nvSpPr>
          <p:cNvPr id="230430" name="Text Box 30"/>
          <p:cNvSpPr txBox="1">
            <a:spLocks noChangeArrowheads="1"/>
          </p:cNvSpPr>
          <p:nvPr/>
        </p:nvSpPr>
        <p:spPr bwMode="auto">
          <a:xfrm>
            <a:off x="2209800" y="6019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657600" y="4343400"/>
            <a:ext cx="914400" cy="1524000"/>
            <a:chOff x="2304" y="2736"/>
            <a:chExt cx="576" cy="960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304" y="2976"/>
              <a:ext cx="576" cy="720"/>
              <a:chOff x="1440" y="2784"/>
              <a:chExt cx="576" cy="720"/>
            </a:xfrm>
          </p:grpSpPr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1440" y="3024"/>
                <a:ext cx="576" cy="480"/>
                <a:chOff x="3360" y="1488"/>
                <a:chExt cx="576" cy="480"/>
              </a:xfrm>
            </p:grpSpPr>
            <p:sp>
              <p:nvSpPr>
                <p:cNvPr id="12324" name="Rectangle 33"/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( </a:t>
                  </a:r>
                  <a:r>
                    <a:rPr lang="en-US" sz="2000" dirty="0"/>
                    <a:t>[-1]</a:t>
                  </a:r>
                </a:p>
              </p:txBody>
            </p:sp>
            <p:sp>
              <p:nvSpPr>
                <p:cNvPr id="123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* </a:t>
                  </a:r>
                  <a:r>
                    <a:rPr lang="en-US" sz="2000" dirty="0"/>
                    <a:t>[2]</a:t>
                  </a:r>
                </a:p>
              </p:txBody>
            </p:sp>
          </p:grpSp>
          <p:sp>
            <p:nvSpPr>
              <p:cNvPr id="12323" name="Rectangle 35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-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12321" name="Rectangle 36"/>
            <p:cNvSpPr>
              <a:spLocks noChangeArrowheads="1"/>
            </p:cNvSpPr>
            <p:nvPr/>
          </p:nvSpPr>
          <p:spPr bwMode="auto">
            <a:xfrm>
              <a:off x="2304" y="2736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^ </a:t>
              </a:r>
              <a:r>
                <a:rPr lang="en-US" sz="2000" dirty="0"/>
                <a:t>[3]</a:t>
              </a:r>
            </a:p>
          </p:txBody>
        </p:sp>
      </p:grp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3657600" y="6019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410200" y="4343400"/>
            <a:ext cx="914400" cy="1524000"/>
            <a:chOff x="2304" y="2736"/>
            <a:chExt cx="576" cy="960"/>
          </a:xfrm>
        </p:grpSpPr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2304" y="2976"/>
              <a:ext cx="576" cy="720"/>
              <a:chOff x="1440" y="2784"/>
              <a:chExt cx="576" cy="72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1440" y="3024"/>
                <a:ext cx="576" cy="480"/>
                <a:chOff x="3360" y="1488"/>
                <a:chExt cx="576" cy="480"/>
              </a:xfrm>
            </p:grpSpPr>
            <p:sp>
              <p:nvSpPr>
                <p:cNvPr id="12318" name="Rectangle 42"/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( </a:t>
                  </a:r>
                  <a:r>
                    <a:rPr lang="en-US" sz="2000" dirty="0"/>
                    <a:t>[-1]</a:t>
                  </a:r>
                </a:p>
              </p:txBody>
            </p:sp>
            <p:sp>
              <p:nvSpPr>
                <p:cNvPr id="12319" name="Rectangle 43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* </a:t>
                  </a:r>
                  <a:r>
                    <a:rPr lang="en-US" sz="2000" dirty="0"/>
                    <a:t>[2]</a:t>
                  </a:r>
                </a:p>
              </p:txBody>
            </p:sp>
          </p:grpSp>
          <p:sp>
            <p:nvSpPr>
              <p:cNvPr id="12317" name="Rectangle 44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-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12315" name="Rectangle 45"/>
            <p:cNvSpPr>
              <a:spLocks noChangeArrowheads="1"/>
            </p:cNvSpPr>
            <p:nvPr/>
          </p:nvSpPr>
          <p:spPr bwMode="auto">
            <a:xfrm>
              <a:off x="2304" y="2736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^ </a:t>
              </a:r>
              <a:r>
                <a:rPr lang="en-US" sz="2000" dirty="0"/>
                <a:t>[3]</a:t>
              </a:r>
            </a:p>
          </p:txBody>
        </p:sp>
      </p:grpSp>
      <p:sp>
        <p:nvSpPr>
          <p:cNvPr id="230446" name="Text Box 46"/>
          <p:cNvSpPr txBox="1">
            <a:spLocks noChangeArrowheads="1"/>
          </p:cNvSpPr>
          <p:nvPr/>
        </p:nvSpPr>
        <p:spPr bwMode="auto">
          <a:xfrm>
            <a:off x="5257800" y="60198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</a:t>
            </a: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6934200" y="5105400"/>
            <a:ext cx="914400" cy="762000"/>
            <a:chOff x="3360" y="1488"/>
            <a:chExt cx="576" cy="480"/>
          </a:xfrm>
        </p:grpSpPr>
        <p:sp>
          <p:nvSpPr>
            <p:cNvPr id="12312" name="Rectangle 48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13" name="Rectangle 49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50" name="Text Box 50"/>
          <p:cNvSpPr txBox="1">
            <a:spLocks noChangeArrowheads="1"/>
          </p:cNvSpPr>
          <p:nvPr/>
        </p:nvSpPr>
        <p:spPr bwMode="auto">
          <a:xfrm>
            <a:off x="6858000" y="60198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6" grpId="0"/>
      <p:bldP spid="230408" grpId="0"/>
      <p:bldP spid="230409" grpId="0" animBg="1"/>
      <p:bldP spid="230410" grpId="0"/>
      <p:bldP spid="230413" grpId="0"/>
      <p:bldP spid="230418" grpId="0"/>
      <p:bldP spid="230423" grpId="0"/>
      <p:bldP spid="230430" grpId="0"/>
      <p:bldP spid="230437" grpId="0"/>
      <p:bldP spid="230446" grpId="0"/>
      <p:bldP spid="2304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 cont’d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371600" y="2362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 </a:t>
            </a:r>
            <a:r>
              <a:rPr lang="en-US" sz="2000" dirty="0"/>
              <a:t>[2]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990600" y="28956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62000" y="13716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Pop (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505200" y="2362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 </a:t>
            </a:r>
            <a:r>
              <a:rPr lang="en-US" sz="2000" dirty="0"/>
              <a:t>[1]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3124200" y="2971800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5486400" y="2971800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6 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5943600" y="24384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 </a:t>
            </a:r>
            <a:r>
              <a:rPr lang="en-US" sz="2000" dirty="0"/>
              <a:t>[1]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1143000" y="4572000"/>
            <a:ext cx="234156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6 +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971800" y="1371600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* (4 – 2 ^ 5) + 6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/>
      <p:bldP spid="232455" grpId="0" animBg="1"/>
      <p:bldP spid="232456" grpId="0"/>
      <p:bldP spid="232457" grpId="0"/>
      <p:bldP spid="232458" grpId="0" animBg="1"/>
      <p:bldP spid="2324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The </a:t>
            </a:r>
            <a:r>
              <a:rPr lang="en-US" sz="4000" dirty="0" err="1">
                <a:solidFill>
                  <a:schemeClr val="accent6"/>
                </a:solidFill>
                <a:latin typeface="Arial" charset="0"/>
              </a:rPr>
              <a:t>InfixExpression</a:t>
            </a:r>
            <a:r>
              <a:rPr lang="en-US" sz="4000" dirty="0">
                <a:solidFill>
                  <a:schemeClr val="accent6"/>
                </a:solidFill>
                <a:latin typeface="Arial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rial" charset="0"/>
              </a:rPr>
              <a:t>Class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514600"/>
            <a:ext cx="7704139" cy="1016000"/>
            <a:chOff x="864" y="990"/>
            <a:chExt cx="4853" cy="640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466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Pops the operator stack as long as the operator  on the top</a:t>
              </a:r>
            </a:p>
            <a:p>
              <a:r>
                <a:rPr lang="en-US" dirty="0"/>
                <a:t>of the stack has a stack precedence </a:t>
              </a:r>
              <a:r>
                <a:rPr lang="en-US" dirty="0">
                  <a:solidFill>
                    <a:srgbClr val="FF0000"/>
                  </a:solidFill>
                </a:rPr>
                <a:t>higher than or equal to </a:t>
              </a:r>
              <a:r>
                <a:rPr lang="en-US" dirty="0"/>
                <a:t>the </a:t>
              </a:r>
            </a:p>
            <a:p>
              <a:r>
                <a:rPr lang="en-US" dirty="0"/>
                <a:t>input precedence of the current operator </a:t>
              </a:r>
              <a:r>
                <a:rPr lang="en-US" i="1" dirty="0">
                  <a:solidFill>
                    <a:schemeClr val="accent6"/>
                  </a:solidFill>
                </a:rPr>
                <a:t>op</a:t>
              </a:r>
              <a:r>
                <a:rPr lang="en-US" dirty="0"/>
                <a:t>.</a:t>
              </a:r>
              <a:endParaRPr lang="en-US" sz="2000" dirty="0"/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810000"/>
            <a:ext cx="6075365" cy="400050"/>
            <a:chOff x="864" y="990"/>
            <a:chExt cx="3827" cy="252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36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Writes the popped operators to the postfix string. </a:t>
              </a:r>
              <a:endParaRPr lang="en-US" sz="2000" dirty="0"/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676400"/>
            <a:ext cx="2763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outputHigherOrEqual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4724400"/>
            <a:ext cx="7381875" cy="708025"/>
            <a:chOff x="864" y="960"/>
            <a:chExt cx="4650" cy="446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960"/>
              <a:ext cx="44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If </a:t>
              </a:r>
              <a:r>
                <a:rPr lang="en-US" i="1" dirty="0">
                  <a:solidFill>
                    <a:schemeClr val="accent6"/>
                  </a:solidFill>
                </a:rPr>
                <a:t>op</a:t>
              </a:r>
              <a:r>
                <a:rPr lang="en-US" dirty="0"/>
                <a:t> is a ')', and the top of the stack is a '(', also pops '(' from </a:t>
              </a:r>
            </a:p>
            <a:p>
              <a:r>
                <a:rPr lang="en-US" dirty="0"/>
                <a:t>the stack but does not write it to the postfix. </a:t>
              </a:r>
              <a:endParaRPr lang="en-US" sz="2000" dirty="0"/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960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Conversion to Postfix</a:t>
            </a:r>
            <a:endParaRPr lang="en-US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133600"/>
            <a:ext cx="3860800" cy="396875"/>
            <a:chOff x="864" y="990"/>
            <a:chExt cx="2432" cy="250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2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Skips a whitespace character.</a:t>
              </a:r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2895600"/>
            <a:ext cx="4829175" cy="396875"/>
            <a:chOff x="864" y="990"/>
            <a:chExt cx="3042" cy="250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28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Writes an operand to the postfix string.</a:t>
              </a:r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3657600"/>
            <a:ext cx="5638800" cy="396875"/>
            <a:chOff x="864" y="990"/>
            <a:chExt cx="3552" cy="250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1056" y="990"/>
              <a:ext cx="3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Calls </a:t>
              </a:r>
              <a:r>
                <a:rPr lang="en-US" sz="2000" dirty="0" err="1">
                  <a:solidFill>
                    <a:schemeClr val="accent2"/>
                  </a:solidFill>
                </a:rPr>
                <a:t>outputHigherOrEqual</a:t>
              </a:r>
              <a:r>
                <a:rPr lang="en-US" sz="2000" dirty="0">
                  <a:solidFill>
                    <a:schemeClr val="accent2"/>
                  </a:solidFill>
                </a:rPr>
                <a:t>()</a:t>
              </a:r>
              <a:r>
                <a:rPr lang="en-US" sz="2000" dirty="0"/>
                <a:t> with an operator.</a:t>
              </a:r>
            </a:p>
          </p:txBody>
        </p:sp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371600"/>
            <a:ext cx="61093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postfix() </a:t>
            </a:r>
            <a:r>
              <a:rPr lang="en-US" dirty="0"/>
              <a:t>scans an infix string and does the following: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4419600"/>
            <a:ext cx="6403975" cy="457200"/>
            <a:chOff x="864" y="1008"/>
            <a:chExt cx="4034" cy="288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1008"/>
              <a:ext cx="38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Also calls </a:t>
              </a:r>
              <a:r>
                <a:rPr lang="en-US" sz="2000" dirty="0" err="1">
                  <a:solidFill>
                    <a:schemeClr val="accent2"/>
                  </a:solidFill>
                </a:rPr>
                <a:t>outputHigherOrEqual</a:t>
              </a:r>
              <a:r>
                <a:rPr lang="en-US" sz="2000" dirty="0">
                  <a:solidFill>
                    <a:schemeClr val="accent2"/>
                  </a:solidFill>
                </a:rPr>
                <a:t>()</a:t>
              </a:r>
              <a:r>
                <a:rPr lang="en-US" sz="2000" dirty="0"/>
                <a:t> when the input is </a:t>
              </a:r>
              <a:r>
                <a:rPr lang="en-US" dirty="0">
                  <a:solidFill>
                    <a:schemeClr val="accent2"/>
                  </a:solidFill>
                </a:rPr>
                <a:t>)</a:t>
              </a:r>
              <a:r>
                <a:rPr lang="en-US" sz="2000" dirty="0"/>
                <a:t>.</a:t>
              </a:r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95400" y="5181600"/>
            <a:ext cx="7294563" cy="396875"/>
            <a:chOff x="864" y="990"/>
            <a:chExt cx="4595" cy="250"/>
          </a:xfrm>
        </p:grpSpPr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1056" y="990"/>
              <a:ext cx="4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Terminates at the end of the expression or if an error occurs.</a:t>
              </a:r>
            </a:p>
          </p:txBody>
        </p:sp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Running Time of Conversion</a:t>
            </a:r>
            <a:endParaRPr lang="en-US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72796" y="2906713"/>
            <a:ext cx="2300290" cy="400050"/>
            <a:chOff x="864" y="990"/>
            <a:chExt cx="1449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125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such calls.</a:t>
                  </a:r>
                </a:p>
              </p:txBody>
            </p:sp>
          </mc:Choice>
          <mc:Fallback xmlns="">
            <p:sp>
              <p:nvSpPr>
                <p:cNvPr id="1845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1257" cy="2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061" r="-2446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61272" y="1836738"/>
            <a:ext cx="7173918" cy="708025"/>
            <a:chOff x="864" y="990"/>
            <a:chExt cx="4519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4327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A call to </a:t>
                  </a:r>
                  <a:r>
                    <a:rPr lang="en-US" sz="2000" dirty="0" err="1">
                      <a:solidFill>
                        <a:schemeClr val="accent2"/>
                      </a:solidFill>
                    </a:rPr>
                    <a:t>outputHigherOrEqual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()</a:t>
                  </a:r>
                  <a:r>
                    <a:rPr lang="en-US" sz="2000" dirty="0"/>
                    <a:t> </a:t>
                  </a:r>
                  <a:r>
                    <a:rPr lang="en-US" dirty="0"/>
                    <a:t>may pop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operators off</a:t>
                  </a:r>
                </a:p>
                <a:p>
                  <a:r>
                    <a:rPr lang="en-US" sz="2000" dirty="0"/>
                    <a:t>the stack.</a:t>
                  </a:r>
                </a:p>
              </p:txBody>
            </p:sp>
          </mc:Choice>
          <mc:Fallback xmlns="">
            <p:sp>
              <p:nvSpPr>
                <p:cNvPr id="18448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4327" cy="4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7" t="-4310" r="-71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5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649248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Suppose the infix string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operators and operands:</a:t>
                </a:r>
              </a:p>
            </p:txBody>
          </p:sp>
        </mc:Choice>
        <mc:Fallback xmlns="">
          <p:sp>
            <p:nvSpPr>
              <p:cNvPr id="1843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649248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033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9202" y="4495800"/>
            <a:ext cx="8018475" cy="708025"/>
            <a:chOff x="864" y="1008"/>
            <a:chExt cx="5051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56" y="1008"/>
                  <a:ext cx="4859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Every operator or operand that’s not </a:t>
                  </a:r>
                  <a:r>
                    <a:rPr lang="en-US" dirty="0"/>
                    <a:t>‘(’ </a:t>
                  </a:r>
                  <a:r>
                    <a:rPr lang="en-US" sz="2000" dirty="0"/>
                    <a:t>or </a:t>
                  </a:r>
                  <a:r>
                    <a:rPr lang="en-US" dirty="0"/>
                    <a:t>‘) ’ </a:t>
                  </a:r>
                  <a:r>
                    <a:rPr lang="en-US" sz="2000" dirty="0"/>
                    <a:t>is written to the postfix</a:t>
                  </a:r>
                </a:p>
                <a:p>
                  <a:r>
                    <a:rPr lang="en-US" dirty="0"/>
                    <a:t>string.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writes.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008"/>
                  <a:ext cx="4859" cy="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91" t="-4310" r="-87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19202" y="5257800"/>
            <a:ext cx="6953259" cy="708025"/>
            <a:chOff x="864" y="990"/>
            <a:chExt cx="4380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4188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Every operator that is not </a:t>
                  </a:r>
                  <a:r>
                    <a:rPr lang="en-US" dirty="0"/>
                    <a:t>‘) ’ </a:t>
                  </a:r>
                  <a:r>
                    <a:rPr lang="en-US" sz="2000" dirty="0"/>
                    <a:t>gets pushed onto the stack. </a:t>
                  </a:r>
                </a:p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pushes.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4188" cy="4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17" t="-431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3352800"/>
                <a:ext cx="2227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52800"/>
                <a:ext cx="2227789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2740" t="-6061" r="-191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62000" y="3886200"/>
            <a:ext cx="644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tight.  Let’s count write, push, and pop operations. </a:t>
            </a: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219200" y="6019800"/>
            <a:ext cx="6392870" cy="400050"/>
            <a:chOff x="864" y="990"/>
            <a:chExt cx="4027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383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#pops ≤ #pushes.  So there are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pops in total. </a:t>
                  </a:r>
                </a:p>
              </p:txBody>
            </p:sp>
          </mc:Choice>
          <mc:Fallback xmlns="">
            <p:sp>
              <p:nvSpPr>
                <p:cNvPr id="2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3835" cy="25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01" t="-7692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14800" y="3048000"/>
                <a:ext cx="5214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-time infix-to-postfix conversion.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48000"/>
                <a:ext cx="521488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34" t="-9211" r="-152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989789" y="251127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1+ 2^3^4^…^100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 Infix Expression Evaluation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801687" y="1666874"/>
            <a:ext cx="679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approaches to evaluate an infix expression: 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76400" y="2981325"/>
            <a:ext cx="4818063" cy="457200"/>
            <a:chOff x="1056" y="3264"/>
            <a:chExt cx="3035" cy="288"/>
          </a:xfrm>
        </p:grpSpPr>
        <p:sp>
          <p:nvSpPr>
            <p:cNvPr id="2063" name="AutoShape 16"/>
            <p:cNvSpPr>
              <a:spLocks noChangeArrowheads="1"/>
            </p:cNvSpPr>
            <p:nvPr/>
          </p:nvSpPr>
          <p:spPr bwMode="auto">
            <a:xfrm>
              <a:off x="1056" y="331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Text Box 17"/>
            <p:cNvSpPr txBox="1">
              <a:spLocks noChangeArrowheads="1"/>
            </p:cNvSpPr>
            <p:nvPr/>
          </p:nvSpPr>
          <p:spPr bwMode="auto">
            <a:xfrm>
              <a:off x="1200" y="3264"/>
              <a:ext cx="2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Use two stacks within one scan.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76400" y="4876800"/>
            <a:ext cx="5526088" cy="708025"/>
            <a:chOff x="1056" y="3264"/>
            <a:chExt cx="3481" cy="446"/>
          </a:xfrm>
        </p:grpSpPr>
        <p:sp>
          <p:nvSpPr>
            <p:cNvPr id="2061" name="AutoShape 20"/>
            <p:cNvSpPr>
              <a:spLocks noChangeArrowheads="1"/>
            </p:cNvSpPr>
            <p:nvPr/>
          </p:nvSpPr>
          <p:spPr bwMode="auto">
            <a:xfrm>
              <a:off x="1056" y="331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 Box 21"/>
            <p:cNvSpPr txBox="1">
              <a:spLocks noChangeArrowheads="1"/>
            </p:cNvSpPr>
            <p:nvPr/>
          </p:nvSpPr>
          <p:spPr bwMode="auto">
            <a:xfrm>
              <a:off x="1200" y="3264"/>
              <a:ext cx="33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Convert to equivalent postfix expression and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then call the postfix evaluator.  </a:t>
              </a:r>
            </a:p>
          </p:txBody>
        </p:sp>
      </p:grpSp>
      <p:sp>
        <p:nvSpPr>
          <p:cNvPr id="214038" name="Freeform 22"/>
          <p:cNvSpPr>
            <a:spLocks/>
          </p:cNvSpPr>
          <p:nvPr/>
        </p:nvSpPr>
        <p:spPr bwMode="auto">
          <a:xfrm>
            <a:off x="1047750" y="5040312"/>
            <a:ext cx="457200" cy="381000"/>
          </a:xfrm>
          <a:custGeom>
            <a:avLst/>
            <a:gdLst>
              <a:gd name="T0" fmla="*/ 0 w 288"/>
              <a:gd name="T1" fmla="*/ 152400 h 240"/>
              <a:gd name="T2" fmla="*/ 228600 w 288"/>
              <a:gd name="T3" fmla="*/ 381000 h 240"/>
              <a:gd name="T4" fmla="*/ 457200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0" y="96"/>
                </a:moveTo>
                <a:lnTo>
                  <a:pt x="144" y="24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1" grpId="0"/>
      <p:bldP spid="2140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Reporting Errors</a:t>
            </a:r>
            <a:endParaRPr lang="en-US" sz="4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362200"/>
            <a:ext cx="5654679" cy="400050"/>
            <a:chOff x="864" y="990"/>
            <a:chExt cx="3562" cy="252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33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“Operator expected” </a:t>
              </a:r>
              <a:r>
                <a:rPr lang="en-US" dirty="0"/>
                <a:t>if the rank goes above 1;</a:t>
              </a:r>
              <a:endParaRPr lang="en-US" sz="2000" dirty="0"/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048000"/>
            <a:ext cx="5754691" cy="400050"/>
            <a:chOff x="864" y="990"/>
            <a:chExt cx="3625" cy="252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34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“Operand expected” </a:t>
              </a:r>
              <a:r>
                <a:rPr lang="en-US" sz="2000" dirty="0"/>
                <a:t>if the rank goes below 0;  </a:t>
              </a:r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3657600"/>
            <a:ext cx="7554569" cy="708025"/>
            <a:chOff x="864" y="990"/>
            <a:chExt cx="4209" cy="446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1056" y="990"/>
              <a:ext cx="401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“Missing ‘(</a:t>
              </a:r>
              <a:r>
                <a:rPr lang="en-US" dirty="0"/>
                <a:t>’</a:t>
              </a:r>
              <a:r>
                <a:rPr lang="en-US" sz="2000" dirty="0">
                  <a:solidFill>
                    <a:schemeClr val="accent6"/>
                  </a:solidFill>
                </a:rPr>
                <a:t>” </a:t>
              </a:r>
              <a:r>
                <a:rPr lang="en-US" dirty="0"/>
                <a:t>if a scanned ‘)’ in an empty stack without  popping</a:t>
              </a:r>
            </a:p>
            <a:p>
              <a:r>
                <a:rPr lang="en-US" dirty="0"/>
                <a:t>any ‘(’ out;</a:t>
              </a:r>
              <a:endParaRPr lang="en-US" sz="2000" dirty="0"/>
            </a:p>
          </p:txBody>
        </p:sp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371600"/>
            <a:ext cx="71160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postfix() </a:t>
            </a:r>
            <a:r>
              <a:rPr lang="en-US" dirty="0"/>
              <a:t>also keeps track of the cumulative rank and catches </a:t>
            </a:r>
          </a:p>
          <a:p>
            <a:r>
              <a:rPr lang="en-US" dirty="0"/>
              <a:t>five types of error :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2" y="4572000"/>
            <a:ext cx="7494601" cy="708025"/>
            <a:chOff x="864" y="1008"/>
            <a:chExt cx="4721" cy="446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1008"/>
              <a:ext cx="452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“Missing ‘)’” </a:t>
              </a:r>
              <a:r>
                <a:rPr lang="en-US" sz="2000" dirty="0"/>
                <a:t>if a ‘(’ is left unmatched on the stack at the end of</a:t>
              </a:r>
            </a:p>
            <a:p>
              <a:r>
                <a:rPr lang="en-US" dirty="0"/>
                <a:t>the scan;</a:t>
              </a:r>
              <a:endParaRPr lang="en-US" sz="2000" dirty="0"/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95401" y="5562600"/>
            <a:ext cx="7189802" cy="400050"/>
            <a:chOff x="864" y="990"/>
            <a:chExt cx="4529" cy="252"/>
          </a:xfrm>
        </p:grpSpPr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1056" y="990"/>
              <a:ext cx="43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“</a:t>
              </a:r>
              <a:r>
                <a:rPr lang="en-US" dirty="0">
                  <a:solidFill>
                    <a:schemeClr val="accent6"/>
                  </a:solidFill>
                </a:rPr>
                <a:t>Invalid character” </a:t>
              </a:r>
              <a:r>
                <a:rPr lang="en-US" dirty="0"/>
                <a:t>if the character is not a digit or operator. </a:t>
              </a:r>
              <a:endParaRPr lang="en-US" sz="2000" dirty="0"/>
            </a:p>
          </p:txBody>
        </p:sp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Upcoming Events</a:t>
            </a:r>
            <a:endParaRPr lang="en-US" dirty="0">
              <a:latin typeface="Arial" charset="0"/>
            </a:endParaRP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2150792"/>
            <a:ext cx="7816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Exam 2</a:t>
            </a:r>
            <a:r>
              <a:rPr lang="en-US" sz="4000" dirty="0"/>
              <a:t>         </a:t>
            </a:r>
            <a:r>
              <a:rPr lang="en-US" sz="3600" dirty="0"/>
              <a:t>     Thursday March 28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3357" y="3241675"/>
            <a:ext cx="777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Project 3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due      Saturday March 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Operator Associativity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46125" y="1487488"/>
            <a:ext cx="3345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Left associative: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17645" y="4114800"/>
            <a:ext cx="280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Right associative: </a:t>
            </a:r>
            <a:r>
              <a:rPr lang="en-US" dirty="0">
                <a:solidFill>
                  <a:schemeClr val="accent2"/>
                </a:solidFill>
              </a:rPr>
              <a:t>^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54250" y="4781610"/>
            <a:ext cx="327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2^7^6 + (3 – 2 * 4) % 5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3622982" y="5237517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165765" y="5756406"/>
            <a:ext cx="388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2^(7^6) + ((3 – (2 * 4)) % 5)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828800" y="2133600"/>
            <a:ext cx="161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+ 3 + 4 – 8</a:t>
            </a:r>
            <a:endParaRPr lang="en-US" dirty="0"/>
          </a:p>
        </p:txBody>
      </p:sp>
      <p:sp>
        <p:nvSpPr>
          <p:cNvPr id="2" name="Left-Right Arrow 1"/>
          <p:cNvSpPr/>
          <p:nvPr/>
        </p:nvSpPr>
        <p:spPr bwMode="auto">
          <a:xfrm>
            <a:off x="3660852" y="2226906"/>
            <a:ext cx="587694" cy="20847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31578" y="2133600"/>
            <a:ext cx="1959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((2 + 3) + 4) – 8</a:t>
            </a:r>
            <a:endParaRPr lang="en-US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85632" y="2863497"/>
            <a:ext cx="1205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 /  4 * 3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 bwMode="auto">
          <a:xfrm>
            <a:off x="3661510" y="2930428"/>
            <a:ext cx="587694" cy="20847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19303" y="2838450"/>
            <a:ext cx="1375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(8  /  4) *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79" grpId="0" animBg="1"/>
      <p:bldP spid="3080" grpId="0"/>
      <p:bldP spid="11" grpId="0"/>
      <p:bldP spid="2" grpId="0" animBg="1"/>
      <p:bldP spid="13" grpId="0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Operator Precedence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981200" y="1830388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^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   =  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/>
              <a:t>   =</a:t>
            </a:r>
            <a:r>
              <a:rPr lang="en-US" dirty="0">
                <a:solidFill>
                  <a:schemeClr val="accent2"/>
                </a:solidFill>
              </a:rPr>
              <a:t>   / 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  =  </a:t>
            </a:r>
            <a:r>
              <a:rPr lang="en-US" dirty="0">
                <a:solidFill>
                  <a:schemeClr val="accent2"/>
                </a:solidFill>
              </a:rPr>
              <a:t>–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7164" y="2854421"/>
            <a:ext cx="4035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 + 23 * 4 ^ (3 – 7 / 11 ^ 2) % 25 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000500" y="3630864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6400" y="4191000"/>
            <a:ext cx="5404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 + </a:t>
            </a:r>
            <a:r>
              <a:rPr lang="en-US" sz="4000">
                <a:solidFill>
                  <a:srgbClr val="FF0000"/>
                </a:solidFill>
              </a:rPr>
              <a:t>(</a:t>
            </a:r>
            <a:r>
              <a:rPr lang="en-US" sz="3600">
                <a:solidFill>
                  <a:srgbClr val="008000"/>
                </a:solidFill>
              </a:rPr>
              <a:t>(</a:t>
            </a:r>
            <a:r>
              <a:rPr lang="en-US"/>
              <a:t>23 * </a:t>
            </a:r>
            <a:r>
              <a:rPr lang="en-US" sz="3200">
                <a:solidFill>
                  <a:srgbClr val="C00000"/>
                </a:solidFill>
              </a:rPr>
              <a:t>(</a:t>
            </a:r>
            <a:r>
              <a:rPr lang="en-US"/>
              <a:t>4 ^ </a:t>
            </a:r>
            <a:r>
              <a:rPr lang="en-US" sz="2800">
                <a:solidFill>
                  <a:schemeClr val="accent2"/>
                </a:solidFill>
              </a:rPr>
              <a:t>(</a:t>
            </a:r>
            <a:r>
              <a:rPr lang="en-US"/>
              <a:t>3 – </a:t>
            </a:r>
            <a:r>
              <a:rPr lang="en-US" sz="2400">
                <a:solidFill>
                  <a:srgbClr val="FF3399"/>
                </a:solidFill>
              </a:rPr>
              <a:t>(</a:t>
            </a:r>
            <a:r>
              <a:rPr lang="en-US"/>
              <a:t>7 / (11 ^ 2)</a:t>
            </a:r>
            <a:r>
              <a:rPr lang="en-US" sz="2400">
                <a:solidFill>
                  <a:srgbClr val="FF3399"/>
                </a:solidFill>
              </a:rPr>
              <a:t>)</a:t>
            </a:r>
            <a:r>
              <a:rPr lang="en-US" sz="2800">
                <a:solidFill>
                  <a:schemeClr val="accent2"/>
                </a:solidFill>
              </a:rPr>
              <a:t>)</a:t>
            </a:r>
            <a:r>
              <a:rPr lang="en-US" sz="3200">
                <a:solidFill>
                  <a:srgbClr val="C00000"/>
                </a:solidFill>
              </a:rPr>
              <a:t>)</a:t>
            </a:r>
            <a:r>
              <a:rPr lang="en-US" sz="3600">
                <a:solidFill>
                  <a:srgbClr val="008000"/>
                </a:solidFill>
              </a:rPr>
              <a:t>)</a:t>
            </a:r>
            <a:r>
              <a:rPr lang="en-US"/>
              <a:t> % 25</a:t>
            </a:r>
            <a:r>
              <a:rPr lang="en-US" sz="4000">
                <a:solidFill>
                  <a:srgbClr val="FF0000"/>
                </a:solidFill>
              </a:rPr>
              <a:t>)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1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Rank of Expression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623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Evaluates an infix expression based on</a:t>
            </a:r>
            <a:r>
              <a:rPr lang="en-US" i="1" dirty="0">
                <a:solidFill>
                  <a:srgbClr val="FF0000"/>
                </a:solidFill>
              </a:rPr>
              <a:t> rank</a:t>
            </a:r>
            <a:r>
              <a:rPr lang="en-US" dirty="0"/>
              <a:t>.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133600" y="2133600"/>
            <a:ext cx="2577950" cy="10156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dirty="0">
                <a:solidFill>
                  <a:schemeClr val="tx2"/>
                </a:solidFill>
              </a:rPr>
              <a:t>1     for any operand</a:t>
            </a:r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-1    for +, –, *, /, %, ^</a:t>
            </a:r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0     for (, ) 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681251" y="3794722"/>
            <a:ext cx="743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6600"/>
                </a:solidFill>
              </a:rPr>
              <a:t>Cumulative rank</a:t>
            </a:r>
            <a:r>
              <a:rPr lang="en-US" dirty="0"/>
              <a:t>: sum of the ranks of individual terms.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2281451" y="4404322"/>
            <a:ext cx="324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 ^ 7 ^ 6 + ( 3  – 2 * 4 ) % 5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168525" y="5364162"/>
            <a:ext cx="328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1 0 1 0 1 0 0 1 0 1 0 1 1 0 1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873125" y="5211762"/>
            <a:ext cx="1398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cumulative</a:t>
            </a:r>
          </a:p>
          <a:p>
            <a:r>
              <a:rPr lang="en-US" sz="2000" dirty="0"/>
              <a:t>rank: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/>
      <p:bldP spid="218118" grpId="0" animBg="1"/>
      <p:bldP spid="218119" grpId="0"/>
      <p:bldP spid="218121" grpId="0"/>
      <p:bldP spid="218123" grpId="0"/>
      <p:bldP spid="218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Arial" charset="0"/>
              </a:rPr>
              <a:t>Necessary Condition for Correctness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5800" y="1329585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T</a:t>
            </a:r>
            <a:r>
              <a:rPr lang="en-US" sz="2000">
                <a:solidFill>
                  <a:srgbClr val="FF0066"/>
                </a:solidFill>
              </a:rPr>
              <a:t>he cumulative </a:t>
            </a:r>
            <a:r>
              <a:rPr lang="en-US" sz="2000" dirty="0">
                <a:solidFill>
                  <a:srgbClr val="FF0066"/>
                </a:solidFill>
              </a:rPr>
              <a:t>rank after each symbol is </a:t>
            </a:r>
            <a:r>
              <a:rPr lang="en-US" sz="2000" dirty="0">
                <a:solidFill>
                  <a:srgbClr val="008000"/>
                </a:solidFill>
              </a:rPr>
              <a:t>always 0 or 1</a:t>
            </a:r>
            <a:r>
              <a:rPr lang="en-US" sz="2000" dirty="0">
                <a:solidFill>
                  <a:srgbClr val="FF0066"/>
                </a:solidFill>
              </a:rPr>
              <a:t>, and for the entire </a:t>
            </a:r>
            <a:r>
              <a:rPr lang="en-US" sz="2000">
                <a:solidFill>
                  <a:srgbClr val="FF0066"/>
                </a:solidFill>
              </a:rPr>
              <a:t>expression </a:t>
            </a:r>
            <a:r>
              <a:rPr lang="en-US">
                <a:solidFill>
                  <a:srgbClr val="FF0066"/>
                </a:solidFill>
              </a:rPr>
              <a:t>must</a:t>
            </a:r>
            <a:r>
              <a:rPr lang="en-US" sz="2000">
                <a:solidFill>
                  <a:srgbClr val="FF0066"/>
                </a:solidFill>
              </a:rPr>
              <a:t> be </a:t>
            </a:r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>
                <a:solidFill>
                  <a:srgbClr val="FF0066"/>
                </a:solidFill>
              </a:rPr>
              <a:t>. 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685800" y="2154719"/>
            <a:ext cx="44502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</a:t>
            </a:r>
            <a:r>
              <a:rPr lang="en-US" sz="1800"/>
              <a:t>exactly one more operand than operator)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751102" y="2754884"/>
            <a:ext cx="5299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Invalid expression </a:t>
            </a:r>
            <a:r>
              <a:rPr lang="en-US" sz="2000"/>
              <a:t>if condition is not satisfied.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600748" y="4569578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</a:t>
            </a:r>
            <a:r>
              <a:rPr lang="en-US" sz="2000">
                <a:sym typeface="Symbol" pitchFamily="18" charset="2"/>
              </a:rPr>
              <a:t>4 + 3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51102" y="3752863"/>
            <a:ext cx="8453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6"/>
                </a:solidFill>
              </a:rPr>
              <a:t>However, the condition is not sufficient, i.e., satisfying the condition does </a:t>
            </a:r>
          </a:p>
          <a:p>
            <a:r>
              <a:rPr lang="en-US" sz="2000">
                <a:solidFill>
                  <a:schemeClr val="accent6"/>
                </a:solidFill>
              </a:rPr>
              <a:t>not </a:t>
            </a:r>
            <a:r>
              <a:rPr lang="en-US">
                <a:solidFill>
                  <a:schemeClr val="accent6"/>
                </a:solidFill>
              </a:rPr>
              <a:t>imply the correctness. </a:t>
            </a:r>
            <a:r>
              <a:rPr lang="en-US" sz="2000">
                <a:solidFill>
                  <a:schemeClr val="accent6"/>
                </a:solidFill>
              </a:rPr>
              <a:t> </a:t>
            </a:r>
            <a:endParaRPr lang="en-US" sz="2000" dirty="0">
              <a:solidFill>
                <a:schemeClr val="accent6"/>
              </a:solidFill>
              <a:sym typeface="Symbol" pitchFamily="18" charset="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55188" y="5044886"/>
            <a:ext cx="1361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8 ) ) % 2</a:t>
            </a:r>
            <a:r>
              <a:rPr lang="en-US" sz="2000">
                <a:sym typeface="Symbol" pitchFamily="18" charset="2"/>
              </a:rPr>
              <a:t>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62000" y="5597312"/>
            <a:ext cx="45672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3300"/>
                </a:solidFill>
              </a:rPr>
              <a:t>How to further check the correctness? </a:t>
            </a:r>
            <a:endParaRPr lang="en-US" sz="2000" dirty="0">
              <a:solidFill>
                <a:srgbClr val="003300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2427" y="326190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Symbol" pitchFamily="18" charset="2"/>
              </a:rPr>
              <a:t>2 4 + 3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4848" y="6044513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Convert it to postfix 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34836" y="6039610"/>
            <a:ext cx="2252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4 (+) 3 </a:t>
            </a:r>
            <a:r>
              <a:rPr lang="en-US">
                <a:sym typeface="Symbol" pitchFamily="18" charset="2"/>
              </a:rPr>
              <a:t>  4 + 3  </a:t>
            </a:r>
            <a:r>
              <a:rPr lang="en-US" sz="2000">
                <a:sym typeface="Symbol" pitchFamily="18" charset="2"/>
              </a:rPr>
              <a:t>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9261" y="64397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and evaluate!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7920243" y="6009046"/>
            <a:ext cx="766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i="0">
                <a:latin typeface="+mj-lt"/>
                <a:sym typeface="Symbol" pitchFamily="18" charset="2"/>
              </a:rPr>
              <a:t>error!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72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7" grpId="0"/>
      <p:bldP spid="218128" grpId="0"/>
      <p:bldP spid="13" grpId="0"/>
      <p:bldP spid="14" grpId="0"/>
      <p:bldP spid="15" grpId="0"/>
      <p:bldP spid="16" grpId="0"/>
      <p:bldP spid="2" grpId="0"/>
      <p:bldP spid="4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Infix-to-Postfix Conversion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057400"/>
            <a:ext cx="5997575" cy="400050"/>
            <a:chOff x="1056" y="1200"/>
            <a:chExt cx="3778" cy="252"/>
          </a:xfrm>
        </p:grpSpPr>
        <p:sp>
          <p:nvSpPr>
            <p:cNvPr id="5139" name="AutoShape 5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Text Box 6"/>
            <p:cNvSpPr txBox="1">
              <a:spLocks noChangeArrowheads="1"/>
            </p:cNvSpPr>
            <p:nvPr/>
          </p:nvSpPr>
          <p:spPr bwMode="auto">
            <a:xfrm>
              <a:off x="1152" y="1200"/>
              <a:ext cx="36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Write an operand immediately to the output string.</a:t>
              </a:r>
            </a:p>
          </p:txBody>
        </p:sp>
      </p:grp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685800" y="1524000"/>
            <a:ext cx="481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During the scan of an expression: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95400" y="2590800"/>
            <a:ext cx="4694238" cy="396875"/>
            <a:chOff x="1056" y="1200"/>
            <a:chExt cx="2957" cy="250"/>
          </a:xfrm>
        </p:grpSpPr>
        <p:sp>
          <p:nvSpPr>
            <p:cNvPr id="5137" name="AutoShape 9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0"/>
            <p:cNvSpPr txBox="1">
              <a:spLocks noChangeArrowheads="1"/>
            </p:cNvSpPr>
            <p:nvPr/>
          </p:nvSpPr>
          <p:spPr bwMode="auto">
            <a:xfrm>
              <a:off x="1152" y="1200"/>
              <a:ext cx="2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No need to maintain an operand stack.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4191000"/>
            <a:ext cx="7434871" cy="400050"/>
            <a:chOff x="1056" y="1200"/>
            <a:chExt cx="4054" cy="252"/>
          </a:xfrm>
        </p:grpSpPr>
        <p:sp>
          <p:nvSpPr>
            <p:cNvPr id="5135" name="AutoShape 12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Text Box 13"/>
            <p:cNvSpPr txBox="1">
              <a:spLocks noChangeArrowheads="1"/>
            </p:cNvSpPr>
            <p:nvPr/>
          </p:nvSpPr>
          <p:spPr bwMode="auto">
            <a:xfrm>
              <a:off x="1152" y="1200"/>
              <a:ext cx="39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Stores operators and left parentheses as soon as they appear.</a:t>
              </a:r>
            </a:p>
          </p:txBody>
        </p:sp>
      </p:grp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685800" y="35052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Operator stack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295400" y="5105400"/>
            <a:ext cx="7569200" cy="396875"/>
            <a:chOff x="1056" y="1200"/>
            <a:chExt cx="4768" cy="250"/>
          </a:xfrm>
        </p:grpSpPr>
        <p:sp>
          <p:nvSpPr>
            <p:cNvPr id="5133" name="AutoShape 16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Text Box 17"/>
            <p:cNvSpPr txBox="1">
              <a:spLocks noChangeArrowheads="1"/>
            </p:cNvSpPr>
            <p:nvPr/>
          </p:nvSpPr>
          <p:spPr bwMode="auto">
            <a:xfrm>
              <a:off x="1152" y="1200"/>
              <a:ext cx="4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Manages the order of precedence and associativity of operators.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295400" y="5943600"/>
            <a:ext cx="3175000" cy="396875"/>
            <a:chOff x="1056" y="1200"/>
            <a:chExt cx="2000" cy="250"/>
          </a:xfrm>
        </p:grpSpPr>
        <p:sp>
          <p:nvSpPr>
            <p:cNvPr id="5131" name="AutoShape 19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20"/>
            <p:cNvSpPr txBox="1">
              <a:spLocks noChangeArrowheads="1"/>
            </p:cNvSpPr>
            <p:nvPr/>
          </p:nvSpPr>
          <p:spPr bwMode="auto">
            <a:xfrm>
              <a:off x="1152" y="1200"/>
              <a:ext cx="1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Handles subexpressions.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Example 1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The stack temporally stores operators awaiting their right operand.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12698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 + b *  c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 flipV="1">
            <a:off x="182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 flipV="1">
            <a:off x="2133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 flipV="1">
            <a:off x="2362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 flipV="1">
            <a:off x="2514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>
                <a:solidFill>
                  <a:schemeClr val="accent2"/>
                </a:solidFill>
              </a:rPr>
              <a:t>tack: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22224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2225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2226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22227" name="Rectangle 19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3962400" y="3048000"/>
            <a:ext cx="3221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* has higher priority than + </a:t>
            </a:r>
          </a:p>
          <a:p>
            <a:r>
              <a:rPr lang="en-US" sz="2000" dirty="0">
                <a:solidFill>
                  <a:srgbClr val="008000"/>
                </a:solidFill>
              </a:rPr>
              <a:t>   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add to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 animBg="1"/>
      <p:bldP spid="222214" grpId="1" animBg="1"/>
      <p:bldP spid="222215" grpId="0" animBg="1"/>
      <p:bldP spid="222215" grpId="1" animBg="1"/>
      <p:bldP spid="222216" grpId="0" animBg="1"/>
      <p:bldP spid="222216" grpId="1" animBg="1"/>
      <p:bldP spid="222217" grpId="0" animBg="1"/>
      <p:bldP spid="222217" grpId="1" animBg="1"/>
      <p:bldP spid="222218" grpId="0" animBg="1"/>
      <p:bldP spid="222218" grpId="1" animBg="1"/>
      <p:bldP spid="222219" grpId="0" animBg="1"/>
      <p:bldP spid="222220" grpId="0"/>
      <p:bldP spid="222221" grpId="0"/>
      <p:bldP spid="222222" grpId="0" animBg="1"/>
      <p:bldP spid="222223" grpId="0" animBg="1"/>
      <p:bldP spid="222224" grpId="0" animBg="1"/>
      <p:bldP spid="222225" grpId="0" animBg="1"/>
      <p:bldP spid="222226" grpId="0" animBg="1"/>
      <p:bldP spid="222227" grpId="0" animBg="1"/>
      <p:bldP spid="222227" grpId="1" animBg="1"/>
      <p:bldP spid="222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Example 2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 the stack to handle operators with same or lower precedence.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* b    / c + d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V="1">
            <a:off x="182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 flipV="1">
            <a:off x="3224784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 flipV="1">
            <a:off x="2971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590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>
                <a:solidFill>
                  <a:schemeClr val="accent2"/>
                </a:solidFill>
              </a:rPr>
              <a:t>tack: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3886200" y="2667000"/>
            <a:ext cx="480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* has the same priority as / 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 pop * and write it to the postfix string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     before adding / to the stack.</a:t>
            </a:r>
          </a:p>
        </p:txBody>
      </p:sp>
      <p:sp>
        <p:nvSpPr>
          <p:cNvPr id="242709" name="Rectangle 21"/>
          <p:cNvSpPr>
            <a:spLocks noChangeArrowheads="1"/>
          </p:cNvSpPr>
          <p:nvPr/>
        </p:nvSpPr>
        <p:spPr bwMode="auto">
          <a:xfrm>
            <a:off x="5029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42710" name="Rectangle 22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42711" name="Rectangle 23"/>
          <p:cNvSpPr>
            <a:spLocks noChangeArrowheads="1"/>
          </p:cNvSpPr>
          <p:nvPr/>
        </p:nvSpPr>
        <p:spPr bwMode="auto">
          <a:xfrm>
            <a:off x="5486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475288" y="39624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 has higher priority than +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4" grpId="1" animBg="1"/>
      <p:bldP spid="242695" grpId="0" animBg="1"/>
      <p:bldP spid="242695" grpId="1" animBg="1"/>
      <p:bldP spid="242696" grpId="0" animBg="1"/>
      <p:bldP spid="242697" grpId="0" animBg="1"/>
      <p:bldP spid="242697" grpId="1" animBg="1"/>
      <p:bldP spid="242698" grpId="0" animBg="1"/>
      <p:bldP spid="242698" grpId="1" animBg="1"/>
      <p:bldP spid="242699" grpId="0" animBg="1"/>
      <p:bldP spid="242699" grpId="1" animBg="1"/>
      <p:bldP spid="242702" grpId="0" animBg="1"/>
      <p:bldP spid="242703" grpId="0" animBg="1"/>
      <p:bldP spid="242704" grpId="0" animBg="1"/>
      <p:bldP spid="242705" grpId="0" animBg="1"/>
      <p:bldP spid="242706" grpId="0" animBg="1"/>
      <p:bldP spid="242707" grpId="0" animBg="1"/>
      <p:bldP spid="242707" grpId="1" animBg="1"/>
      <p:bldP spid="242708" grpId="0"/>
      <p:bldP spid="242709" grpId="0" animBg="1"/>
      <p:bldP spid="242710" grpId="0" animBg="1"/>
      <p:bldP spid="242710" grpId="1" animBg="1"/>
      <p:bldP spid="242711" grpId="0" animBg="1"/>
      <p:bldP spid="242712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00FF00"/>
      </a:accent1>
      <a:accent2>
        <a:srgbClr val="3333CC"/>
      </a:accent2>
      <a:accent3>
        <a:srgbClr val="FFFFFF"/>
      </a:accent3>
      <a:accent4>
        <a:srgbClr val="002A00"/>
      </a:accent4>
      <a:accent5>
        <a:srgbClr val="AA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7815</TotalTime>
  <Words>1716</Words>
  <Application>Microsoft Office PowerPoint</Application>
  <PresentationFormat>On-screen Show (4:3)</PresentationFormat>
  <Paragraphs>317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Times New Roman</vt:lpstr>
      <vt:lpstr>Blank Presentation</vt:lpstr>
      <vt:lpstr>Infix Notation</vt:lpstr>
      <vt:lpstr> Infix Expression Evaluation</vt:lpstr>
      <vt:lpstr> Operator Associativity</vt:lpstr>
      <vt:lpstr> Operator Precedence</vt:lpstr>
      <vt:lpstr> Rank of Expression</vt:lpstr>
      <vt:lpstr> Necessary Condition for Correctness</vt:lpstr>
      <vt:lpstr> Infix-to-Postfix Conversion </vt:lpstr>
      <vt:lpstr> Example 1</vt:lpstr>
      <vt:lpstr> Example 2</vt:lpstr>
      <vt:lpstr> Example 3</vt:lpstr>
      <vt:lpstr> Example 4</vt:lpstr>
      <vt:lpstr> Input and Stack Precedence</vt:lpstr>
      <vt:lpstr> ( is Right Associative</vt:lpstr>
      <vt:lpstr> Rules for Evaluation</vt:lpstr>
      <vt:lpstr> A More Complete Example</vt:lpstr>
      <vt:lpstr> cont’d</vt:lpstr>
      <vt:lpstr> The InfixExpression Class</vt:lpstr>
      <vt:lpstr> Conversion to Postfix</vt:lpstr>
      <vt:lpstr> Running Time of Conversion</vt:lpstr>
      <vt:lpstr> Reporting Errors</vt:lpstr>
      <vt:lpstr>Upcoming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196</cp:revision>
  <dcterms:created xsi:type="dcterms:W3CDTF">1999-03-29T05:24:19Z</dcterms:created>
  <dcterms:modified xsi:type="dcterms:W3CDTF">2019-03-15T16:26:29Z</dcterms:modified>
</cp:coreProperties>
</file>