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5" r:id="rId9"/>
    <p:sldId id="266" r:id="rId10"/>
    <p:sldId id="267" r:id="rId11"/>
    <p:sldId id="262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1DD505-7B38-4126-AC2F-47D6EDEA3E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Codeflow</a:t>
            </a:r>
            <a:br>
              <a:rPr lang="pt-PT" dirty="0"/>
            </a:b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F785E2-52FC-4B80-9E10-CB03BC9EF6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Integração do Genio SVN com o Visual Studio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963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660E788-AFA9-4A1B-9991-6AA74632A1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m 8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BC5A6192-5E06-47DA-BE0B-469CF4364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871822"/>
            <a:ext cx="6250769" cy="295348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79BEC28-29C4-4B8F-9021-6624C72A3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pt-PT" sz="2200" dirty="0">
                <a:solidFill>
                  <a:schemeClr val="bg1"/>
                </a:solidFill>
              </a:rPr>
              <a:t>Funcionalidades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E4721B6-D918-4C01-8A6D-9EACB8E4B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pt-PT" b="1" dirty="0">
                <a:solidFill>
                  <a:schemeClr val="bg1"/>
                </a:solidFill>
              </a:rPr>
              <a:t>Outras funcionalidades</a:t>
            </a:r>
          </a:p>
          <a:p>
            <a:pPr lvl="1"/>
            <a:r>
              <a:rPr lang="pt-PT" dirty="0">
                <a:solidFill>
                  <a:schemeClr val="bg1"/>
                </a:solidFill>
              </a:rPr>
              <a:t>Log de todas as alterações.</a:t>
            </a:r>
            <a:endParaRPr lang="pt-BR" dirty="0">
              <a:solidFill>
                <a:schemeClr val="bg1"/>
              </a:solidFill>
            </a:endParaRPr>
          </a:p>
          <a:p>
            <a:pPr lvl="1"/>
            <a:r>
              <a:rPr lang="pt-BR" dirty="0">
                <a:solidFill>
                  <a:schemeClr val="bg1"/>
                </a:solidFill>
              </a:rPr>
              <a:t>Possibilidade de ver, reverter e re-executar operações de commit, update, criação e remoção.</a:t>
            </a:r>
          </a:p>
          <a:p>
            <a:pPr lvl="1"/>
            <a:endParaRPr lang="pt-P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627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93DF2A63-FB87-4BF8-BE77-F7C5691C2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2231242"/>
            <a:ext cx="6250769" cy="223464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39EAE8D-FB4C-40D0-AE0D-6A047EF87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pt-PT">
                <a:solidFill>
                  <a:schemeClr val="bg1"/>
                </a:solidFill>
              </a:rPr>
              <a:t>Como funciona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EDC5D48-D203-4514-8645-B7BF9CC7B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PT" sz="1700">
                <a:solidFill>
                  <a:schemeClr val="bg1"/>
                </a:solidFill>
              </a:rPr>
              <a:t>Utiliza as tags que são geradas para o código manual:</a:t>
            </a:r>
          </a:p>
          <a:p>
            <a:pPr lvl="1">
              <a:lnSpc>
                <a:spcPct val="90000"/>
              </a:lnSpc>
            </a:pPr>
            <a:r>
              <a:rPr lang="en-US" sz="1700">
                <a:solidFill>
                  <a:schemeClr val="bg1"/>
                </a:solidFill>
              </a:rPr>
              <a:t>BEGIN_MANUALCODE_CODMANUA:4AA02AF1-4831-4278-919F-679C124CB75F</a:t>
            </a:r>
          </a:p>
          <a:p>
            <a:pPr lvl="1">
              <a:lnSpc>
                <a:spcPct val="90000"/>
              </a:lnSpc>
            </a:pPr>
            <a:r>
              <a:rPr lang="en-US" sz="1700">
                <a:solidFill>
                  <a:schemeClr val="bg1"/>
                </a:solidFill>
              </a:rPr>
              <a:t>END_MANUALCODE</a:t>
            </a:r>
          </a:p>
          <a:p>
            <a:pPr>
              <a:lnSpc>
                <a:spcPct val="90000"/>
              </a:lnSpc>
            </a:pPr>
            <a:r>
              <a:rPr lang="pt-PT" sz="1700">
                <a:solidFill>
                  <a:schemeClr val="bg1"/>
                </a:solidFill>
              </a:rPr>
              <a:t>C</a:t>
            </a:r>
            <a:r>
              <a:rPr lang="en-US" sz="1700">
                <a:solidFill>
                  <a:schemeClr val="bg1"/>
                </a:solidFill>
              </a:rPr>
              <a:t>ommits são feitos com base na posição do cursor ou texto selecionado.</a:t>
            </a:r>
          </a:p>
          <a:p>
            <a:pPr>
              <a:lnSpc>
                <a:spcPct val="90000"/>
              </a:lnSpc>
            </a:pPr>
            <a:r>
              <a:rPr lang="pt-PT" sz="1700">
                <a:solidFill>
                  <a:schemeClr val="bg1"/>
                </a:solidFill>
              </a:rPr>
              <a:t>C</a:t>
            </a:r>
            <a:r>
              <a:rPr lang="en-US" sz="1700">
                <a:solidFill>
                  <a:schemeClr val="bg1"/>
                </a:solidFill>
              </a:rPr>
              <a:t>ommit da solution pode ser feita somente sobre os ficheiros alterados ou análise completa.</a:t>
            </a:r>
          </a:p>
        </p:txBody>
      </p:sp>
    </p:spTree>
    <p:extLst>
      <p:ext uri="{BB962C8B-B14F-4D97-AF65-F5344CB8AC3E}">
        <p14:creationId xmlns:p14="http://schemas.microsoft.com/office/powerpoint/2010/main" val="601834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9EAE8D-FB4C-40D0-AE0D-6A047EF87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pt-PT">
                <a:solidFill>
                  <a:schemeClr val="bg1"/>
                </a:solidFill>
              </a:rPr>
              <a:t>Como funciona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EDC5D48-D203-4514-8645-B7BF9CC7B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PT" sz="1700" dirty="0">
                <a:solidFill>
                  <a:schemeClr val="bg1"/>
                </a:solidFill>
              </a:rPr>
              <a:t>Utiliza as tags que são geradas para o código manual:</a:t>
            </a:r>
          </a:p>
          <a:p>
            <a:pPr lvl="1"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</a:rPr>
              <a:t>BEGIN_MANUALCODE_CODMANUA:4AA02AF1-4831-4278-919F-679C124CB75F</a:t>
            </a:r>
          </a:p>
          <a:p>
            <a:pPr lvl="1"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</a:rPr>
              <a:t>END_MANUALCODE</a:t>
            </a:r>
          </a:p>
          <a:p>
            <a:pPr>
              <a:lnSpc>
                <a:spcPct val="90000"/>
              </a:lnSpc>
            </a:pPr>
            <a:r>
              <a:rPr lang="pt-PT" sz="1700" dirty="0">
                <a:solidFill>
                  <a:schemeClr val="bg1"/>
                </a:solidFill>
              </a:rPr>
              <a:t>C</a:t>
            </a:r>
            <a:r>
              <a:rPr lang="en-US" sz="1700" dirty="0" err="1">
                <a:solidFill>
                  <a:schemeClr val="bg1"/>
                </a:solidFill>
              </a:rPr>
              <a:t>ommits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são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feitos</a:t>
            </a:r>
            <a:r>
              <a:rPr lang="en-US" sz="1700" dirty="0">
                <a:solidFill>
                  <a:schemeClr val="bg1"/>
                </a:solidFill>
              </a:rPr>
              <a:t> com base </a:t>
            </a:r>
            <a:r>
              <a:rPr lang="en-US" sz="1700" dirty="0" err="1">
                <a:solidFill>
                  <a:schemeClr val="bg1"/>
                </a:solidFill>
              </a:rPr>
              <a:t>na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posição</a:t>
            </a:r>
            <a:r>
              <a:rPr lang="en-US" sz="1700" dirty="0">
                <a:solidFill>
                  <a:schemeClr val="bg1"/>
                </a:solidFill>
              </a:rPr>
              <a:t> do cursor </a:t>
            </a:r>
            <a:r>
              <a:rPr lang="en-US" sz="1700" dirty="0" err="1">
                <a:solidFill>
                  <a:schemeClr val="bg1"/>
                </a:solidFill>
              </a:rPr>
              <a:t>ou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texto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selecionado</a:t>
            </a:r>
            <a:r>
              <a:rPr lang="en-US" sz="17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pt-PT" sz="1700" dirty="0">
                <a:solidFill>
                  <a:schemeClr val="bg1"/>
                </a:solidFill>
              </a:rPr>
              <a:t>C</a:t>
            </a:r>
            <a:r>
              <a:rPr lang="en-US" sz="1700" dirty="0" err="1">
                <a:solidFill>
                  <a:schemeClr val="bg1"/>
                </a:solidFill>
              </a:rPr>
              <a:t>ommit</a:t>
            </a:r>
            <a:r>
              <a:rPr lang="en-US" sz="1700" dirty="0">
                <a:solidFill>
                  <a:schemeClr val="bg1"/>
                </a:solidFill>
              </a:rPr>
              <a:t> da solution </a:t>
            </a:r>
            <a:r>
              <a:rPr lang="en-US" sz="1700" dirty="0" err="1">
                <a:solidFill>
                  <a:schemeClr val="bg1"/>
                </a:solidFill>
              </a:rPr>
              <a:t>pode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ser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feita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somente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sobre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os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ficheiros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alterados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ou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análise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completa</a:t>
            </a:r>
            <a:r>
              <a:rPr lang="en-US" sz="17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629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1A658CD3-FAF1-4714-8F5B-F99BC0864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184238"/>
            <a:ext cx="6250769" cy="432865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893C816-5B41-4542-BB2D-4A9DE434D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pt-PT">
                <a:solidFill>
                  <a:schemeClr val="bg1"/>
                </a:solidFill>
              </a:rPr>
              <a:t>O que é?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82F4E7A-6D8F-4220-A41F-8734B9B4D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Uma </a:t>
            </a:r>
            <a:r>
              <a:rPr lang="pt-PT" i="1" dirty="0">
                <a:solidFill>
                  <a:schemeClr val="bg1"/>
                </a:solidFill>
              </a:rPr>
              <a:t>package</a:t>
            </a:r>
            <a:r>
              <a:rPr lang="pt-PT" dirty="0">
                <a:solidFill>
                  <a:schemeClr val="bg1"/>
                </a:solidFill>
              </a:rPr>
              <a:t> para o Visual Studio 2017/2015.</a:t>
            </a:r>
          </a:p>
          <a:p>
            <a:r>
              <a:rPr lang="pt-PT" dirty="0">
                <a:solidFill>
                  <a:schemeClr val="bg1"/>
                </a:solidFill>
              </a:rPr>
              <a:t>Integração do Genio SVN com o Visual Studio.</a:t>
            </a:r>
          </a:p>
          <a:p>
            <a:r>
              <a:rPr lang="pt-PT" dirty="0">
                <a:solidFill>
                  <a:schemeClr val="bg1"/>
                </a:solidFill>
              </a:rPr>
              <a:t>Extensão para aumentar produtividade.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898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660E788-AFA9-4A1B-9991-6AA74632A1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5C379CC-012E-401D-9E02-8398922D7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583038"/>
            <a:ext cx="6250769" cy="353105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F1F6729-FB14-4E3B-8324-76D8379AD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pt-PT">
                <a:solidFill>
                  <a:schemeClr val="bg1"/>
                </a:solidFill>
              </a:rPr>
              <a:t>Problemas atuais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F3F3BCF-5B3D-4E31-80EF-DADB7F982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pt-PT">
                <a:solidFill>
                  <a:schemeClr val="bg1"/>
                </a:solidFill>
              </a:rPr>
              <a:t>Copiar código para o Genio.</a:t>
            </a:r>
          </a:p>
          <a:p>
            <a:r>
              <a:rPr lang="pt-PT">
                <a:solidFill>
                  <a:schemeClr val="bg1"/>
                </a:solidFill>
              </a:rPr>
              <a:t>Pesquisas e alterações propensa a erros.</a:t>
            </a:r>
          </a:p>
          <a:p>
            <a:r>
              <a:rPr lang="pt-PT">
                <a:solidFill>
                  <a:schemeClr val="bg1"/>
                </a:solidFill>
              </a:rPr>
              <a:t>Erros de sintaxe ao copiar código para o Genio.</a:t>
            </a:r>
          </a:p>
          <a:p>
            <a:r>
              <a:rPr lang="pt-PT">
                <a:solidFill>
                  <a:schemeClr val="bg1"/>
                </a:solidFill>
              </a:rPr>
              <a:t>Necessidade de “gerar uma versão” depois das alterações.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189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1B449853-49FA-4A8C-8688-E160AF8EC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645232"/>
            <a:ext cx="6250769" cy="340666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DA637FE-0404-41D4-9727-11FAE834E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pt-PT">
                <a:solidFill>
                  <a:schemeClr val="bg1"/>
                </a:solidFill>
              </a:rPr>
              <a:t>Objetivo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7D303FC-9442-412A-95C3-8A108D795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pt-PT">
                <a:solidFill>
                  <a:schemeClr val="bg1"/>
                </a:solidFill>
              </a:rPr>
              <a:t>Remover a necessidade de copiar código para o Genio.</a:t>
            </a:r>
          </a:p>
          <a:p>
            <a:r>
              <a:rPr lang="pt-PT">
                <a:solidFill>
                  <a:schemeClr val="bg1"/>
                </a:solidFill>
              </a:rPr>
              <a:t>Remover a necessidade criar código no Genio.</a:t>
            </a:r>
          </a:p>
          <a:p>
            <a:r>
              <a:rPr lang="pt-PT">
                <a:solidFill>
                  <a:schemeClr val="bg1"/>
                </a:solidFill>
              </a:rPr>
              <a:t>Remover a necessidade de gerar versão para confirmar alterações.</a:t>
            </a:r>
          </a:p>
          <a:p>
            <a:r>
              <a:rPr lang="en-US">
                <a:solidFill>
                  <a:schemeClr val="bg1"/>
                </a:solidFill>
              </a:rPr>
              <a:t>Agilizar o desenvolvimento </a:t>
            </a:r>
            <a:r>
              <a:rPr lang="pt-PT">
                <a:solidFill>
                  <a:schemeClr val="bg1"/>
                </a:solidFill>
              </a:rPr>
              <a:t>de código manual.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340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60E788-AFA9-4A1B-9991-6AA74632A1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ADA10D32-8D1E-422F-B204-6A0C0BF19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090476"/>
            <a:ext cx="6250769" cy="451618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79BEC28-29C4-4B8F-9021-6624C72A3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pt-PT" sz="2200">
                <a:solidFill>
                  <a:schemeClr val="bg1"/>
                </a:solidFill>
              </a:rPr>
              <a:t>Funcionalidades</a:t>
            </a:r>
            <a:endParaRPr lang="en-US" sz="2200">
              <a:solidFill>
                <a:schemeClr val="bg1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E4721B6-D918-4C01-8A6D-9EACB8E4B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Base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Integração com múltiplos checkouts do Genio.</a:t>
            </a:r>
          </a:p>
          <a:p>
            <a:pPr lvl="1">
              <a:lnSpc>
                <a:spcPct val="90000"/>
              </a:lnSpc>
            </a:pPr>
            <a:r>
              <a:rPr lang="pt-BR" dirty="0">
                <a:solidFill>
                  <a:schemeClr val="bg1"/>
                </a:solidFill>
              </a:rPr>
              <a:t>Possibilidade de reverter commits feitos para o Genio.</a:t>
            </a:r>
          </a:p>
          <a:p>
            <a:r>
              <a:rPr lang="pt-PT" b="1" dirty="0">
                <a:solidFill>
                  <a:schemeClr val="bg1"/>
                </a:solidFill>
              </a:rPr>
              <a:t>Visual Studio 2008</a:t>
            </a:r>
          </a:p>
          <a:p>
            <a:pPr lvl="1"/>
            <a:r>
              <a:rPr lang="pt-PT" i="1" dirty="0" err="1">
                <a:solidFill>
                  <a:schemeClr val="bg1"/>
                </a:solidFill>
              </a:rPr>
              <a:t>Retarget</a:t>
            </a:r>
            <a:r>
              <a:rPr lang="pt-PT" dirty="0">
                <a:solidFill>
                  <a:schemeClr val="bg1"/>
                </a:solidFill>
              </a:rPr>
              <a:t> automático do </a:t>
            </a:r>
            <a:r>
              <a:rPr lang="pt-PT" i="1" dirty="0" err="1">
                <a:solidFill>
                  <a:schemeClr val="bg1"/>
                </a:solidFill>
              </a:rPr>
              <a:t>Plataform</a:t>
            </a:r>
            <a:r>
              <a:rPr lang="pt-PT" i="1" dirty="0">
                <a:solidFill>
                  <a:schemeClr val="bg1"/>
                </a:solidFill>
              </a:rPr>
              <a:t> </a:t>
            </a:r>
            <a:r>
              <a:rPr lang="pt-PT" i="1" dirty="0" err="1">
                <a:solidFill>
                  <a:schemeClr val="bg1"/>
                </a:solidFill>
              </a:rPr>
              <a:t>Tool</a:t>
            </a:r>
            <a:r>
              <a:rPr lang="pt-PT" i="1" dirty="0">
                <a:solidFill>
                  <a:schemeClr val="bg1"/>
                </a:solidFill>
              </a:rPr>
              <a:t> Set </a:t>
            </a:r>
            <a:r>
              <a:rPr lang="pt-PT" dirty="0">
                <a:solidFill>
                  <a:schemeClr val="bg1"/>
                </a:solidFill>
              </a:rPr>
              <a:t>para o compilador do Visual Studio 2008 em </a:t>
            </a:r>
            <a:r>
              <a:rPr lang="pt-PT" dirty="0" err="1">
                <a:solidFill>
                  <a:schemeClr val="bg1"/>
                </a:solidFill>
              </a:rPr>
              <a:t>solutions</a:t>
            </a:r>
            <a:r>
              <a:rPr lang="pt-PT" dirty="0">
                <a:solidFill>
                  <a:schemeClr val="bg1"/>
                </a:solidFill>
              </a:rPr>
              <a:t> de Visual C++ (</a:t>
            </a:r>
            <a:r>
              <a:rPr lang="pt-PT" dirty="0" err="1">
                <a:solidFill>
                  <a:schemeClr val="bg1"/>
                </a:solidFill>
              </a:rPr>
              <a:t>Backoffice</a:t>
            </a:r>
            <a:r>
              <a:rPr lang="pt-PT" dirty="0">
                <a:solidFill>
                  <a:schemeClr val="bg1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776349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660E788-AFA9-4A1B-9991-6AA74632A1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m 10" descr="Uma imagem com captura de ecrã, computador&#10;&#10;Descrição gerada com confiança muito alta">
            <a:extLst>
              <a:ext uri="{FF2B5EF4-FFF2-40B4-BE49-F238E27FC236}">
                <a16:creationId xmlns:a16="http://schemas.microsoft.com/office/drawing/2014/main" id="{F321D5DB-FBF0-42F0-939C-6BD19D70B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653046"/>
            <a:ext cx="6250769" cy="339104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0908B3D-C814-40FD-B82E-A43085ADD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pt-PT" sz="2200">
                <a:solidFill>
                  <a:schemeClr val="bg1"/>
                </a:solidFill>
              </a:rPr>
              <a:t>funcionalidades</a:t>
            </a:r>
            <a:endParaRPr lang="en-US" sz="2200">
              <a:solidFill>
                <a:schemeClr val="bg1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04BAFB6-78CD-40B7-82D2-5F5ADD076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pt-PT" b="1">
                <a:solidFill>
                  <a:schemeClr val="bg1"/>
                </a:solidFill>
              </a:rPr>
              <a:t>Commit</a:t>
            </a:r>
          </a:p>
          <a:p>
            <a:pPr lvl="1"/>
            <a:r>
              <a:rPr lang="pt-PT">
                <a:solidFill>
                  <a:schemeClr val="bg1"/>
                </a:solidFill>
              </a:rPr>
              <a:t>Só diferenças entre o que está no Genio e o que está na solution é mostrada.</a:t>
            </a:r>
          </a:p>
          <a:p>
            <a:pPr lvl="1"/>
            <a:r>
              <a:rPr lang="pt-PT">
                <a:solidFill>
                  <a:schemeClr val="bg1"/>
                </a:solidFill>
              </a:rPr>
              <a:t>Possibilidade de analisar todos os ficheiros da solution.</a:t>
            </a:r>
          </a:p>
          <a:p>
            <a:pPr lvl="1"/>
            <a:r>
              <a:rPr lang="pt-PT">
                <a:solidFill>
                  <a:schemeClr val="bg1"/>
                </a:solidFill>
              </a:rPr>
              <a:t>Merge do que está no Genio e o que está na solution.</a:t>
            </a:r>
          </a:p>
          <a:p>
            <a:pPr lvl="1"/>
            <a:r>
              <a:rPr lang="pt-PT">
                <a:solidFill>
                  <a:schemeClr val="bg1"/>
                </a:solidFill>
              </a:rPr>
              <a:t>Substituição automática dos índices gerados pelo Genio pelas keywords do /[FNTX …]/</a:t>
            </a:r>
          </a:p>
        </p:txBody>
      </p:sp>
    </p:spTree>
    <p:extLst>
      <p:ext uri="{BB962C8B-B14F-4D97-AF65-F5344CB8AC3E}">
        <p14:creationId xmlns:p14="http://schemas.microsoft.com/office/powerpoint/2010/main" val="179409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Uma imagem com captura de ecrã, interior, computador, portátil&#10;&#10;Descrição gerada com confiança alta">
            <a:extLst>
              <a:ext uri="{FF2B5EF4-FFF2-40B4-BE49-F238E27FC236}">
                <a16:creationId xmlns:a16="http://schemas.microsoft.com/office/drawing/2014/main" id="{C8FEB2B4-2E3C-4BD9-8EBD-94125448B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653046"/>
            <a:ext cx="6250769" cy="339104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79BEC28-29C4-4B8F-9021-6624C72A3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pt-PT" sz="2200">
                <a:solidFill>
                  <a:schemeClr val="bg1"/>
                </a:solidFill>
              </a:rPr>
              <a:t>Funcionalidades</a:t>
            </a:r>
            <a:endParaRPr lang="en-US" sz="2200">
              <a:solidFill>
                <a:schemeClr val="bg1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E4721B6-D918-4C01-8A6D-9EACB8E4B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PT" b="1" dirty="0" err="1">
                <a:solidFill>
                  <a:schemeClr val="bg1"/>
                </a:solidFill>
              </a:rPr>
              <a:t>Update</a:t>
            </a:r>
            <a:endParaRPr lang="pt-PT" b="1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pt-PT" dirty="0">
                <a:solidFill>
                  <a:schemeClr val="bg1"/>
                </a:solidFill>
              </a:rPr>
              <a:t>Atualizar o código que está na </a:t>
            </a:r>
            <a:r>
              <a:rPr lang="pt-PT" dirty="0" err="1">
                <a:solidFill>
                  <a:schemeClr val="bg1"/>
                </a:solidFill>
              </a:rPr>
              <a:t>solution</a:t>
            </a:r>
            <a:r>
              <a:rPr lang="pt-PT" dirty="0">
                <a:solidFill>
                  <a:schemeClr val="bg1"/>
                </a:solidFill>
              </a:rPr>
              <a:t> com o que está no Genio. </a:t>
            </a:r>
            <a:r>
              <a:rPr lang="pt-PT" b="1" dirty="0">
                <a:solidFill>
                  <a:schemeClr val="bg1"/>
                </a:solidFill>
              </a:rPr>
              <a:t>Pesquisas</a:t>
            </a:r>
          </a:p>
          <a:p>
            <a:pPr lvl="1">
              <a:lnSpc>
                <a:spcPct val="90000"/>
              </a:lnSpc>
            </a:pPr>
            <a:r>
              <a:rPr lang="pt-PT" dirty="0">
                <a:solidFill>
                  <a:schemeClr val="bg1"/>
                </a:solidFill>
              </a:rPr>
              <a:t>Pesquisas ao código manual e às </a:t>
            </a:r>
            <a:r>
              <a:rPr lang="pt-PT" dirty="0" err="1">
                <a:solidFill>
                  <a:schemeClr val="bg1"/>
                </a:solidFill>
              </a:rPr>
              <a:t>functions</a:t>
            </a:r>
            <a:r>
              <a:rPr lang="pt-PT" dirty="0">
                <a:solidFill>
                  <a:schemeClr val="bg1"/>
                </a:solidFill>
              </a:rPr>
              <a:t> no Genio.</a:t>
            </a:r>
          </a:p>
          <a:p>
            <a:pPr lvl="1">
              <a:lnSpc>
                <a:spcPct val="90000"/>
              </a:lnSpc>
            </a:pPr>
            <a:r>
              <a:rPr lang="pt-PT" dirty="0">
                <a:solidFill>
                  <a:schemeClr val="bg1"/>
                </a:solidFill>
              </a:rPr>
              <a:t>Visualização e alterações no Visual Studio.</a:t>
            </a:r>
          </a:p>
          <a:p>
            <a:pPr>
              <a:lnSpc>
                <a:spcPct val="90000"/>
              </a:lnSpc>
            </a:pPr>
            <a:r>
              <a:rPr lang="pt-PT" b="1" dirty="0">
                <a:solidFill>
                  <a:schemeClr val="bg1"/>
                </a:solidFill>
              </a:rPr>
              <a:t>Criação</a:t>
            </a:r>
          </a:p>
          <a:p>
            <a:pPr lvl="1">
              <a:lnSpc>
                <a:spcPct val="90000"/>
              </a:lnSpc>
            </a:pPr>
            <a:r>
              <a:rPr lang="pt-PT" dirty="0">
                <a:solidFill>
                  <a:schemeClr val="bg1"/>
                </a:solidFill>
              </a:rPr>
              <a:t>Criação de código manual </a:t>
            </a:r>
            <a:endParaRPr lang="pt-BR" b="1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endParaRPr lang="pt-P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365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660E788-AFA9-4A1B-9991-6AA74632A1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A5BBE0DF-CDB1-48E1-8EA7-61713ED1A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418642"/>
            <a:ext cx="6250769" cy="385984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79BEC28-29C4-4B8F-9021-6624C72A3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pt-PT" sz="2200">
                <a:solidFill>
                  <a:schemeClr val="bg1"/>
                </a:solidFill>
              </a:rPr>
              <a:t>Funcionalidades</a:t>
            </a:r>
            <a:endParaRPr lang="en-US" sz="2200">
              <a:solidFill>
                <a:schemeClr val="bg1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E4721B6-D918-4C01-8A6D-9EACB8E4B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pt-PT" b="1" dirty="0">
                <a:solidFill>
                  <a:schemeClr val="bg1"/>
                </a:solidFill>
              </a:rPr>
              <a:t>Outras funcionalidades</a:t>
            </a:r>
          </a:p>
          <a:p>
            <a:pPr lvl="1"/>
            <a:r>
              <a:rPr lang="pt-PT" dirty="0">
                <a:solidFill>
                  <a:schemeClr val="bg1"/>
                </a:solidFill>
              </a:rPr>
              <a:t>Commit automático de alterações a resultados de pesquisas.</a:t>
            </a:r>
          </a:p>
          <a:p>
            <a:pPr lvl="1"/>
            <a:r>
              <a:rPr lang="pt-PT" dirty="0">
                <a:solidFill>
                  <a:schemeClr val="bg1"/>
                </a:solidFill>
              </a:rPr>
              <a:t>Filtrar extensões no commit da </a:t>
            </a:r>
            <a:r>
              <a:rPr lang="pt-PT" dirty="0" err="1">
                <a:solidFill>
                  <a:schemeClr val="bg1"/>
                </a:solidFill>
              </a:rPr>
              <a:t>solution</a:t>
            </a:r>
            <a:r>
              <a:rPr lang="pt-PT" dirty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Versão, cliente e versão dos indexes da solution.</a:t>
            </a:r>
          </a:p>
          <a:p>
            <a:pPr lvl="1"/>
            <a:endParaRPr lang="pt-BR" dirty="0">
              <a:solidFill>
                <a:schemeClr val="bg1"/>
              </a:solidFill>
            </a:endParaRPr>
          </a:p>
          <a:p>
            <a:pPr lvl="1"/>
            <a:endParaRPr lang="pt-P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000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660E788-AFA9-4A1B-9991-6AA74632A1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DC029779-D670-46D4-9CC3-5961DDABC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934329"/>
            <a:ext cx="6250769" cy="282847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79BEC28-29C4-4B8F-9021-6624C72A3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pt-PT" sz="2200" dirty="0">
                <a:solidFill>
                  <a:schemeClr val="bg1"/>
                </a:solidFill>
              </a:rPr>
              <a:t>Funcionalidades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E4721B6-D918-4C01-8A6D-9EACB8E4B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pt-PT" b="1" dirty="0">
                <a:solidFill>
                  <a:schemeClr val="bg1"/>
                </a:solidFill>
              </a:rPr>
              <a:t>Outras funcionalidades</a:t>
            </a:r>
          </a:p>
          <a:p>
            <a:pPr lvl="1"/>
            <a:r>
              <a:rPr lang="pt-PT" dirty="0">
                <a:solidFill>
                  <a:schemeClr val="bg1"/>
                </a:solidFill>
              </a:rPr>
              <a:t>Opções acessíveis pela </a:t>
            </a:r>
            <a:r>
              <a:rPr lang="pt-PT" dirty="0" err="1">
                <a:solidFill>
                  <a:schemeClr val="bg1"/>
                </a:solidFill>
              </a:rPr>
              <a:t>lightbulb</a:t>
            </a:r>
            <a:r>
              <a:rPr lang="pt-PT" dirty="0">
                <a:solidFill>
                  <a:schemeClr val="bg1"/>
                </a:solidFill>
              </a:rPr>
              <a:t> do Visual Studio, botão direito do rato ou </a:t>
            </a:r>
            <a:r>
              <a:rPr lang="pt-PT" dirty="0" err="1">
                <a:solidFill>
                  <a:schemeClr val="bg1"/>
                </a:solidFill>
              </a:rPr>
              <a:t>toolbar</a:t>
            </a:r>
            <a:r>
              <a:rPr lang="pt-PT" dirty="0">
                <a:solidFill>
                  <a:schemeClr val="bg1"/>
                </a:solidFill>
              </a:rPr>
              <a:t> do Visual Studio.</a:t>
            </a:r>
          </a:p>
          <a:p>
            <a:pPr lvl="1"/>
            <a:r>
              <a:rPr lang="pt-PT" dirty="0">
                <a:solidFill>
                  <a:schemeClr val="bg1"/>
                </a:solidFill>
              </a:rPr>
              <a:t>Log de todas as alterações</a:t>
            </a:r>
            <a:endParaRPr lang="pt-BR" dirty="0">
              <a:solidFill>
                <a:schemeClr val="bg1"/>
              </a:solidFill>
            </a:endParaRPr>
          </a:p>
          <a:p>
            <a:pPr lvl="1"/>
            <a:endParaRPr lang="pt-BR" dirty="0">
              <a:solidFill>
                <a:schemeClr val="bg1"/>
              </a:solidFill>
            </a:endParaRPr>
          </a:p>
          <a:p>
            <a:pPr lvl="1"/>
            <a:endParaRPr lang="pt-P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696194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TM10001115[[fn=Pacote]]</Template>
  <TotalTime>105</TotalTime>
  <Words>431</Words>
  <Application>Microsoft Office PowerPoint</Application>
  <PresentationFormat>Ecrã Panorâmico</PresentationFormat>
  <Paragraphs>60</Paragraphs>
  <Slides>12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Pacote</vt:lpstr>
      <vt:lpstr>Codeflow </vt:lpstr>
      <vt:lpstr>O que é?</vt:lpstr>
      <vt:lpstr>Problemas atuais</vt:lpstr>
      <vt:lpstr>Objetivo</vt:lpstr>
      <vt:lpstr>Funcionalidades</vt:lpstr>
      <vt:lpstr>funcionalidades</vt:lpstr>
      <vt:lpstr>Funcionalidades</vt:lpstr>
      <vt:lpstr>Funcionalidades</vt:lpstr>
      <vt:lpstr>Funcionalidades</vt:lpstr>
      <vt:lpstr>Funcionalidades</vt:lpstr>
      <vt:lpstr>Como funciona</vt:lpstr>
      <vt:lpstr>Como funciona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Codeflow</dc:title>
  <dc:creator>Thales Parreira</dc:creator>
  <cp:lastModifiedBy>Thales Parreira</cp:lastModifiedBy>
  <cp:revision>16</cp:revision>
  <dcterms:created xsi:type="dcterms:W3CDTF">2017-12-14T01:35:58Z</dcterms:created>
  <dcterms:modified xsi:type="dcterms:W3CDTF">2017-12-14T03:24:08Z</dcterms:modified>
</cp:coreProperties>
</file>