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7" r:id="rId11"/>
    <p:sldId id="265" r:id="rId12"/>
    <p:sldId id="268" r:id="rId13"/>
    <p:sldId id="269" r:id="rId14"/>
    <p:sldId id="270" r:id="rId15"/>
    <p:sldId id="272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8/7/2019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8/7/2019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8/7/2019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8/7/2019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8/7/2019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8/7/2019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8/7/2019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8/7/2019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8/7/2019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8/7/2019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8/7/2019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8/7/2019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8/7/2019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8/7/2019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8/7/2019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8/7/2019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8/7/2019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8/7/2019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ETL &amp; Meta-data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718437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Group No: 1</a:t>
            </a:r>
          </a:p>
          <a:p>
            <a:r>
              <a:rPr lang="en-US" dirty="0" smtClean="0"/>
              <a:t>Nishanth</a:t>
            </a:r>
            <a:r>
              <a:rPr lang="en-US" dirty="0"/>
              <a:t> </a:t>
            </a:r>
            <a:r>
              <a:rPr lang="en-US" dirty="0" err="1" smtClean="0"/>
              <a:t>Shanmugam</a:t>
            </a:r>
            <a:endParaRPr lang="en-US" dirty="0" smtClean="0"/>
          </a:p>
          <a:p>
            <a:r>
              <a:rPr lang="en-US" dirty="0" smtClean="0"/>
              <a:t>Shweta </a:t>
            </a:r>
            <a:r>
              <a:rPr lang="en-US" dirty="0" err="1" smtClean="0"/>
              <a:t>Suman</a:t>
            </a:r>
            <a:endParaRPr lang="en-US" dirty="0" smtClean="0"/>
          </a:p>
          <a:p>
            <a:r>
              <a:rPr lang="en-US" dirty="0" err="1" smtClean="0"/>
              <a:t>Prachi</a:t>
            </a:r>
            <a:r>
              <a:rPr lang="en-US" dirty="0" smtClean="0"/>
              <a:t> Agrawal</a:t>
            </a:r>
          </a:p>
          <a:p>
            <a:r>
              <a:rPr lang="en-US" dirty="0" smtClean="0"/>
              <a:t>K. </a:t>
            </a:r>
            <a:r>
              <a:rPr lang="en-US" dirty="0" err="1" smtClean="0"/>
              <a:t>Siddharth</a:t>
            </a:r>
            <a:endParaRPr lang="en-US" dirty="0" smtClean="0"/>
          </a:p>
          <a:p>
            <a:r>
              <a:rPr lang="en-US" dirty="0" err="1" smtClean="0"/>
              <a:t>Parvesh</a:t>
            </a:r>
            <a:r>
              <a:rPr lang="en-US" dirty="0" smtClean="0"/>
              <a:t> </a:t>
            </a:r>
            <a:r>
              <a:rPr lang="en-US" dirty="0" err="1" smtClean="0"/>
              <a:t>Thapa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82505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LOADING: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Initial Load</a:t>
            </a:r>
            <a:r>
              <a:rPr lang="en-US" dirty="0"/>
              <a:t> — populating all the Data Warehouse tables</a:t>
            </a:r>
          </a:p>
          <a:p>
            <a:r>
              <a:rPr lang="en-US" b="1" dirty="0"/>
              <a:t>Incremental Load </a:t>
            </a:r>
            <a:r>
              <a:rPr lang="en-US" dirty="0"/>
              <a:t>— applying ongoing changes as when needed periodically.</a:t>
            </a:r>
          </a:p>
          <a:p>
            <a:r>
              <a:rPr lang="en-US" b="1" dirty="0"/>
              <a:t>Full Refresh</a:t>
            </a:r>
            <a:r>
              <a:rPr lang="en-US" dirty="0"/>
              <a:t> —erasing the contents of one or more tables and reloading with fresh data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989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ETL FLOW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422" y="621410"/>
            <a:ext cx="7817707" cy="5869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8440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Metadata in ETL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Metadata in ETL contains data about Data:</a:t>
            </a:r>
          </a:p>
          <a:p>
            <a:r>
              <a:rPr lang="en-US" dirty="0" smtClean="0"/>
              <a:t>Dimension</a:t>
            </a:r>
          </a:p>
          <a:p>
            <a:r>
              <a:rPr lang="en-US" dirty="0" smtClean="0"/>
              <a:t>Attribute</a:t>
            </a:r>
          </a:p>
          <a:p>
            <a:r>
              <a:rPr lang="en-US" dirty="0" smtClean="0"/>
              <a:t>Fact</a:t>
            </a:r>
          </a:p>
          <a:p>
            <a:r>
              <a:rPr lang="en-US" dirty="0" smtClean="0"/>
              <a:t>Measure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645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Metadata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Metadata is more comprehensive and transcends the data.</a:t>
            </a:r>
          </a:p>
          <a:p>
            <a:r>
              <a:rPr lang="en-US" dirty="0" smtClean="0"/>
              <a:t>Metadata provide the format and name of data items</a:t>
            </a:r>
          </a:p>
          <a:p>
            <a:r>
              <a:rPr lang="en-US" dirty="0" smtClean="0"/>
              <a:t>It actually provides the context in which the data element exists.</a:t>
            </a:r>
          </a:p>
          <a:p>
            <a:r>
              <a:rPr lang="en-US" dirty="0" smtClean="0"/>
              <a:t>Provides information such as the domain of possible values.</a:t>
            </a:r>
          </a:p>
          <a:p>
            <a:r>
              <a:rPr lang="en-US" dirty="0" smtClean="0"/>
              <a:t>The relation that data element has to others.</a:t>
            </a:r>
          </a:p>
          <a:p>
            <a:r>
              <a:rPr lang="en-US" dirty="0" smtClean="0"/>
              <a:t>The data’s business rules</a:t>
            </a:r>
          </a:p>
          <a:p>
            <a:r>
              <a:rPr lang="en-US" dirty="0" smtClean="0"/>
              <a:t>And even the origin of data.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465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Importance of Metadata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Metadata establish the context of the warehouse data</a:t>
            </a:r>
          </a:p>
          <a:p>
            <a:r>
              <a:rPr lang="en-US" dirty="0" smtClean="0"/>
              <a:t>Metadata facilitate the analysis process</a:t>
            </a:r>
          </a:p>
          <a:p>
            <a:r>
              <a:rPr lang="en-US" dirty="0" smtClean="0"/>
              <a:t>Metadata are a form of Audit trail for </a:t>
            </a:r>
            <a:r>
              <a:rPr lang="en-US" dirty="0"/>
              <a:t>D</a:t>
            </a:r>
            <a:r>
              <a:rPr lang="en-US" dirty="0" smtClean="0"/>
              <a:t>ata Transformation</a:t>
            </a:r>
          </a:p>
          <a:p>
            <a:r>
              <a:rPr lang="en-US" dirty="0" smtClean="0"/>
              <a:t>Metadata improves or maintain Data Quality</a:t>
            </a:r>
            <a:endParaRPr lang="en-US" dirty="0"/>
          </a:p>
        </p:txBody>
      </p:sp>
      <p:pic>
        <p:nvPicPr>
          <p:cNvPr id="3074" name="Picture 2" descr="Image result for metadata in data warehou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8101" y="3771901"/>
            <a:ext cx="3594100" cy="2800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2683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4294967295"/>
          </p:nvPr>
        </p:nvSpPr>
        <p:spPr>
          <a:xfrm>
            <a:off x="0" y="2336800"/>
            <a:ext cx="9613900" cy="35988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 smtClean="0"/>
              <a:t>ANY QUESTIONS ?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794252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2336800"/>
            <a:ext cx="9613900" cy="35988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8800" dirty="0" smtClean="0"/>
              <a:t>THANK YOU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549124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ETL : Overview</a:t>
            </a:r>
            <a:endParaRPr lang="en-US" u="sn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“</a:t>
            </a:r>
            <a:r>
              <a:rPr lang="en-US" i="1" dirty="0"/>
              <a:t>A data warehouse is a system that </a:t>
            </a:r>
            <a:r>
              <a:rPr lang="en-US" b="1" i="1" dirty="0"/>
              <a:t>extracts, cleans, conforms, and delivers </a:t>
            </a:r>
            <a:r>
              <a:rPr lang="en-US" i="1" dirty="0"/>
              <a:t>source data into a dimensional data store and then supports and implements </a:t>
            </a:r>
            <a:r>
              <a:rPr lang="en-US" b="1" i="1" dirty="0"/>
              <a:t>querying and analysis </a:t>
            </a:r>
            <a:r>
              <a:rPr lang="en-US" i="1" dirty="0"/>
              <a:t>for the purpose of decision making.” </a:t>
            </a:r>
            <a:r>
              <a:rPr lang="en-US" dirty="0"/>
              <a:t>Source: Ralph Kimball, Joe Caserta: The Data Warehouse ETL Toolkit; Wiley 2004 </a:t>
            </a:r>
          </a:p>
          <a:p>
            <a:r>
              <a:rPr lang="en-US" dirty="0" smtClean="0"/>
              <a:t>The </a:t>
            </a:r>
            <a:r>
              <a:rPr lang="en-US" dirty="0"/>
              <a:t>most </a:t>
            </a:r>
            <a:r>
              <a:rPr lang="en-US" b="1" dirty="0"/>
              <a:t>visible </a:t>
            </a:r>
            <a:r>
              <a:rPr lang="en-US" dirty="0"/>
              <a:t>part is </a:t>
            </a:r>
            <a:r>
              <a:rPr lang="en-US" i="1" dirty="0" smtClean="0"/>
              <a:t>“</a:t>
            </a:r>
            <a:r>
              <a:rPr lang="en-US" i="1" dirty="0"/>
              <a:t>querying and analysis</a:t>
            </a:r>
            <a:r>
              <a:rPr lang="en-US" i="1" dirty="0" smtClean="0"/>
              <a:t>”.</a:t>
            </a:r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most </a:t>
            </a:r>
            <a:r>
              <a:rPr lang="en-US" b="1" dirty="0"/>
              <a:t>complex </a:t>
            </a:r>
            <a:r>
              <a:rPr lang="en-US" dirty="0"/>
              <a:t>and </a:t>
            </a:r>
            <a:r>
              <a:rPr lang="en-US" b="1" dirty="0"/>
              <a:t>time consuming </a:t>
            </a:r>
            <a:r>
              <a:rPr lang="en-US" dirty="0"/>
              <a:t>part is </a:t>
            </a:r>
            <a:r>
              <a:rPr lang="en-US" i="1" dirty="0" smtClean="0"/>
              <a:t>“</a:t>
            </a:r>
            <a:r>
              <a:rPr lang="en-US" i="1" dirty="0"/>
              <a:t>extracts, cleans, conforms, and delivers</a:t>
            </a:r>
            <a:r>
              <a:rPr lang="en-US" i="1" dirty="0" smtClean="0"/>
              <a:t>”.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41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Extraction Transformation Loading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most </a:t>
            </a:r>
            <a:r>
              <a:rPr lang="en-US" b="1" dirty="0"/>
              <a:t>complex </a:t>
            </a:r>
            <a:r>
              <a:rPr lang="en-US" dirty="0"/>
              <a:t>and </a:t>
            </a:r>
            <a:r>
              <a:rPr lang="en-US" b="1" dirty="0"/>
              <a:t>time consuming </a:t>
            </a:r>
            <a:r>
              <a:rPr lang="en-US" dirty="0"/>
              <a:t>part is </a:t>
            </a:r>
            <a:r>
              <a:rPr lang="en-US" i="1" dirty="0" smtClean="0"/>
              <a:t>“</a:t>
            </a:r>
            <a:r>
              <a:rPr lang="en-US" i="1" dirty="0"/>
              <a:t>extracts, cleans, conforms, and delivers” </a:t>
            </a:r>
            <a:endParaRPr lang="en-US" dirty="0"/>
          </a:p>
          <a:p>
            <a:r>
              <a:rPr lang="en-US" dirty="0" smtClean="0"/>
              <a:t>How </a:t>
            </a:r>
            <a:r>
              <a:rPr lang="en-US" dirty="0"/>
              <a:t>complex is it? </a:t>
            </a:r>
          </a:p>
          <a:p>
            <a:pPr marL="0" indent="0">
              <a:buNone/>
            </a:pPr>
            <a:r>
              <a:rPr lang="en-US" b="1" dirty="0" smtClean="0"/>
              <a:t>   70-80</a:t>
            </a:r>
            <a:r>
              <a:rPr lang="en-US" b="1" dirty="0"/>
              <a:t>% </a:t>
            </a:r>
            <a:r>
              <a:rPr lang="en-US" dirty="0"/>
              <a:t>of BI (DI or DW) project is reliable </a:t>
            </a:r>
            <a:r>
              <a:rPr lang="en-US" b="1" dirty="0"/>
              <a:t>ETL process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33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Why ETL?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Companies need a way to </a:t>
            </a:r>
            <a:r>
              <a:rPr lang="en-US" dirty="0" err="1" smtClean="0"/>
              <a:t>analyse</a:t>
            </a:r>
            <a:r>
              <a:rPr lang="en-US" dirty="0" smtClean="0"/>
              <a:t> their data for critical business decisions.</a:t>
            </a:r>
          </a:p>
          <a:p>
            <a:r>
              <a:rPr lang="en-US" dirty="0" smtClean="0"/>
              <a:t>Transactional Database can’t answer complex business questions.</a:t>
            </a:r>
          </a:p>
          <a:p>
            <a:r>
              <a:rPr lang="en-US" dirty="0" smtClean="0"/>
              <a:t>Data Warehouse – provides a common data repository.</a:t>
            </a:r>
          </a:p>
          <a:p>
            <a:r>
              <a:rPr lang="en-US" dirty="0" smtClean="0"/>
              <a:t>ETL provides a method of moving the data from various source into a data warehouse.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826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Data extraction from various sources(heterogeneous system) </a:t>
            </a:r>
          </a:p>
          <a:p>
            <a:r>
              <a:rPr lang="en-US" dirty="0" smtClean="0"/>
              <a:t>Different data representation, formats:</a:t>
            </a:r>
          </a:p>
          <a:p>
            <a:pPr lvl="1"/>
            <a:r>
              <a:rPr lang="en-US" dirty="0" err="1" smtClean="0"/>
              <a:t>E.g</a:t>
            </a:r>
            <a:r>
              <a:rPr lang="en-US" dirty="0" smtClean="0"/>
              <a:t>: RDBMS, Flat files</a:t>
            </a:r>
          </a:p>
          <a:p>
            <a:r>
              <a:rPr lang="en-US" dirty="0" smtClean="0"/>
              <a:t>Data to be converted to a common format for transformation process.</a:t>
            </a:r>
          </a:p>
          <a:p>
            <a:r>
              <a:rPr lang="en-US" dirty="0" smtClean="0"/>
              <a:t>Extracts the data from data sources and keeps it in stage.</a:t>
            </a:r>
          </a:p>
          <a:p>
            <a:r>
              <a:rPr lang="en-US" dirty="0" smtClean="0"/>
              <a:t>Data comes from an operational source or achieve system which are the primary sources.</a:t>
            </a:r>
          </a:p>
          <a:p>
            <a:r>
              <a:rPr lang="en-US" dirty="0" smtClean="0"/>
              <a:t>It minimizes impact on production data sources.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272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ETL (Extraction, Transformation, And Load) Process Â 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975" y="1120775"/>
            <a:ext cx="10897658" cy="4670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6228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Transformation:</a:t>
            </a:r>
            <a:endParaRPr lang="en-US" u="sn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Various sets of business rules and functions are applied on extracted data before the data gets loaded to a data warehouse</a:t>
            </a:r>
          </a:p>
          <a:p>
            <a:r>
              <a:rPr lang="en-US" dirty="0" smtClean="0"/>
              <a:t>Steps involved:</a:t>
            </a:r>
          </a:p>
          <a:p>
            <a:pPr lvl="1"/>
            <a:r>
              <a:rPr lang="en-US" dirty="0" smtClean="0"/>
              <a:t>Selecting columns to load</a:t>
            </a:r>
          </a:p>
          <a:p>
            <a:pPr lvl="1"/>
            <a:r>
              <a:rPr lang="en-US" dirty="0" smtClean="0"/>
              <a:t>Cleansing data to remove duplicates &amp; enforce consistency</a:t>
            </a:r>
          </a:p>
          <a:p>
            <a:pPr lvl="1"/>
            <a:r>
              <a:rPr lang="en-US" dirty="0" smtClean="0"/>
              <a:t>Translating coded values</a:t>
            </a:r>
          </a:p>
          <a:p>
            <a:pPr lvl="1"/>
            <a:r>
              <a:rPr lang="en-US" dirty="0" smtClean="0"/>
              <a:t>Encoding free form values</a:t>
            </a:r>
          </a:p>
          <a:p>
            <a:pPr lvl="1"/>
            <a:r>
              <a:rPr lang="en-US" dirty="0" smtClean="0"/>
              <a:t>Deriving new calculated value</a:t>
            </a:r>
          </a:p>
          <a:p>
            <a:pPr lvl="1"/>
            <a:r>
              <a:rPr lang="en-US" dirty="0" smtClean="0"/>
              <a:t>Joining together data from multiple sources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413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 Flow</a:t>
            </a:r>
            <a:br>
              <a:rPr lang="en-US" dirty="0"/>
            </a:b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</a:t>
            </a:r>
            <a:r>
              <a:rPr lang="en-US" dirty="0"/>
              <a:t>an architectural perspective, you can transform your data in two </a:t>
            </a:r>
            <a:r>
              <a:rPr lang="en-US" dirty="0" smtClean="0"/>
              <a:t>ways: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Multi stage data transformation</a:t>
            </a:r>
            <a:endParaRPr lang="en-US" sz="1400" dirty="0" smtClean="0"/>
          </a:p>
          <a:p>
            <a:pPr lvl="1"/>
            <a:r>
              <a:rPr lang="en-US" dirty="0" smtClean="0"/>
              <a:t>Pipelines data transformation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374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LOADING PROCESS: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is the final step in the ETL process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In this step, the extracted data and transformed data is loaded to the target database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In order to make data load efficient, it is necessary to index the </a:t>
            </a:r>
            <a:r>
              <a:rPr lang="en-US" dirty="0" smtClean="0"/>
              <a:t>database</a:t>
            </a:r>
          </a:p>
          <a:p>
            <a:r>
              <a:rPr lang="en-US" dirty="0"/>
              <a:t>In case of load failure, recover mechanisms should be configured to restart from the point of failure without data integrity loss.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380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75</TotalTime>
  <Words>527</Words>
  <Application>Microsoft Office PowerPoint</Application>
  <PresentationFormat>Widescreen</PresentationFormat>
  <Paragraphs>72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Trebuchet MS</vt:lpstr>
      <vt:lpstr>Berlin</vt:lpstr>
      <vt:lpstr>ETL &amp; Meta-data</vt:lpstr>
      <vt:lpstr>ETL : Overview</vt:lpstr>
      <vt:lpstr>Extraction Transformation Loading</vt:lpstr>
      <vt:lpstr>Why ETL?</vt:lpstr>
      <vt:lpstr>EXTRACTION</vt:lpstr>
      <vt:lpstr>PowerPoint Presentation</vt:lpstr>
      <vt:lpstr>Transformation:</vt:lpstr>
      <vt:lpstr>Transformation Flow </vt:lpstr>
      <vt:lpstr>LOADING PROCESS:</vt:lpstr>
      <vt:lpstr>TYPES OF LOADING:</vt:lpstr>
      <vt:lpstr>PowerPoint Presentation</vt:lpstr>
      <vt:lpstr>Metadata in ETL</vt:lpstr>
      <vt:lpstr>Metadata</vt:lpstr>
      <vt:lpstr>Importance of Metadata</vt:lpstr>
      <vt:lpstr>PowerPoint Presentation</vt:lpstr>
      <vt:lpstr>PowerPoint Presentation</vt:lpstr>
    </vt:vector>
  </TitlesOfParts>
  <Company>Capgemini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ETL &amp; Meta-data</dc:title>
  <dc:creator>Shanmugam, Nishanth</dc:creator>
  <cp:lastModifiedBy>Shanmugam, Nishanth</cp:lastModifiedBy>
  <cp:revision>14</cp:revision>
  <dcterms:created xsi:type="dcterms:W3CDTF">2019-08-07T11:03:18Z</dcterms:created>
  <dcterms:modified xsi:type="dcterms:W3CDTF">2019-08-07T12:18:34Z</dcterms:modified>
</cp:coreProperties>
</file>