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324" r:id="rId5"/>
    <p:sldId id="330" r:id="rId6"/>
    <p:sldId id="307" r:id="rId7"/>
    <p:sldId id="262" r:id="rId8"/>
    <p:sldId id="319" r:id="rId9"/>
    <p:sldId id="309" r:id="rId10"/>
    <p:sldId id="261" r:id="rId11"/>
    <p:sldId id="308" r:id="rId12"/>
    <p:sldId id="310" r:id="rId13"/>
    <p:sldId id="311" r:id="rId14"/>
    <p:sldId id="312" r:id="rId15"/>
    <p:sldId id="263" r:id="rId16"/>
    <p:sldId id="318" r:id="rId17"/>
    <p:sldId id="329" r:id="rId18"/>
    <p:sldId id="316" r:id="rId19"/>
    <p:sldId id="317" r:id="rId20"/>
    <p:sldId id="265" r:id="rId21"/>
    <p:sldId id="267" r:id="rId22"/>
    <p:sldId id="266" r:id="rId23"/>
    <p:sldId id="268" r:id="rId24"/>
    <p:sldId id="269" r:id="rId25"/>
    <p:sldId id="270" r:id="rId26"/>
    <p:sldId id="271" r:id="rId27"/>
    <p:sldId id="272" r:id="rId28"/>
    <p:sldId id="273" r:id="rId29"/>
    <p:sldId id="327" r:id="rId30"/>
    <p:sldId id="328" r:id="rId31"/>
    <p:sldId id="275" r:id="rId32"/>
    <p:sldId id="274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314" r:id="rId41"/>
    <p:sldId id="331" r:id="rId42"/>
    <p:sldId id="315" r:id="rId43"/>
    <p:sldId id="323" r:id="rId44"/>
    <p:sldId id="259" r:id="rId4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65FF"/>
    <a:srgbClr val="013FF2"/>
    <a:srgbClr val="224467"/>
    <a:srgbClr val="3C77B4"/>
    <a:srgbClr val="495597"/>
    <a:srgbClr val="1C7BA9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46" autoAdjust="0"/>
    <p:restoredTop sz="94660"/>
  </p:normalViewPr>
  <p:slideViewPr>
    <p:cSldViewPr>
      <p:cViewPr>
        <p:scale>
          <a:sx n="75" d="100"/>
          <a:sy n="75" d="100"/>
        </p:scale>
        <p:origin x="-8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7F2E55-838F-431B-97C6-B9D32279426A}" type="doc">
      <dgm:prSet loTypeId="urn:microsoft.com/office/officeart/2005/8/layout/vList2" loCatId="list" qsTypeId="urn:microsoft.com/office/officeart/2005/8/quickstyle/simple3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741A42B9-90A8-4A16-BC48-0F39552C60AE}">
      <dgm:prSet phldrT="[Text]"/>
      <dgm:spPr/>
      <dgm:t>
        <a:bodyPr/>
        <a:lstStyle/>
        <a:p>
          <a:r>
            <a:rPr lang="pt-BR" dirty="0" smtClean="0"/>
            <a:t>Conceitos Basicos	</a:t>
          </a:r>
          <a:endParaRPr lang="pt-BR" dirty="0"/>
        </a:p>
      </dgm:t>
    </dgm:pt>
    <dgm:pt modelId="{BC3B4C65-DD04-4FC2-AB1B-AABAB924D6D1}" type="parTrans" cxnId="{132D4204-A2A0-4DE9-B7F5-2318F61C88C6}">
      <dgm:prSet/>
      <dgm:spPr/>
      <dgm:t>
        <a:bodyPr/>
        <a:lstStyle/>
        <a:p>
          <a:endParaRPr lang="pt-BR"/>
        </a:p>
      </dgm:t>
    </dgm:pt>
    <dgm:pt modelId="{00F03718-B986-4B87-964F-ED680D47AF85}" type="sibTrans" cxnId="{132D4204-A2A0-4DE9-B7F5-2318F61C88C6}">
      <dgm:prSet/>
      <dgm:spPr/>
      <dgm:t>
        <a:bodyPr/>
        <a:lstStyle/>
        <a:p>
          <a:endParaRPr lang="pt-BR"/>
        </a:p>
      </dgm:t>
    </dgm:pt>
    <dgm:pt modelId="{F5F28EA0-ED32-44AA-A7E7-9E4017BFD4D5}">
      <dgm:prSet phldrT="[Text]"/>
      <dgm:spPr/>
      <dgm:t>
        <a:bodyPr/>
        <a:lstStyle/>
        <a:p>
          <a:r>
            <a:rPr lang="pt-BR" dirty="0" smtClean="0"/>
            <a:t>Pipeline GPU</a:t>
          </a:r>
          <a:endParaRPr lang="pt-BR" dirty="0"/>
        </a:p>
      </dgm:t>
    </dgm:pt>
    <dgm:pt modelId="{D5A1849F-277E-4316-BB06-3A7A8B340AEF}" type="parTrans" cxnId="{AE6B39B1-BE04-4269-9090-CEDA461C1D35}">
      <dgm:prSet/>
      <dgm:spPr/>
      <dgm:t>
        <a:bodyPr/>
        <a:lstStyle/>
        <a:p>
          <a:endParaRPr lang="pt-BR"/>
        </a:p>
      </dgm:t>
    </dgm:pt>
    <dgm:pt modelId="{919CA37E-5225-4D09-881B-76703D3DA8FF}" type="sibTrans" cxnId="{AE6B39B1-BE04-4269-9090-CEDA461C1D35}">
      <dgm:prSet/>
      <dgm:spPr/>
      <dgm:t>
        <a:bodyPr/>
        <a:lstStyle/>
        <a:p>
          <a:endParaRPr lang="pt-BR"/>
        </a:p>
      </dgm:t>
    </dgm:pt>
    <dgm:pt modelId="{BA70D7F1-4A01-4C60-802E-B5A1B96F0231}">
      <dgm:prSet phldrT="[Text]"/>
      <dgm:spPr/>
      <dgm:t>
        <a:bodyPr/>
        <a:lstStyle/>
        <a:p>
          <a:r>
            <a:rPr lang="en-US" dirty="0" smtClean="0"/>
            <a:t>Overview </a:t>
          </a:r>
          <a:r>
            <a:rPr lang="en-US" dirty="0" err="1" smtClean="0"/>
            <a:t>Efeitos</a:t>
          </a:r>
          <a:r>
            <a:rPr lang="en-US" dirty="0" smtClean="0"/>
            <a:t> </a:t>
          </a:r>
          <a:r>
            <a:rPr lang="en-US" dirty="0" err="1" smtClean="0"/>
            <a:t>Especiais</a:t>
          </a:r>
          <a:endParaRPr lang="pt-BR" dirty="0"/>
        </a:p>
      </dgm:t>
    </dgm:pt>
    <dgm:pt modelId="{1134FBCF-52A7-4CD5-83D6-58716CBB6DA5}" type="parTrans" cxnId="{3BC59D0A-5A74-4E93-9CB7-C3D7DC6D1428}">
      <dgm:prSet/>
      <dgm:spPr/>
      <dgm:t>
        <a:bodyPr/>
        <a:lstStyle/>
        <a:p>
          <a:endParaRPr lang="pt-BR"/>
        </a:p>
      </dgm:t>
    </dgm:pt>
    <dgm:pt modelId="{3182B6B2-399A-42ED-88E9-CE101E98B874}" type="sibTrans" cxnId="{3BC59D0A-5A74-4E93-9CB7-C3D7DC6D1428}">
      <dgm:prSet/>
      <dgm:spPr/>
      <dgm:t>
        <a:bodyPr/>
        <a:lstStyle/>
        <a:p>
          <a:endParaRPr lang="pt-BR"/>
        </a:p>
      </dgm:t>
    </dgm:pt>
    <dgm:pt modelId="{ABB5E75A-4DBE-4E19-AD0E-D08494F57A64}">
      <dgm:prSet phldrT="[Text]"/>
      <dgm:spPr/>
      <dgm:t>
        <a:bodyPr/>
        <a:lstStyle/>
        <a:p>
          <a:r>
            <a:rPr lang="pt-BR" dirty="0" smtClean="0"/>
            <a:t>Shaders</a:t>
          </a:r>
          <a:endParaRPr lang="pt-BR" dirty="0"/>
        </a:p>
      </dgm:t>
    </dgm:pt>
    <dgm:pt modelId="{147021D6-143F-4D6B-A479-2A76DA6EE68A}" type="parTrans" cxnId="{DE5F85EC-0C7F-4E11-9E4E-B84009E6C5C6}">
      <dgm:prSet/>
      <dgm:spPr/>
      <dgm:t>
        <a:bodyPr/>
        <a:lstStyle/>
        <a:p>
          <a:endParaRPr lang="en-US"/>
        </a:p>
      </dgm:t>
    </dgm:pt>
    <dgm:pt modelId="{FF7FC734-9E2D-405C-B006-379C9970A7FC}" type="sibTrans" cxnId="{DE5F85EC-0C7F-4E11-9E4E-B84009E6C5C6}">
      <dgm:prSet/>
      <dgm:spPr/>
      <dgm:t>
        <a:bodyPr/>
        <a:lstStyle/>
        <a:p>
          <a:endParaRPr lang="en-US"/>
        </a:p>
      </dgm:t>
    </dgm:pt>
    <dgm:pt modelId="{149D6F49-7E98-4CE7-AC0E-9B18EB402451}" type="pres">
      <dgm:prSet presAssocID="{C07F2E55-838F-431B-97C6-B9D32279426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E660C89-1EFB-4093-87F1-6AA743721FB8}" type="pres">
      <dgm:prSet presAssocID="{741A42B9-90A8-4A16-BC48-0F39552C60A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AF05011-54E5-4F51-B748-3C813B41BBB2}" type="pres">
      <dgm:prSet presAssocID="{00F03718-B986-4B87-964F-ED680D47AF85}" presName="spacer" presStyleCnt="0"/>
      <dgm:spPr/>
    </dgm:pt>
    <dgm:pt modelId="{EAB4C330-6762-40A1-B356-F995BF7F7E68}" type="pres">
      <dgm:prSet presAssocID="{F5F28EA0-ED32-44AA-A7E7-9E4017BFD4D5}" presName="parentText" presStyleLbl="node1" presStyleIdx="1" presStyleCnt="4" custLinFactNeighborX="1181" custLinFactNeighborY="3679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4A6828F-88E4-4D27-AAC1-4D49FE33A971}" type="pres">
      <dgm:prSet presAssocID="{919CA37E-5225-4D09-881B-76703D3DA8FF}" presName="spacer" presStyleCnt="0"/>
      <dgm:spPr/>
    </dgm:pt>
    <dgm:pt modelId="{35EFF604-C0EB-4941-8794-DA9E39DD8472}" type="pres">
      <dgm:prSet presAssocID="{ABB5E75A-4DBE-4E19-AD0E-D08494F57A6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C126C0-E42B-4F86-BCEB-ABA8C969D123}" type="pres">
      <dgm:prSet presAssocID="{FF7FC734-9E2D-405C-B006-379C9970A7FC}" presName="spacer" presStyleCnt="0"/>
      <dgm:spPr/>
    </dgm:pt>
    <dgm:pt modelId="{7A661380-F239-4B3D-AE8A-CEA060501E43}" type="pres">
      <dgm:prSet presAssocID="{BA70D7F1-4A01-4C60-802E-B5A1B96F023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7EB43C6-1782-44EB-9A4F-7C7F4A492B7A}" type="presOf" srcId="{F5F28EA0-ED32-44AA-A7E7-9E4017BFD4D5}" destId="{EAB4C330-6762-40A1-B356-F995BF7F7E68}" srcOrd="0" destOrd="0" presId="urn:microsoft.com/office/officeart/2005/8/layout/vList2"/>
    <dgm:cxn modelId="{AE6B39B1-BE04-4269-9090-CEDA461C1D35}" srcId="{C07F2E55-838F-431B-97C6-B9D32279426A}" destId="{F5F28EA0-ED32-44AA-A7E7-9E4017BFD4D5}" srcOrd="1" destOrd="0" parTransId="{D5A1849F-277E-4316-BB06-3A7A8B340AEF}" sibTransId="{919CA37E-5225-4D09-881B-76703D3DA8FF}"/>
    <dgm:cxn modelId="{3BC59D0A-5A74-4E93-9CB7-C3D7DC6D1428}" srcId="{C07F2E55-838F-431B-97C6-B9D32279426A}" destId="{BA70D7F1-4A01-4C60-802E-B5A1B96F0231}" srcOrd="3" destOrd="0" parTransId="{1134FBCF-52A7-4CD5-83D6-58716CBB6DA5}" sibTransId="{3182B6B2-399A-42ED-88E9-CE101E98B874}"/>
    <dgm:cxn modelId="{B3DAE17E-812A-404B-BA78-139A5F975F4C}" type="presOf" srcId="{741A42B9-90A8-4A16-BC48-0F39552C60AE}" destId="{6E660C89-1EFB-4093-87F1-6AA743721FB8}" srcOrd="0" destOrd="0" presId="urn:microsoft.com/office/officeart/2005/8/layout/vList2"/>
    <dgm:cxn modelId="{8C940125-3A8E-4104-ADF9-B297108C90E7}" type="presOf" srcId="{C07F2E55-838F-431B-97C6-B9D32279426A}" destId="{149D6F49-7E98-4CE7-AC0E-9B18EB402451}" srcOrd="0" destOrd="0" presId="urn:microsoft.com/office/officeart/2005/8/layout/vList2"/>
    <dgm:cxn modelId="{DC5F5F2F-CBF9-44B8-BFB0-2C1D2F8C55F4}" type="presOf" srcId="{BA70D7F1-4A01-4C60-802E-B5A1B96F0231}" destId="{7A661380-F239-4B3D-AE8A-CEA060501E43}" srcOrd="0" destOrd="0" presId="urn:microsoft.com/office/officeart/2005/8/layout/vList2"/>
    <dgm:cxn modelId="{132D4204-A2A0-4DE9-B7F5-2318F61C88C6}" srcId="{C07F2E55-838F-431B-97C6-B9D32279426A}" destId="{741A42B9-90A8-4A16-BC48-0F39552C60AE}" srcOrd="0" destOrd="0" parTransId="{BC3B4C65-DD04-4FC2-AB1B-AABAB924D6D1}" sibTransId="{00F03718-B986-4B87-964F-ED680D47AF85}"/>
    <dgm:cxn modelId="{59616048-4FAD-4AF9-B622-56464A53CE1D}" type="presOf" srcId="{ABB5E75A-4DBE-4E19-AD0E-D08494F57A64}" destId="{35EFF604-C0EB-4941-8794-DA9E39DD8472}" srcOrd="0" destOrd="0" presId="urn:microsoft.com/office/officeart/2005/8/layout/vList2"/>
    <dgm:cxn modelId="{DE5F85EC-0C7F-4E11-9E4E-B84009E6C5C6}" srcId="{C07F2E55-838F-431B-97C6-B9D32279426A}" destId="{ABB5E75A-4DBE-4E19-AD0E-D08494F57A64}" srcOrd="2" destOrd="0" parTransId="{147021D6-143F-4D6B-A479-2A76DA6EE68A}" sibTransId="{FF7FC734-9E2D-405C-B006-379C9970A7FC}"/>
    <dgm:cxn modelId="{258E7C1B-F235-4628-ACE4-7F5E606724D7}" type="presParOf" srcId="{149D6F49-7E98-4CE7-AC0E-9B18EB402451}" destId="{6E660C89-1EFB-4093-87F1-6AA743721FB8}" srcOrd="0" destOrd="0" presId="urn:microsoft.com/office/officeart/2005/8/layout/vList2"/>
    <dgm:cxn modelId="{334AC990-CFD9-4B46-B985-EA6BC03B65B0}" type="presParOf" srcId="{149D6F49-7E98-4CE7-AC0E-9B18EB402451}" destId="{5AF05011-54E5-4F51-B748-3C813B41BBB2}" srcOrd="1" destOrd="0" presId="urn:microsoft.com/office/officeart/2005/8/layout/vList2"/>
    <dgm:cxn modelId="{DC1B8DA4-436B-44F4-80FD-BE8378658783}" type="presParOf" srcId="{149D6F49-7E98-4CE7-AC0E-9B18EB402451}" destId="{EAB4C330-6762-40A1-B356-F995BF7F7E68}" srcOrd="2" destOrd="0" presId="urn:microsoft.com/office/officeart/2005/8/layout/vList2"/>
    <dgm:cxn modelId="{C1922BAA-89D3-44A8-A557-801B1DC9A42F}" type="presParOf" srcId="{149D6F49-7E98-4CE7-AC0E-9B18EB402451}" destId="{F4A6828F-88E4-4D27-AAC1-4D49FE33A971}" srcOrd="3" destOrd="0" presId="urn:microsoft.com/office/officeart/2005/8/layout/vList2"/>
    <dgm:cxn modelId="{4B368C6A-FB8A-4613-A9B9-795100B7E344}" type="presParOf" srcId="{149D6F49-7E98-4CE7-AC0E-9B18EB402451}" destId="{35EFF604-C0EB-4941-8794-DA9E39DD8472}" srcOrd="4" destOrd="0" presId="urn:microsoft.com/office/officeart/2005/8/layout/vList2"/>
    <dgm:cxn modelId="{A6CCD1C9-206E-4B67-93FC-13441ED005E6}" type="presParOf" srcId="{149D6F49-7E98-4CE7-AC0E-9B18EB402451}" destId="{F9C126C0-E42B-4F86-BCEB-ABA8C969D123}" srcOrd="5" destOrd="0" presId="urn:microsoft.com/office/officeart/2005/8/layout/vList2"/>
    <dgm:cxn modelId="{FFC62A65-8A2E-4F23-9DE4-7A65FD50814F}" type="presParOf" srcId="{149D6F49-7E98-4CE7-AC0E-9B18EB402451}" destId="{7A661380-F239-4B3D-AE8A-CEA060501E4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E4CBE9-4B29-449E-8E84-B4E7E7CB7162}" type="doc">
      <dgm:prSet loTypeId="urn:microsoft.com/office/officeart/2005/8/layout/vList4#1" loCatId="list" qsTypeId="urn:microsoft.com/office/officeart/2005/8/quickstyle/simple3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14413EEE-2221-4587-A34C-D098306F9397}">
      <dgm:prSet phldrT="[Text]"/>
      <dgm:spPr/>
      <dgm:t>
        <a:bodyPr/>
        <a:lstStyle/>
        <a:p>
          <a:r>
            <a:rPr lang="en-US" dirty="0" err="1" smtClean="0"/>
            <a:t>Thiago</a:t>
          </a:r>
          <a:r>
            <a:rPr lang="en-US" dirty="0" smtClean="0"/>
            <a:t> Dias Pastor</a:t>
          </a:r>
          <a:endParaRPr lang="pt-BR" dirty="0"/>
        </a:p>
      </dgm:t>
    </dgm:pt>
    <dgm:pt modelId="{42B2E0E8-BFC5-4EA2-9ECF-75DC9679D79C}" type="parTrans" cxnId="{08AFEAB1-E36F-4E06-874C-A6D21E74BDB0}">
      <dgm:prSet/>
      <dgm:spPr/>
      <dgm:t>
        <a:bodyPr/>
        <a:lstStyle/>
        <a:p>
          <a:endParaRPr lang="pt-BR"/>
        </a:p>
      </dgm:t>
    </dgm:pt>
    <dgm:pt modelId="{D57B89F2-BF26-4649-B082-371DBC8EFF64}" type="sibTrans" cxnId="{08AFEAB1-E36F-4E06-874C-A6D21E74BDB0}">
      <dgm:prSet/>
      <dgm:spPr/>
      <dgm:t>
        <a:bodyPr/>
        <a:lstStyle/>
        <a:p>
          <a:endParaRPr lang="pt-BR"/>
        </a:p>
      </dgm:t>
    </dgm:pt>
    <dgm:pt modelId="{9097F22B-5B90-4307-B4A8-6D3838F37BA0}">
      <dgm:prSet phldrT="[Text]"/>
      <dgm:spPr/>
      <dgm:t>
        <a:bodyPr/>
        <a:lstStyle/>
        <a:p>
          <a:r>
            <a:rPr lang="en-US" dirty="0" err="1" smtClean="0"/>
            <a:t>Criador</a:t>
          </a:r>
          <a:r>
            <a:rPr lang="en-US" dirty="0" smtClean="0"/>
            <a:t> e </a:t>
          </a:r>
          <a:r>
            <a:rPr lang="en-US" dirty="0" err="1" smtClean="0"/>
            <a:t>Desenvolvedor</a:t>
          </a:r>
          <a:r>
            <a:rPr lang="en-US" dirty="0" smtClean="0"/>
            <a:t> </a:t>
          </a:r>
          <a:r>
            <a:rPr lang="en-US" dirty="0" err="1" smtClean="0"/>
            <a:t>Ploobs</a:t>
          </a:r>
          <a:r>
            <a:rPr lang="en-US" dirty="0" smtClean="0"/>
            <a:t> </a:t>
          </a:r>
          <a:endParaRPr lang="pt-BR" dirty="0"/>
        </a:p>
      </dgm:t>
    </dgm:pt>
    <dgm:pt modelId="{0B864137-124D-42F8-9C3B-A041B6CD362C}" type="parTrans" cxnId="{4230AD65-370D-4265-9232-9FF20247606A}">
      <dgm:prSet/>
      <dgm:spPr/>
      <dgm:t>
        <a:bodyPr/>
        <a:lstStyle/>
        <a:p>
          <a:endParaRPr lang="pt-BR"/>
        </a:p>
      </dgm:t>
    </dgm:pt>
    <dgm:pt modelId="{7EFF91A4-325D-43B4-81D9-9B2D303B27C2}" type="sibTrans" cxnId="{4230AD65-370D-4265-9232-9FF20247606A}">
      <dgm:prSet/>
      <dgm:spPr/>
      <dgm:t>
        <a:bodyPr/>
        <a:lstStyle/>
        <a:p>
          <a:endParaRPr lang="pt-BR"/>
        </a:p>
      </dgm:t>
    </dgm:pt>
    <dgm:pt modelId="{85102E64-7FA9-46BE-82B9-E97D63B64B99}">
      <dgm:prSet phldrT="[Text]"/>
      <dgm:spPr/>
      <dgm:t>
        <a:bodyPr/>
        <a:lstStyle/>
        <a:p>
          <a:r>
            <a:rPr lang="en-US" dirty="0" err="1" smtClean="0"/>
            <a:t>Engenheiro</a:t>
          </a:r>
          <a:r>
            <a:rPr lang="en-US" dirty="0" smtClean="0"/>
            <a:t> Da </a:t>
          </a:r>
          <a:r>
            <a:rPr lang="en-US" dirty="0" err="1" smtClean="0"/>
            <a:t>Computacao</a:t>
          </a:r>
          <a:r>
            <a:rPr lang="en-US" dirty="0" smtClean="0"/>
            <a:t> </a:t>
          </a:r>
          <a:r>
            <a:rPr lang="en-US" dirty="0" err="1" smtClean="0"/>
            <a:t>pela</a:t>
          </a:r>
          <a:r>
            <a:rPr lang="en-US" dirty="0" smtClean="0"/>
            <a:t> </a:t>
          </a:r>
          <a:r>
            <a:rPr lang="en-US" dirty="0" err="1" smtClean="0"/>
            <a:t>Poli-Usp</a:t>
          </a:r>
          <a:endParaRPr lang="pt-BR" dirty="0"/>
        </a:p>
      </dgm:t>
    </dgm:pt>
    <dgm:pt modelId="{FA5D3A7D-54F5-4A02-9F31-780F8D2809A8}" type="parTrans" cxnId="{84B9AF9E-F9B0-415B-824C-F4AC9D194AC3}">
      <dgm:prSet/>
      <dgm:spPr/>
      <dgm:t>
        <a:bodyPr/>
        <a:lstStyle/>
        <a:p>
          <a:endParaRPr lang="pt-BR"/>
        </a:p>
      </dgm:t>
    </dgm:pt>
    <dgm:pt modelId="{7E21F7A7-382B-4CFF-877B-69F472828D74}" type="sibTrans" cxnId="{84B9AF9E-F9B0-415B-824C-F4AC9D194AC3}">
      <dgm:prSet/>
      <dgm:spPr/>
      <dgm:t>
        <a:bodyPr/>
        <a:lstStyle/>
        <a:p>
          <a:endParaRPr lang="pt-BR"/>
        </a:p>
      </dgm:t>
    </dgm:pt>
    <dgm:pt modelId="{BAAFA4BA-21C7-48B7-8DC3-756CF9D8B824}">
      <dgm:prSet phldrT="[Text]"/>
      <dgm:spPr/>
      <dgm:t>
        <a:bodyPr/>
        <a:lstStyle/>
        <a:p>
          <a:r>
            <a:rPr lang="en-US" dirty="0" smtClean="0"/>
            <a:t>Bruno Duarte Correa</a:t>
          </a:r>
          <a:endParaRPr lang="pt-BR" dirty="0"/>
        </a:p>
      </dgm:t>
    </dgm:pt>
    <dgm:pt modelId="{2F0A07B2-AF44-477B-9BA6-4218A04469C8}" type="parTrans" cxnId="{BB2B3B99-15E9-4CC6-A022-683D49B2EB55}">
      <dgm:prSet/>
      <dgm:spPr/>
      <dgm:t>
        <a:bodyPr/>
        <a:lstStyle/>
        <a:p>
          <a:endParaRPr lang="pt-BR"/>
        </a:p>
      </dgm:t>
    </dgm:pt>
    <dgm:pt modelId="{5C3DE995-F4AD-4609-9273-67FE8D4BD492}" type="sibTrans" cxnId="{BB2B3B99-15E9-4CC6-A022-683D49B2EB55}">
      <dgm:prSet/>
      <dgm:spPr/>
      <dgm:t>
        <a:bodyPr/>
        <a:lstStyle/>
        <a:p>
          <a:endParaRPr lang="pt-BR"/>
        </a:p>
      </dgm:t>
    </dgm:pt>
    <dgm:pt modelId="{2C07287E-5E5E-47E7-8963-E7522F31BED1}">
      <dgm:prSet phldrT="[Text]"/>
      <dgm:spPr/>
      <dgm:t>
        <a:bodyPr/>
        <a:lstStyle/>
        <a:p>
          <a:r>
            <a:rPr lang="en-US" dirty="0" err="1" smtClean="0"/>
            <a:t>Criador</a:t>
          </a:r>
          <a:r>
            <a:rPr lang="en-US" dirty="0" smtClean="0"/>
            <a:t> e </a:t>
          </a:r>
          <a:r>
            <a:rPr lang="en-US" dirty="0" err="1" smtClean="0"/>
            <a:t>Desenvolvedor</a:t>
          </a:r>
          <a:r>
            <a:rPr lang="en-US" dirty="0" smtClean="0"/>
            <a:t> </a:t>
          </a:r>
          <a:r>
            <a:rPr lang="en-US" dirty="0" err="1" smtClean="0"/>
            <a:t>Ploobs</a:t>
          </a:r>
          <a:r>
            <a:rPr lang="en-US" dirty="0" smtClean="0"/>
            <a:t> </a:t>
          </a:r>
          <a:endParaRPr lang="pt-BR" dirty="0"/>
        </a:p>
      </dgm:t>
    </dgm:pt>
    <dgm:pt modelId="{38970085-0820-49BB-989E-A3237B86ACB9}" type="parTrans" cxnId="{F73AA095-1434-4600-9EB4-D1F32271AD79}">
      <dgm:prSet/>
      <dgm:spPr/>
      <dgm:t>
        <a:bodyPr/>
        <a:lstStyle/>
        <a:p>
          <a:endParaRPr lang="pt-BR"/>
        </a:p>
      </dgm:t>
    </dgm:pt>
    <dgm:pt modelId="{7007CA6E-B1D7-464E-A79C-9584CE9F4034}" type="sibTrans" cxnId="{F73AA095-1434-4600-9EB4-D1F32271AD79}">
      <dgm:prSet/>
      <dgm:spPr/>
      <dgm:t>
        <a:bodyPr/>
        <a:lstStyle/>
        <a:p>
          <a:endParaRPr lang="pt-BR"/>
        </a:p>
      </dgm:t>
    </dgm:pt>
    <dgm:pt modelId="{3BF73314-D4A4-46CB-AC2D-23ED1AB262F7}">
      <dgm:prSet phldrT="[Text]"/>
      <dgm:spPr/>
      <dgm:t>
        <a:bodyPr/>
        <a:lstStyle/>
        <a:p>
          <a:r>
            <a:rPr lang="en-US" dirty="0" err="1" smtClean="0"/>
            <a:t>Engenheiro</a:t>
          </a:r>
          <a:r>
            <a:rPr lang="en-US" dirty="0" smtClean="0"/>
            <a:t> Da </a:t>
          </a:r>
          <a:r>
            <a:rPr lang="en-US" dirty="0" err="1" smtClean="0"/>
            <a:t>Computacao</a:t>
          </a:r>
          <a:r>
            <a:rPr lang="en-US" dirty="0" smtClean="0"/>
            <a:t> </a:t>
          </a:r>
          <a:r>
            <a:rPr lang="en-US" dirty="0" err="1" smtClean="0"/>
            <a:t>pela</a:t>
          </a:r>
          <a:r>
            <a:rPr lang="en-US" dirty="0" smtClean="0"/>
            <a:t> </a:t>
          </a:r>
          <a:r>
            <a:rPr lang="en-US" dirty="0" err="1" smtClean="0"/>
            <a:t>Poli-Usp</a:t>
          </a:r>
          <a:endParaRPr lang="pt-BR" dirty="0"/>
        </a:p>
      </dgm:t>
    </dgm:pt>
    <dgm:pt modelId="{A33EC78A-ABA4-4305-9B50-0626488D0CFF}" type="parTrans" cxnId="{9D74EB82-40F6-463F-B0B0-9DCD129874BC}">
      <dgm:prSet/>
      <dgm:spPr/>
      <dgm:t>
        <a:bodyPr/>
        <a:lstStyle/>
        <a:p>
          <a:endParaRPr lang="pt-BR"/>
        </a:p>
      </dgm:t>
    </dgm:pt>
    <dgm:pt modelId="{F881A3A6-7447-472B-894F-3951A8C3CDE3}" type="sibTrans" cxnId="{9D74EB82-40F6-463F-B0B0-9DCD129874BC}">
      <dgm:prSet/>
      <dgm:spPr/>
      <dgm:t>
        <a:bodyPr/>
        <a:lstStyle/>
        <a:p>
          <a:endParaRPr lang="pt-BR"/>
        </a:p>
      </dgm:t>
    </dgm:pt>
    <dgm:pt modelId="{C997061E-922F-4288-BCDA-73C23A0C490C}" type="pres">
      <dgm:prSet presAssocID="{BEE4CBE9-4B29-449E-8E84-B4E7E7CB7162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6E884CE-0748-45E3-9288-ABA8793ABEAA}" type="pres">
      <dgm:prSet presAssocID="{14413EEE-2221-4587-A34C-D098306F9397}" presName="comp" presStyleCnt="0"/>
      <dgm:spPr/>
    </dgm:pt>
    <dgm:pt modelId="{0F776D6A-635A-4041-B20C-1D033DF09963}" type="pres">
      <dgm:prSet presAssocID="{14413EEE-2221-4587-A34C-D098306F9397}" presName="box" presStyleLbl="node1" presStyleIdx="0" presStyleCnt="2"/>
      <dgm:spPr/>
      <dgm:t>
        <a:bodyPr/>
        <a:lstStyle/>
        <a:p>
          <a:endParaRPr lang="pt-BR"/>
        </a:p>
      </dgm:t>
    </dgm:pt>
    <dgm:pt modelId="{9291B08C-8478-46FB-A027-FE71D0BE153E}" type="pres">
      <dgm:prSet presAssocID="{14413EEE-2221-4587-A34C-D098306F9397}" presName="img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1ED26B07-25D8-4410-B546-179432AFFC85}" type="pres">
      <dgm:prSet presAssocID="{14413EEE-2221-4587-A34C-D098306F9397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C58562B-B25F-450B-96D0-8E476AD44B47}" type="pres">
      <dgm:prSet presAssocID="{D57B89F2-BF26-4649-B082-371DBC8EFF64}" presName="spacer" presStyleCnt="0"/>
      <dgm:spPr/>
    </dgm:pt>
    <dgm:pt modelId="{7FF55B49-A180-4720-B964-6ED91104FB32}" type="pres">
      <dgm:prSet presAssocID="{BAAFA4BA-21C7-48B7-8DC3-756CF9D8B824}" presName="comp" presStyleCnt="0"/>
      <dgm:spPr/>
    </dgm:pt>
    <dgm:pt modelId="{C88C81CB-B69A-4E5C-8599-43430BFBAEB7}" type="pres">
      <dgm:prSet presAssocID="{BAAFA4BA-21C7-48B7-8DC3-756CF9D8B824}" presName="box" presStyleLbl="node1" presStyleIdx="1" presStyleCnt="2"/>
      <dgm:spPr/>
      <dgm:t>
        <a:bodyPr/>
        <a:lstStyle/>
        <a:p>
          <a:endParaRPr lang="pt-BR"/>
        </a:p>
      </dgm:t>
    </dgm:pt>
    <dgm:pt modelId="{CA8C04C6-9AB4-4FD1-8D8F-D9A8FF4DEB18}" type="pres">
      <dgm:prSet presAssocID="{BAAFA4BA-21C7-48B7-8DC3-756CF9D8B824}" presName="img" presStyleLbl="fgImgPlace1" presStyleIdx="1" presStyleCnt="2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AAD0F223-69F6-40F4-BD68-3BF528180BFE}" type="pres">
      <dgm:prSet presAssocID="{BAAFA4BA-21C7-48B7-8DC3-756CF9D8B824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8AFEAB1-E36F-4E06-874C-A6D21E74BDB0}" srcId="{BEE4CBE9-4B29-449E-8E84-B4E7E7CB7162}" destId="{14413EEE-2221-4587-A34C-D098306F9397}" srcOrd="0" destOrd="0" parTransId="{42B2E0E8-BFC5-4EA2-9ECF-75DC9679D79C}" sibTransId="{D57B89F2-BF26-4649-B082-371DBC8EFF64}"/>
    <dgm:cxn modelId="{0F57D74A-5E42-4E5B-8239-6A3704C758F6}" type="presOf" srcId="{BAAFA4BA-21C7-48B7-8DC3-756CF9D8B824}" destId="{AAD0F223-69F6-40F4-BD68-3BF528180BFE}" srcOrd="1" destOrd="0" presId="urn:microsoft.com/office/officeart/2005/8/layout/vList4#1"/>
    <dgm:cxn modelId="{BB2B3B99-15E9-4CC6-A022-683D49B2EB55}" srcId="{BEE4CBE9-4B29-449E-8E84-B4E7E7CB7162}" destId="{BAAFA4BA-21C7-48B7-8DC3-756CF9D8B824}" srcOrd="1" destOrd="0" parTransId="{2F0A07B2-AF44-477B-9BA6-4218A04469C8}" sibTransId="{5C3DE995-F4AD-4609-9273-67FE8D4BD492}"/>
    <dgm:cxn modelId="{DCC1E59E-15B2-4878-A5D4-EF8F2BC6D749}" type="presOf" srcId="{14413EEE-2221-4587-A34C-D098306F9397}" destId="{0F776D6A-635A-4041-B20C-1D033DF09963}" srcOrd="0" destOrd="0" presId="urn:microsoft.com/office/officeart/2005/8/layout/vList4#1"/>
    <dgm:cxn modelId="{553B25DD-CCE3-4E17-92B7-2DCF79AFB984}" type="presOf" srcId="{9097F22B-5B90-4307-B4A8-6D3838F37BA0}" destId="{1ED26B07-25D8-4410-B546-179432AFFC85}" srcOrd="1" destOrd="1" presId="urn:microsoft.com/office/officeart/2005/8/layout/vList4#1"/>
    <dgm:cxn modelId="{84B9AF9E-F9B0-415B-824C-F4AC9D194AC3}" srcId="{14413EEE-2221-4587-A34C-D098306F9397}" destId="{85102E64-7FA9-46BE-82B9-E97D63B64B99}" srcOrd="1" destOrd="0" parTransId="{FA5D3A7D-54F5-4A02-9F31-780F8D2809A8}" sibTransId="{7E21F7A7-382B-4CFF-877B-69F472828D74}"/>
    <dgm:cxn modelId="{E9B57F74-8C2B-4BA1-AD01-078729E4FCB1}" type="presOf" srcId="{14413EEE-2221-4587-A34C-D098306F9397}" destId="{1ED26B07-25D8-4410-B546-179432AFFC85}" srcOrd="1" destOrd="0" presId="urn:microsoft.com/office/officeart/2005/8/layout/vList4#1"/>
    <dgm:cxn modelId="{B4DDC91E-62B9-4A77-AD7B-E336408E78A8}" type="presOf" srcId="{85102E64-7FA9-46BE-82B9-E97D63B64B99}" destId="{0F776D6A-635A-4041-B20C-1D033DF09963}" srcOrd="0" destOrd="2" presId="urn:microsoft.com/office/officeart/2005/8/layout/vList4#1"/>
    <dgm:cxn modelId="{F73AA095-1434-4600-9EB4-D1F32271AD79}" srcId="{BAAFA4BA-21C7-48B7-8DC3-756CF9D8B824}" destId="{2C07287E-5E5E-47E7-8963-E7522F31BED1}" srcOrd="0" destOrd="0" parTransId="{38970085-0820-49BB-989E-A3237B86ACB9}" sibTransId="{7007CA6E-B1D7-464E-A79C-9584CE9F4034}"/>
    <dgm:cxn modelId="{4230AD65-370D-4265-9232-9FF20247606A}" srcId="{14413EEE-2221-4587-A34C-D098306F9397}" destId="{9097F22B-5B90-4307-B4A8-6D3838F37BA0}" srcOrd="0" destOrd="0" parTransId="{0B864137-124D-42F8-9C3B-A041B6CD362C}" sibTransId="{7EFF91A4-325D-43B4-81D9-9B2D303B27C2}"/>
    <dgm:cxn modelId="{3F7AC75F-696B-439F-B2B7-6A3B04230AC5}" type="presOf" srcId="{3BF73314-D4A4-46CB-AC2D-23ED1AB262F7}" destId="{C88C81CB-B69A-4E5C-8599-43430BFBAEB7}" srcOrd="0" destOrd="2" presId="urn:microsoft.com/office/officeart/2005/8/layout/vList4#1"/>
    <dgm:cxn modelId="{8918FDF1-44F1-4C7E-8AB0-FF3A594B20A5}" type="presOf" srcId="{9097F22B-5B90-4307-B4A8-6D3838F37BA0}" destId="{0F776D6A-635A-4041-B20C-1D033DF09963}" srcOrd="0" destOrd="1" presId="urn:microsoft.com/office/officeart/2005/8/layout/vList4#1"/>
    <dgm:cxn modelId="{A20C14EF-4C84-4589-B1CA-F06BDB95556F}" type="presOf" srcId="{BEE4CBE9-4B29-449E-8E84-B4E7E7CB7162}" destId="{C997061E-922F-4288-BCDA-73C23A0C490C}" srcOrd="0" destOrd="0" presId="urn:microsoft.com/office/officeart/2005/8/layout/vList4#1"/>
    <dgm:cxn modelId="{26E70640-9A50-49F7-BCF4-91C9C833E0F6}" type="presOf" srcId="{85102E64-7FA9-46BE-82B9-E97D63B64B99}" destId="{1ED26B07-25D8-4410-B546-179432AFFC85}" srcOrd="1" destOrd="2" presId="urn:microsoft.com/office/officeart/2005/8/layout/vList4#1"/>
    <dgm:cxn modelId="{A25235F2-F816-4CD3-BF3B-977579718F91}" type="presOf" srcId="{2C07287E-5E5E-47E7-8963-E7522F31BED1}" destId="{C88C81CB-B69A-4E5C-8599-43430BFBAEB7}" srcOrd="0" destOrd="1" presId="urn:microsoft.com/office/officeart/2005/8/layout/vList4#1"/>
    <dgm:cxn modelId="{9D74EB82-40F6-463F-B0B0-9DCD129874BC}" srcId="{BAAFA4BA-21C7-48B7-8DC3-756CF9D8B824}" destId="{3BF73314-D4A4-46CB-AC2D-23ED1AB262F7}" srcOrd="1" destOrd="0" parTransId="{A33EC78A-ABA4-4305-9B50-0626488D0CFF}" sibTransId="{F881A3A6-7447-472B-894F-3951A8C3CDE3}"/>
    <dgm:cxn modelId="{377CEC0F-2C68-46F2-B546-832D27EE2B4D}" type="presOf" srcId="{3BF73314-D4A4-46CB-AC2D-23ED1AB262F7}" destId="{AAD0F223-69F6-40F4-BD68-3BF528180BFE}" srcOrd="1" destOrd="2" presId="urn:microsoft.com/office/officeart/2005/8/layout/vList4#1"/>
    <dgm:cxn modelId="{742DDBBE-16B0-4624-ACB0-5051C953B2EF}" type="presOf" srcId="{2C07287E-5E5E-47E7-8963-E7522F31BED1}" destId="{AAD0F223-69F6-40F4-BD68-3BF528180BFE}" srcOrd="1" destOrd="1" presId="urn:microsoft.com/office/officeart/2005/8/layout/vList4#1"/>
    <dgm:cxn modelId="{01090310-190E-43AE-8E31-BCFD759629C0}" type="presOf" srcId="{BAAFA4BA-21C7-48B7-8DC3-756CF9D8B824}" destId="{C88C81CB-B69A-4E5C-8599-43430BFBAEB7}" srcOrd="0" destOrd="0" presId="urn:microsoft.com/office/officeart/2005/8/layout/vList4#1"/>
    <dgm:cxn modelId="{9865345C-43DD-487F-82FE-3B6C4981FE58}" type="presParOf" srcId="{C997061E-922F-4288-BCDA-73C23A0C490C}" destId="{96E884CE-0748-45E3-9288-ABA8793ABEAA}" srcOrd="0" destOrd="0" presId="urn:microsoft.com/office/officeart/2005/8/layout/vList4#1"/>
    <dgm:cxn modelId="{4585B66A-196E-4E20-8B43-B0D943545440}" type="presParOf" srcId="{96E884CE-0748-45E3-9288-ABA8793ABEAA}" destId="{0F776D6A-635A-4041-B20C-1D033DF09963}" srcOrd="0" destOrd="0" presId="urn:microsoft.com/office/officeart/2005/8/layout/vList4#1"/>
    <dgm:cxn modelId="{8111E36D-C0CD-4DE2-8FF7-FADA7528492F}" type="presParOf" srcId="{96E884CE-0748-45E3-9288-ABA8793ABEAA}" destId="{9291B08C-8478-46FB-A027-FE71D0BE153E}" srcOrd="1" destOrd="0" presId="urn:microsoft.com/office/officeart/2005/8/layout/vList4#1"/>
    <dgm:cxn modelId="{6CD892A6-4AB7-44C6-97C4-31C9E91839A2}" type="presParOf" srcId="{96E884CE-0748-45E3-9288-ABA8793ABEAA}" destId="{1ED26B07-25D8-4410-B546-179432AFFC85}" srcOrd="2" destOrd="0" presId="urn:microsoft.com/office/officeart/2005/8/layout/vList4#1"/>
    <dgm:cxn modelId="{3FCE4DFD-A0AB-4857-B0EF-4B065D19977A}" type="presParOf" srcId="{C997061E-922F-4288-BCDA-73C23A0C490C}" destId="{8C58562B-B25F-450B-96D0-8E476AD44B47}" srcOrd="1" destOrd="0" presId="urn:microsoft.com/office/officeart/2005/8/layout/vList4#1"/>
    <dgm:cxn modelId="{D0D39C26-A88D-4CCD-BD7E-0708F24D4F53}" type="presParOf" srcId="{C997061E-922F-4288-BCDA-73C23A0C490C}" destId="{7FF55B49-A180-4720-B964-6ED91104FB32}" srcOrd="2" destOrd="0" presId="urn:microsoft.com/office/officeart/2005/8/layout/vList4#1"/>
    <dgm:cxn modelId="{CF9222FE-8C1D-4D15-9DD9-5BF9D0F2E17E}" type="presParOf" srcId="{7FF55B49-A180-4720-B964-6ED91104FB32}" destId="{C88C81CB-B69A-4E5C-8599-43430BFBAEB7}" srcOrd="0" destOrd="0" presId="urn:microsoft.com/office/officeart/2005/8/layout/vList4#1"/>
    <dgm:cxn modelId="{017E610A-6579-48B7-8964-0DF9FC390F24}" type="presParOf" srcId="{7FF55B49-A180-4720-B964-6ED91104FB32}" destId="{CA8C04C6-9AB4-4FD1-8D8F-D9A8FF4DEB18}" srcOrd="1" destOrd="0" presId="urn:microsoft.com/office/officeart/2005/8/layout/vList4#1"/>
    <dgm:cxn modelId="{61AE78AA-D94C-4729-93AF-5338612027C8}" type="presParOf" srcId="{7FF55B49-A180-4720-B964-6ED91104FB32}" destId="{AAD0F223-69F6-40F4-BD68-3BF528180BFE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60C89-1EFB-4093-87F1-6AA743721FB8}">
      <dsp:nvSpPr>
        <dsp:cNvPr id="0" name=""/>
        <dsp:cNvSpPr/>
      </dsp:nvSpPr>
      <dsp:spPr>
        <a:xfrm>
          <a:off x="0" y="140559"/>
          <a:ext cx="6096000" cy="865800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/>
            <a:t>Conceitos Basicos	</a:t>
          </a:r>
          <a:endParaRPr lang="pt-BR" sz="3700" kern="1200" dirty="0"/>
        </a:p>
      </dsp:txBody>
      <dsp:txXfrm>
        <a:off x="42265" y="182824"/>
        <a:ext cx="6011470" cy="781270"/>
      </dsp:txXfrm>
    </dsp:sp>
    <dsp:sp modelId="{EAB4C330-6762-40A1-B356-F995BF7F7E68}">
      <dsp:nvSpPr>
        <dsp:cNvPr id="0" name=""/>
        <dsp:cNvSpPr/>
      </dsp:nvSpPr>
      <dsp:spPr>
        <a:xfrm>
          <a:off x="0" y="1152128"/>
          <a:ext cx="6096000" cy="865800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3333"/>
                <a:tint val="50000"/>
                <a:satMod val="300000"/>
              </a:schemeClr>
            </a:gs>
            <a:gs pos="35000">
              <a:schemeClr val="accent2">
                <a:alpha val="90000"/>
                <a:hueOff val="0"/>
                <a:satOff val="0"/>
                <a:lumOff val="0"/>
                <a:alphaOff val="-13333"/>
                <a:tint val="37000"/>
                <a:satMod val="3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3333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/>
            <a:t>Pipeline GPU</a:t>
          </a:r>
          <a:endParaRPr lang="pt-BR" sz="3700" kern="1200" dirty="0"/>
        </a:p>
      </dsp:txBody>
      <dsp:txXfrm>
        <a:off x="42265" y="1194393"/>
        <a:ext cx="6011470" cy="781270"/>
      </dsp:txXfrm>
    </dsp:sp>
    <dsp:sp modelId="{35EFF604-C0EB-4941-8794-DA9E39DD8472}">
      <dsp:nvSpPr>
        <dsp:cNvPr id="0" name=""/>
        <dsp:cNvSpPr/>
      </dsp:nvSpPr>
      <dsp:spPr>
        <a:xfrm>
          <a:off x="0" y="2085280"/>
          <a:ext cx="6096000" cy="865800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6667"/>
                <a:tint val="50000"/>
                <a:satMod val="300000"/>
              </a:schemeClr>
            </a:gs>
            <a:gs pos="35000">
              <a:schemeClr val="accent2">
                <a:alpha val="90000"/>
                <a:hueOff val="0"/>
                <a:satOff val="0"/>
                <a:lumOff val="0"/>
                <a:alphaOff val="-26667"/>
                <a:tint val="37000"/>
                <a:satMod val="3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6667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/>
            <a:t>Shaders</a:t>
          </a:r>
          <a:endParaRPr lang="pt-BR" sz="3700" kern="1200" dirty="0"/>
        </a:p>
      </dsp:txBody>
      <dsp:txXfrm>
        <a:off x="42265" y="2127545"/>
        <a:ext cx="6011470" cy="781270"/>
      </dsp:txXfrm>
    </dsp:sp>
    <dsp:sp modelId="{7A661380-F239-4B3D-AE8A-CEA060501E43}">
      <dsp:nvSpPr>
        <dsp:cNvPr id="0" name=""/>
        <dsp:cNvSpPr/>
      </dsp:nvSpPr>
      <dsp:spPr>
        <a:xfrm>
          <a:off x="0" y="3057640"/>
          <a:ext cx="6096000" cy="865800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tint val="50000"/>
                <a:satMod val="300000"/>
              </a:schemeClr>
            </a:gs>
            <a:gs pos="35000">
              <a:schemeClr val="accent2">
                <a:alpha val="90000"/>
                <a:hueOff val="0"/>
                <a:satOff val="0"/>
                <a:lumOff val="0"/>
                <a:alphaOff val="-40000"/>
                <a:tint val="37000"/>
                <a:satMod val="3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Overview </a:t>
          </a:r>
          <a:r>
            <a:rPr lang="en-US" sz="3700" kern="1200" dirty="0" err="1" smtClean="0"/>
            <a:t>Efeitos</a:t>
          </a:r>
          <a:r>
            <a:rPr lang="en-US" sz="3700" kern="1200" dirty="0" smtClean="0"/>
            <a:t> </a:t>
          </a:r>
          <a:r>
            <a:rPr lang="en-US" sz="3700" kern="1200" dirty="0" err="1" smtClean="0"/>
            <a:t>Especiais</a:t>
          </a:r>
          <a:endParaRPr lang="pt-BR" sz="3700" kern="1200" dirty="0"/>
        </a:p>
      </dsp:txBody>
      <dsp:txXfrm>
        <a:off x="42265" y="3099905"/>
        <a:ext cx="6011470" cy="781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76D6A-635A-4041-B20C-1D033DF09963}">
      <dsp:nvSpPr>
        <dsp:cNvPr id="0" name=""/>
        <dsp:cNvSpPr/>
      </dsp:nvSpPr>
      <dsp:spPr>
        <a:xfrm>
          <a:off x="0" y="0"/>
          <a:ext cx="6096000" cy="19347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Thiago</a:t>
          </a:r>
          <a:r>
            <a:rPr lang="en-US" sz="3000" kern="1200" dirty="0" smtClean="0"/>
            <a:t> Dias Pastor</a:t>
          </a:r>
          <a:endParaRPr lang="pt-BR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err="1" smtClean="0"/>
            <a:t>Criador</a:t>
          </a:r>
          <a:r>
            <a:rPr lang="en-US" sz="2300" kern="1200" dirty="0" smtClean="0"/>
            <a:t> e </a:t>
          </a:r>
          <a:r>
            <a:rPr lang="en-US" sz="2300" kern="1200" dirty="0" err="1" smtClean="0"/>
            <a:t>Desenvolvedor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Ploobs</a:t>
          </a:r>
          <a:r>
            <a:rPr lang="en-US" sz="2300" kern="1200" dirty="0" smtClean="0"/>
            <a:t> </a:t>
          </a:r>
          <a:endParaRPr lang="pt-B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err="1" smtClean="0"/>
            <a:t>Engenheiro</a:t>
          </a:r>
          <a:r>
            <a:rPr lang="en-US" sz="2300" kern="1200" dirty="0" smtClean="0"/>
            <a:t> Da </a:t>
          </a:r>
          <a:r>
            <a:rPr lang="en-US" sz="2300" kern="1200" dirty="0" err="1" smtClean="0"/>
            <a:t>Computacao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pela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Poli-Usp</a:t>
          </a:r>
          <a:endParaRPr lang="pt-BR" sz="2300" kern="1200" dirty="0"/>
        </a:p>
      </dsp:txBody>
      <dsp:txXfrm>
        <a:off x="1412676" y="0"/>
        <a:ext cx="4683323" cy="1934765"/>
      </dsp:txXfrm>
    </dsp:sp>
    <dsp:sp modelId="{9291B08C-8478-46FB-A027-FE71D0BE153E}">
      <dsp:nvSpPr>
        <dsp:cNvPr id="0" name=""/>
        <dsp:cNvSpPr/>
      </dsp:nvSpPr>
      <dsp:spPr>
        <a:xfrm>
          <a:off x="193476" y="193476"/>
          <a:ext cx="1219200" cy="154781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88C81CB-B69A-4E5C-8599-43430BFBAEB7}">
      <dsp:nvSpPr>
        <dsp:cNvPr id="0" name=""/>
        <dsp:cNvSpPr/>
      </dsp:nvSpPr>
      <dsp:spPr>
        <a:xfrm>
          <a:off x="0" y="2128242"/>
          <a:ext cx="6096000" cy="19347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tint val="50000"/>
                <a:satMod val="300000"/>
              </a:schemeClr>
            </a:gs>
            <a:gs pos="35000">
              <a:schemeClr val="accent2">
                <a:alpha val="90000"/>
                <a:hueOff val="0"/>
                <a:satOff val="0"/>
                <a:lumOff val="0"/>
                <a:alphaOff val="-40000"/>
                <a:tint val="37000"/>
                <a:satMod val="3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Bruno Duarte Correa</a:t>
          </a:r>
          <a:endParaRPr lang="pt-BR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err="1" smtClean="0"/>
            <a:t>Criador</a:t>
          </a:r>
          <a:r>
            <a:rPr lang="en-US" sz="2300" kern="1200" dirty="0" smtClean="0"/>
            <a:t> e </a:t>
          </a:r>
          <a:r>
            <a:rPr lang="en-US" sz="2300" kern="1200" dirty="0" err="1" smtClean="0"/>
            <a:t>Desenvolvedor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Ploobs</a:t>
          </a:r>
          <a:r>
            <a:rPr lang="en-US" sz="2300" kern="1200" dirty="0" smtClean="0"/>
            <a:t> </a:t>
          </a:r>
          <a:endParaRPr lang="pt-B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err="1" smtClean="0"/>
            <a:t>Engenheiro</a:t>
          </a:r>
          <a:r>
            <a:rPr lang="en-US" sz="2300" kern="1200" dirty="0" smtClean="0"/>
            <a:t> Da </a:t>
          </a:r>
          <a:r>
            <a:rPr lang="en-US" sz="2300" kern="1200" dirty="0" err="1" smtClean="0"/>
            <a:t>Computacao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pela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Poli-Usp</a:t>
          </a:r>
          <a:endParaRPr lang="pt-BR" sz="2300" kern="1200" dirty="0"/>
        </a:p>
      </dsp:txBody>
      <dsp:txXfrm>
        <a:off x="1412676" y="2128242"/>
        <a:ext cx="4683323" cy="1934765"/>
      </dsp:txXfrm>
    </dsp:sp>
    <dsp:sp modelId="{CA8C04C6-9AB4-4FD1-8D8F-D9A8FF4DEB18}">
      <dsp:nvSpPr>
        <dsp:cNvPr id="0" name=""/>
        <dsp:cNvSpPr/>
      </dsp:nvSpPr>
      <dsp:spPr>
        <a:xfrm>
          <a:off x="193476" y="2321718"/>
          <a:ext cx="1219200" cy="154781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3235E-7EC4-48D0-A993-361379511B7F}" type="datetimeFigureOut">
              <a:rPr lang="pt-BR" smtClean="0"/>
              <a:pPr/>
              <a:t>23/03/2012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9D37C-54B3-424F-ADC5-9EE92AE4DE0F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8422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9F388-D1A1-4A04-8783-75C4F36333F8}" type="datetimeFigureOut">
              <a:rPr lang="pt-BR" smtClean="0"/>
              <a:pPr/>
              <a:t>23/03/2012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D1C04-36D8-4C57-8A45-54EAFFCCAC47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5943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334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9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10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51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10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849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7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35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79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85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675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334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7889875" y="6308725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13FF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fr-FR" b="1">
                <a:solidFill>
                  <a:srgbClr val="6F65FF"/>
                </a:solidFill>
              </a:rPr>
              <a:t>Page </a:t>
            </a:r>
            <a:fld id="{B9DD25D3-F4D9-4651-A1DF-C14F7470AB63}" type="slidenum">
              <a:rPr lang="fr-FR" b="1">
                <a:solidFill>
                  <a:srgbClr val="6F65FF"/>
                </a:solidFill>
              </a:rPr>
              <a:pPr algn="ctr"/>
              <a:t>‹#›</a:t>
            </a:fld>
            <a:endParaRPr lang="fr-FR" b="1">
              <a:solidFill>
                <a:srgbClr val="6F65FF"/>
              </a:solidFill>
            </a:endParaRPr>
          </a:p>
        </p:txBody>
      </p:sp>
      <p:pic>
        <p:nvPicPr>
          <p:cNvPr id="5" name="Picture 4" descr="ppt_fundo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66" y="0"/>
            <a:ext cx="9137668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gpgpu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13" Type="http://schemas.openxmlformats.org/officeDocument/2006/relationships/hyperlink" Target="http://www.amazon.com/gp/product/1584503521/ref=as_li_ss_il?ie=UTF8&amp;tag=pon098-20&amp;linkCode=as2&amp;camp=217145&amp;creative=399369&amp;creativeASIN=1584503521" TargetMode="External"/><Relationship Id="rId18" Type="http://schemas.openxmlformats.org/officeDocument/2006/relationships/image" Target="../media/image50.jpeg"/><Relationship Id="rId3" Type="http://schemas.openxmlformats.org/officeDocument/2006/relationships/image" Target="../media/image41.jpeg"/><Relationship Id="rId21" Type="http://schemas.openxmlformats.org/officeDocument/2006/relationships/hyperlink" Target="http://www.amazon.com/gp/product/1584500492/ref=as_li_ss_il?ie=UTF8&amp;tag=pon098-20&amp;linkCode=as2&amp;camp=217145&amp;creative=399369&amp;creativeASIN=1584500492" TargetMode="External"/><Relationship Id="rId7" Type="http://schemas.openxmlformats.org/officeDocument/2006/relationships/hyperlink" Target="http://www.amazon.com/gp/product/1584500549/ref=as_li_ss_il?ie=UTF8&amp;tag=pon098-20&amp;linkCode=as2&amp;camp=217145&amp;creative=399369&amp;creativeASIN=1584500549" TargetMode="External"/><Relationship Id="rId12" Type="http://schemas.openxmlformats.org/officeDocument/2006/relationships/image" Target="../media/image47.jpeg"/><Relationship Id="rId17" Type="http://schemas.openxmlformats.org/officeDocument/2006/relationships/hyperlink" Target="http://www.amazon.com/gp/product/1584505273/ref=as_li_ss_il?ie=UTF8&amp;tag=pon098-20&amp;linkCode=as2&amp;camp=217145&amp;creative=399369&amp;creativeASIN=1584505273" TargetMode="External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49.jpeg"/><Relationship Id="rId20" Type="http://schemas.openxmlformats.org/officeDocument/2006/relationships/image" Target="../media/image5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gif"/><Relationship Id="rId11" Type="http://schemas.openxmlformats.org/officeDocument/2006/relationships/hyperlink" Target="http://www.amazon.com/gp/product/1584502959/ref=as_li_ss_il?ie=UTF8&amp;tag=pon098-20&amp;linkCode=as2&amp;camp=217145&amp;creative=399369&amp;creativeASIN=1584502959" TargetMode="External"/><Relationship Id="rId5" Type="http://schemas.openxmlformats.org/officeDocument/2006/relationships/image" Target="../media/image43.jpeg"/><Relationship Id="rId15" Type="http://schemas.openxmlformats.org/officeDocument/2006/relationships/hyperlink" Target="http://www.amazon.com/gp/product/1584504501/ref=as_li_ss_il?ie=UTF8&amp;tag=pon098-20&amp;linkCode=as2&amp;camp=217145&amp;creative=399369&amp;creativeASIN=1584504501" TargetMode="External"/><Relationship Id="rId10" Type="http://schemas.openxmlformats.org/officeDocument/2006/relationships/image" Target="../media/image46.jpeg"/><Relationship Id="rId19" Type="http://schemas.openxmlformats.org/officeDocument/2006/relationships/hyperlink" Target="http://www.amazon.com/gp/product/1584507020/ref=as_li_ss_il?ie=UTF8&amp;tag=pon098-20&amp;linkCode=as2&amp;camp=217145&amp;creative=399369&amp;creativeASIN=1584507020" TargetMode="External"/><Relationship Id="rId4" Type="http://schemas.openxmlformats.org/officeDocument/2006/relationships/image" Target="../media/image42.jpeg"/><Relationship Id="rId9" Type="http://schemas.openxmlformats.org/officeDocument/2006/relationships/hyperlink" Target="http://www.amazon.com/gp/product/1584502339/ref=as_li_ss_il?ie=UTF8&amp;tag=pon098-20&amp;linkCode=as2&amp;camp=217145&amp;creative=399369&amp;creativeASIN=1584502339" TargetMode="External"/><Relationship Id="rId14" Type="http://schemas.openxmlformats.org/officeDocument/2006/relationships/image" Target="../media/image48.jpeg"/><Relationship Id="rId22" Type="http://schemas.openxmlformats.org/officeDocument/2006/relationships/image" Target="../media/image52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66" y="0"/>
            <a:ext cx="9137668" cy="6858000"/>
          </a:xfrm>
          <a:prstGeom prst="rect">
            <a:avLst/>
          </a:prstGeom>
        </p:spPr>
      </p:pic>
      <p:pic>
        <p:nvPicPr>
          <p:cNvPr id="1026" name="Picture 2" descr="C:\Users\DUARTEC\Desktop\PIRAGAMEDEV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620688"/>
            <a:ext cx="2759264" cy="2097658"/>
          </a:xfrm>
          <a:prstGeom prst="rect">
            <a:avLst/>
          </a:prstGeom>
          <a:noFill/>
        </p:spPr>
      </p:pic>
      <p:pic>
        <p:nvPicPr>
          <p:cNvPr id="1027" name="Picture 3" descr="C:\Users\DUARTEC\Desktop\PIRAGAMEDEV\etapa1-10232010-64241-p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260648"/>
            <a:ext cx="5215235" cy="40505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-828600" y="4287867"/>
            <a:ext cx="10303464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4400" b="1" dirty="0" smtClean="0">
                <a:ln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Renderização 3D </a:t>
            </a:r>
          </a:p>
          <a:p>
            <a:pPr algn="ctr"/>
            <a:r>
              <a:rPr lang="pt-BR" sz="4400" b="1" dirty="0" smtClean="0">
                <a:ln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(Shaders)</a:t>
            </a:r>
            <a:endParaRPr lang="fr-FR" sz="2800" b="1" i="1" dirty="0" smtClean="0">
              <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</a:ln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Verdana" pitchFamily="34" charset="0"/>
            </a:endParaRPr>
          </a:p>
          <a:p>
            <a:endParaRPr lang="fr-FR" sz="2800" i="1" dirty="0">
              <a:solidFill>
                <a:srgbClr val="6F65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543995" y="1254342"/>
            <a:ext cx="272061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3200" b="1" dirty="0" err="1" smtClean="0">
                <a:solidFill>
                  <a:srgbClr val="6F65FF"/>
                </a:solidFill>
                <a:latin typeface="Verdana" pitchFamily="34" charset="0"/>
              </a:rPr>
              <a:t>Formato</a:t>
            </a:r>
            <a:r>
              <a:rPr lang="fr-FR" sz="3200" b="1" dirty="0" smtClean="0">
                <a:solidFill>
                  <a:srgbClr val="6F65FF"/>
                </a:solidFill>
                <a:latin typeface="Verdana" pitchFamily="34" charset="0"/>
              </a:rPr>
              <a:t> .X</a:t>
            </a:r>
          </a:p>
          <a:p>
            <a:endParaRPr lang="fr-FR" dirty="0">
              <a:solidFill>
                <a:srgbClr val="6F65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3425" y="2996952"/>
            <a:ext cx="4247047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smtClean="0"/>
              <a:t>Mesh mesh_Sphere01 {</a:t>
            </a:r>
          </a:p>
          <a:p>
            <a:r>
              <a:rPr lang="pt-BR" dirty="0" smtClean="0"/>
              <a:t>  559;</a:t>
            </a:r>
          </a:p>
          <a:p>
            <a:r>
              <a:rPr lang="pt-BR" dirty="0" smtClean="0"/>
              <a:t>  0.000000;1.000000;0.000000;,</a:t>
            </a:r>
          </a:p>
          <a:p>
            <a:r>
              <a:rPr lang="pt-BR" dirty="0" smtClean="0"/>
              <a:t>  -0.000000;0.980785;-0.195090;,</a:t>
            </a:r>
          </a:p>
          <a:p>
            <a:r>
              <a:rPr lang="pt-BR" dirty="0" smtClean="0"/>
              <a:t>  -0.038060;0.980785;-0.191342;,</a:t>
            </a:r>
          </a:p>
          <a:p>
            <a:r>
              <a:rPr lang="pt-BR" dirty="0" smtClean="0"/>
              <a:t>  0.000000;1.000000;0.000000;,</a:t>
            </a:r>
          </a:p>
          <a:p>
            <a:r>
              <a:rPr lang="pt-BR" dirty="0" smtClean="0"/>
              <a:t>  -0.074658;0.980785;-0.180240;,</a:t>
            </a:r>
          </a:p>
          <a:p>
            <a:r>
              <a:rPr lang="pt-BR" dirty="0" smtClean="0"/>
              <a:t>  0.000000;1.000000;0.000000;,</a:t>
            </a:r>
          </a:p>
          <a:p>
            <a:r>
              <a:rPr lang="pt-BR" dirty="0" smtClean="0"/>
              <a:t>  -0.108386;0.980785;-0.162212;,</a:t>
            </a:r>
          </a:p>
          <a:p>
            <a:r>
              <a:rPr lang="pt-BR" dirty="0" smtClean="0"/>
              <a:t>  0.000000;1.000000;0.000000;,</a:t>
            </a:r>
          </a:p>
          <a:p>
            <a:r>
              <a:rPr lang="pt-BR" dirty="0" smtClean="0"/>
              <a:t>  -0.137950;0.980785;-0.137950;,</a:t>
            </a:r>
          </a:p>
          <a:p>
            <a:r>
              <a:rPr lang="en-US" dirty="0" smtClean="0"/>
              <a:t>….</a:t>
            </a:r>
            <a:endParaRPr lang="pt-BR" dirty="0" smtClean="0"/>
          </a:p>
        </p:txBody>
      </p:sp>
      <p:sp>
        <p:nvSpPr>
          <p:cNvPr id="4" name="Rectangle 3"/>
          <p:cNvSpPr/>
          <p:nvPr/>
        </p:nvSpPr>
        <p:spPr>
          <a:xfrm>
            <a:off x="179512" y="3356992"/>
            <a:ext cx="3922503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/>
              <a:t>template Mesh {</a:t>
            </a:r>
          </a:p>
          <a:p>
            <a:r>
              <a:rPr lang="pt-BR" dirty="0"/>
              <a:t> &lt;3d82ab44-62da-11cf-ab39-0020af71e433&gt;</a:t>
            </a:r>
          </a:p>
          <a:p>
            <a:r>
              <a:rPr lang="pt-BR" dirty="0"/>
              <a:t> DWORD nVertices;</a:t>
            </a:r>
          </a:p>
          <a:p>
            <a:r>
              <a:rPr lang="pt-BR" dirty="0"/>
              <a:t> array Vector vertices[nVertices];</a:t>
            </a:r>
          </a:p>
          <a:p>
            <a:r>
              <a:rPr lang="pt-BR" dirty="0"/>
              <a:t> DWORD nFaces;</a:t>
            </a:r>
          </a:p>
          <a:p>
            <a:r>
              <a:rPr lang="pt-BR" dirty="0"/>
              <a:t> array MeshFace faces[nFaces];</a:t>
            </a:r>
          </a:p>
          <a:p>
            <a:r>
              <a:rPr lang="pt-BR" dirty="0"/>
              <a:t> [...]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816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203848" y="1254342"/>
            <a:ext cx="56717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3200" b="1" dirty="0" err="1" smtClean="0">
                <a:solidFill>
                  <a:srgbClr val="6F65FF"/>
                </a:solidFill>
                <a:latin typeface="Verdana" pitchFamily="34" charset="0"/>
              </a:rPr>
              <a:t>Renderizacao</a:t>
            </a:r>
            <a:r>
              <a:rPr lang="fr-FR" sz="3200" b="1" dirty="0" smtClean="0">
                <a:solidFill>
                  <a:srgbClr val="6F65FF"/>
                </a:solidFill>
                <a:latin typeface="Verdana" pitchFamily="34" charset="0"/>
              </a:rPr>
              <a:t> </a:t>
            </a:r>
            <a:r>
              <a:rPr lang="fr-FR" sz="3200" b="1" dirty="0" err="1" smtClean="0">
                <a:solidFill>
                  <a:srgbClr val="6F65FF"/>
                </a:solidFill>
                <a:latin typeface="Verdana" pitchFamily="34" charset="0"/>
              </a:rPr>
              <a:t>Conceitos</a:t>
            </a:r>
            <a:endParaRPr lang="fr-FR" dirty="0">
              <a:solidFill>
                <a:srgbClr val="6F65FF"/>
              </a:solidFill>
            </a:endParaRPr>
          </a:p>
        </p:txBody>
      </p:sp>
      <p:pic>
        <p:nvPicPr>
          <p:cNvPr id="1026" name="Picture 2" descr="http://ploobs.com.br/wp-content/uploads/2011/05/renderizaca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17" y="2492896"/>
            <a:ext cx="7839075" cy="381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67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374943" y="1275629"/>
            <a:ext cx="517321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3200" b="1" dirty="0" err="1" smtClean="0">
                <a:solidFill>
                  <a:srgbClr val="6F65FF"/>
                </a:solidFill>
                <a:latin typeface="Verdana" pitchFamily="34" charset="0"/>
              </a:rPr>
              <a:t>Posicionando</a:t>
            </a:r>
            <a:r>
              <a:rPr lang="fr-FR" sz="3200" b="1" dirty="0" smtClean="0">
                <a:solidFill>
                  <a:srgbClr val="6F65FF"/>
                </a:solidFill>
                <a:latin typeface="Verdana" pitchFamily="34" charset="0"/>
              </a:rPr>
              <a:t> </a:t>
            </a:r>
            <a:r>
              <a:rPr lang="fr-FR" sz="3200" b="1" dirty="0" err="1" smtClean="0">
                <a:solidFill>
                  <a:srgbClr val="6F65FF"/>
                </a:solidFill>
                <a:latin typeface="Verdana" pitchFamily="34" charset="0"/>
              </a:rPr>
              <a:t>Objetos</a:t>
            </a:r>
            <a:endParaRPr lang="fr-FR" sz="3200" b="1" dirty="0" smtClean="0">
              <a:solidFill>
                <a:srgbClr val="6F65FF"/>
              </a:solidFill>
              <a:latin typeface="Verdana" pitchFamily="34" charset="0"/>
            </a:endParaRPr>
          </a:p>
          <a:p>
            <a:r>
              <a:rPr lang="fr-FR" sz="3200" b="1" dirty="0" smtClean="0">
                <a:solidFill>
                  <a:srgbClr val="6F65FF"/>
                </a:solidFill>
                <a:latin typeface="Verdana" pitchFamily="34" charset="0"/>
              </a:rPr>
              <a:t>World</a:t>
            </a:r>
          </a:p>
          <a:p>
            <a:endParaRPr lang="fr-FR" dirty="0">
              <a:solidFill>
                <a:srgbClr val="6F65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29846"/>
            <a:ext cx="5472608" cy="37729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46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374943" y="1275629"/>
            <a:ext cx="517321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3200" b="1" dirty="0" err="1" smtClean="0">
                <a:solidFill>
                  <a:srgbClr val="6F65FF"/>
                </a:solidFill>
                <a:latin typeface="Verdana" pitchFamily="34" charset="0"/>
              </a:rPr>
              <a:t>Posicionando</a:t>
            </a:r>
            <a:r>
              <a:rPr lang="fr-FR" sz="3200" b="1" dirty="0" smtClean="0">
                <a:solidFill>
                  <a:srgbClr val="6F65FF"/>
                </a:solidFill>
                <a:latin typeface="Verdana" pitchFamily="34" charset="0"/>
              </a:rPr>
              <a:t> </a:t>
            </a:r>
            <a:r>
              <a:rPr lang="fr-FR" sz="3200" b="1" dirty="0" err="1" smtClean="0">
                <a:solidFill>
                  <a:srgbClr val="6F65FF"/>
                </a:solidFill>
                <a:latin typeface="Verdana" pitchFamily="34" charset="0"/>
              </a:rPr>
              <a:t>Objetos</a:t>
            </a:r>
            <a:endParaRPr lang="fr-FR" sz="3200" b="1" dirty="0" smtClean="0">
              <a:solidFill>
                <a:srgbClr val="6F65FF"/>
              </a:solidFill>
              <a:latin typeface="Verdana" pitchFamily="34" charset="0"/>
            </a:endParaRPr>
          </a:p>
          <a:p>
            <a:r>
              <a:rPr lang="fr-FR" sz="3200" b="1" dirty="0" err="1" smtClean="0">
                <a:solidFill>
                  <a:srgbClr val="6F65FF"/>
                </a:solidFill>
                <a:latin typeface="Verdana" pitchFamily="34" charset="0"/>
              </a:rPr>
              <a:t>View</a:t>
            </a:r>
            <a:endParaRPr lang="fr-FR" sz="3200" b="1" dirty="0" smtClean="0">
              <a:solidFill>
                <a:srgbClr val="6F65FF"/>
              </a:solidFill>
              <a:latin typeface="Verdana" pitchFamily="34" charset="0"/>
            </a:endParaRPr>
          </a:p>
          <a:p>
            <a:endParaRPr lang="fr-FR" dirty="0">
              <a:solidFill>
                <a:srgbClr val="6F65FF"/>
              </a:solidFill>
            </a:endParaRPr>
          </a:p>
        </p:txBody>
      </p:sp>
      <p:pic>
        <p:nvPicPr>
          <p:cNvPr id="4098" name="Picture 2" descr="http://ploobs.com.br/wp-content/uploads/2011/05/frustru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284984"/>
            <a:ext cx="3917606" cy="228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ploobs.com.br/wp-content/uploads/2011/05/posicionandocamer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84984"/>
            <a:ext cx="5028638" cy="26642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35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374943" y="1275629"/>
            <a:ext cx="517321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3200" b="1" dirty="0" err="1" smtClean="0">
                <a:solidFill>
                  <a:srgbClr val="6F65FF"/>
                </a:solidFill>
                <a:latin typeface="Verdana" pitchFamily="34" charset="0"/>
              </a:rPr>
              <a:t>Posicionando</a:t>
            </a:r>
            <a:r>
              <a:rPr lang="fr-FR" sz="3200" b="1" dirty="0" smtClean="0">
                <a:solidFill>
                  <a:srgbClr val="6F65FF"/>
                </a:solidFill>
                <a:latin typeface="Verdana" pitchFamily="34" charset="0"/>
              </a:rPr>
              <a:t> </a:t>
            </a:r>
            <a:r>
              <a:rPr lang="fr-FR" sz="3200" b="1" dirty="0" err="1" smtClean="0">
                <a:solidFill>
                  <a:srgbClr val="6F65FF"/>
                </a:solidFill>
                <a:latin typeface="Verdana" pitchFamily="34" charset="0"/>
              </a:rPr>
              <a:t>Objetos</a:t>
            </a:r>
            <a:endParaRPr lang="fr-FR" sz="3200" b="1" dirty="0" smtClean="0">
              <a:solidFill>
                <a:srgbClr val="6F65FF"/>
              </a:solidFill>
              <a:latin typeface="Verdana" pitchFamily="34" charset="0"/>
            </a:endParaRPr>
          </a:p>
          <a:p>
            <a:r>
              <a:rPr lang="fr-FR" sz="3200" b="1" dirty="0" smtClean="0">
                <a:solidFill>
                  <a:srgbClr val="6F65FF"/>
                </a:solidFill>
                <a:latin typeface="Verdana" pitchFamily="34" charset="0"/>
              </a:rPr>
              <a:t>Projection</a:t>
            </a:r>
          </a:p>
          <a:p>
            <a:endParaRPr lang="fr-FR" dirty="0">
              <a:solidFill>
                <a:srgbClr val="6F65FF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34761"/>
            <a:ext cx="2252865" cy="1950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046" y="2629846"/>
            <a:ext cx="2249356" cy="2101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41" y="5074368"/>
            <a:ext cx="1562869" cy="1562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727" y="5443720"/>
            <a:ext cx="2582427" cy="1192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3491880" y="3084581"/>
            <a:ext cx="1656184" cy="884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3544652" y="5568558"/>
            <a:ext cx="1656184" cy="884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 flipV="1">
            <a:off x="6541639" y="4947414"/>
            <a:ext cx="475617" cy="253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543995" y="1254342"/>
            <a:ext cx="115288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rgbClr val="6F65FF"/>
                </a:solidFill>
                <a:latin typeface="Verdana" pitchFamily="34" charset="0"/>
              </a:rPr>
              <a:t>GPU</a:t>
            </a:r>
          </a:p>
          <a:p>
            <a:endParaRPr lang="fr-FR" dirty="0">
              <a:solidFill>
                <a:srgbClr val="6F65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03848" y="2993174"/>
            <a:ext cx="2405842" cy="1587954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GPU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5536" y="3140968"/>
            <a:ext cx="2111602" cy="1296144"/>
          </a:xfrm>
          <a:prstGeom prst="ellipse">
            <a:avLst/>
          </a:prstGeom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Texturas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1520" y="5229200"/>
            <a:ext cx="2592288" cy="1296144"/>
          </a:xfrm>
          <a:prstGeom prst="ellipse">
            <a:avLst/>
          </a:prstGeom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Constantes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5" name="Oval 24"/>
          <p:cNvSpPr/>
          <p:nvPr/>
        </p:nvSpPr>
        <p:spPr>
          <a:xfrm>
            <a:off x="3203848" y="5132784"/>
            <a:ext cx="2111602" cy="1296144"/>
          </a:xfrm>
          <a:prstGeom prst="ellipse">
            <a:avLst/>
          </a:prstGeom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Shader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6" name="Oval 25"/>
          <p:cNvSpPr/>
          <p:nvPr/>
        </p:nvSpPr>
        <p:spPr>
          <a:xfrm>
            <a:off x="6084168" y="5013176"/>
            <a:ext cx="2710680" cy="1296144"/>
          </a:xfrm>
          <a:prstGeom prst="ellipse">
            <a:avLst/>
          </a:prstGeom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IndexBuffer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49049" y="3111237"/>
            <a:ext cx="2928506" cy="1296144"/>
          </a:xfrm>
          <a:prstGeom prst="ellipse">
            <a:avLst/>
          </a:prstGeom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VertexBuffer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Oval 27"/>
          <p:cNvSpPr/>
          <p:nvPr/>
        </p:nvSpPr>
        <p:spPr>
          <a:xfrm>
            <a:off x="6149048" y="1227194"/>
            <a:ext cx="2710681" cy="1296144"/>
          </a:xfrm>
          <a:prstGeom prst="ellipse">
            <a:avLst/>
          </a:prstGeom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Vertex Declaration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580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543995" y="1254342"/>
            <a:ext cx="115288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rgbClr val="6F65FF"/>
                </a:solidFill>
                <a:latin typeface="Verdana" pitchFamily="34" charset="0"/>
              </a:rPr>
              <a:t>GPU</a:t>
            </a:r>
          </a:p>
          <a:p>
            <a:endParaRPr lang="fr-FR" dirty="0">
              <a:solidFill>
                <a:srgbClr val="6F65FF"/>
              </a:solidFill>
            </a:endParaRPr>
          </a:p>
        </p:txBody>
      </p:sp>
      <p:pic>
        <p:nvPicPr>
          <p:cNvPr id="4098" name="Picture 2" descr="Untitl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10965"/>
            <a:ext cx="7927942" cy="362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635896" y="404664"/>
            <a:ext cx="284404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3200" b="1" dirty="0" err="1" smtClean="0">
                <a:solidFill>
                  <a:srgbClr val="6F65FF"/>
                </a:solidFill>
                <a:latin typeface="Verdana" pitchFamily="34" charset="0"/>
              </a:rPr>
              <a:t>Arquitetura</a:t>
            </a:r>
            <a:endParaRPr lang="fr-FR" sz="3200" b="1" dirty="0" smtClean="0">
              <a:solidFill>
                <a:srgbClr val="6F65FF"/>
              </a:solidFill>
              <a:latin typeface="Verdana" pitchFamily="34" charset="0"/>
            </a:endParaRPr>
          </a:p>
          <a:p>
            <a:endParaRPr lang="fr-FR" dirty="0">
              <a:solidFill>
                <a:srgbClr val="6F65FF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052736"/>
            <a:ext cx="6584802" cy="58052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8844" y="5792737"/>
            <a:ext cx="2190750" cy="504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1162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543995" y="1254342"/>
            <a:ext cx="115288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rgbClr val="6F65FF"/>
                </a:solidFill>
                <a:latin typeface="Verdana" pitchFamily="34" charset="0"/>
              </a:rPr>
              <a:t>GPU</a:t>
            </a:r>
          </a:p>
          <a:p>
            <a:endParaRPr lang="fr-FR" dirty="0">
              <a:solidFill>
                <a:srgbClr val="6F65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0391" y="2348880"/>
            <a:ext cx="8712968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1" i="1" u="sng" dirty="0"/>
              <a:t>CPU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Atualizar Física (mesmo em sistemas como o Physx, a CPU ainda executa grande parte do trabalho), Estado interno dos objetos, processar regras do jogo, Inteligência Artificial, 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Traduzir as chamadas de desenho em um formato que o Driver de vídeo possa entender (Ex: A CPU (DirectX Runtime) precisa converter as as chamadas de desenho como SpritBatch.Draw do XNA ou Device.DrawUserPrimitive do DirectX em instrucões que o Driver de vídeo).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Converter e Enviar estas instrucões para a GPU (o Driver de vídeo converte as informacões passadas em instrucões para a GPU).</a:t>
            </a:r>
          </a:p>
          <a:p>
            <a:r>
              <a:rPr lang="pt-BR" b="1" i="1" u="sng" dirty="0"/>
              <a:t>GPU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Efetuar as ordens dadas pela CPU, ou seja, por exemplo rodar o código de um shader e renderizar um modelo. (estou desconsiderando </a:t>
            </a:r>
            <a:r>
              <a:rPr lang="pt-BR" u="sng" dirty="0">
                <a:hlinkClick r:id="rId3"/>
              </a:rPr>
              <a:t>GPGPU</a:t>
            </a:r>
            <a:r>
              <a:rPr lang="pt-BR" dirty="0"/>
              <a:t> aqui)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Estas operações (Lado CPU e Lado GPU) são feitas em </a:t>
            </a:r>
            <a:r>
              <a:rPr lang="pt-BR" dirty="0" smtClean="0"/>
              <a:t>paralelo.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741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195736" y="1196752"/>
            <a:ext cx="583364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3200" b="1" dirty="0" err="1" smtClean="0">
                <a:solidFill>
                  <a:srgbClr val="6F65FF"/>
                </a:solidFill>
                <a:latin typeface="Verdana" pitchFamily="34" charset="0"/>
              </a:rPr>
              <a:t>Comunicação</a:t>
            </a:r>
            <a:r>
              <a:rPr lang="fr-FR" sz="3200" b="1" dirty="0" smtClean="0">
                <a:solidFill>
                  <a:srgbClr val="6F65FF"/>
                </a:solidFill>
                <a:latin typeface="Verdana" pitchFamily="34" charset="0"/>
              </a:rPr>
              <a:t> CPU x GPU</a:t>
            </a:r>
          </a:p>
          <a:p>
            <a:endParaRPr lang="fr-FR" dirty="0">
              <a:solidFill>
                <a:srgbClr val="6F65FF"/>
              </a:solidFill>
            </a:endParaRPr>
          </a:p>
        </p:txBody>
      </p:sp>
      <p:pic>
        <p:nvPicPr>
          <p:cNvPr id="5122" name="Picture 2" descr="http://blogs.msdn.com/blogfiles/shawnhar/WindowsLiveWriter/Anelfinabox_F9EB/asyn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24944"/>
            <a:ext cx="24765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blogs.msdn.com/blogfiles/shawnhar/WindowsLiveWriter/Anelfinabox_F9EB/async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927648"/>
            <a:ext cx="24765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blogs.msdn.com/blogfiles/shawnhar/WindowsLiveWriter/Anelfinabox_F9EB/async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927648"/>
            <a:ext cx="246697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4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819525" y="981075"/>
            <a:ext cx="19159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rgbClr val="6F65FF"/>
                </a:solidFill>
                <a:latin typeface="Verdana" pitchFamily="34" charset="0"/>
              </a:rPr>
              <a:t>Agenda</a:t>
            </a:r>
            <a:endParaRPr lang="fr-FR" dirty="0">
              <a:solidFill>
                <a:srgbClr val="6F65FF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83175525"/>
              </p:ext>
            </p:extLst>
          </p:nvPr>
        </p:nvGraphicFramePr>
        <p:xfrm>
          <a:off x="2195736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543995" y="1254342"/>
            <a:ext cx="486703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rgbClr val="6F65FF"/>
                </a:solidFill>
                <a:latin typeface="Verdana" pitchFamily="34" charset="0"/>
              </a:rPr>
              <a:t>Vertex </a:t>
            </a:r>
            <a:r>
              <a:rPr lang="fr-FR" sz="3200" b="1" dirty="0" err="1" smtClean="0">
                <a:solidFill>
                  <a:srgbClr val="6F65FF"/>
                </a:solidFill>
                <a:latin typeface="Verdana" pitchFamily="34" charset="0"/>
              </a:rPr>
              <a:t>Declaration</a:t>
            </a:r>
            <a:r>
              <a:rPr lang="fr-FR" sz="3200" b="1" dirty="0" smtClean="0">
                <a:solidFill>
                  <a:srgbClr val="6F65FF"/>
                </a:solidFill>
                <a:latin typeface="Verdana" pitchFamily="34" charset="0"/>
              </a:rPr>
              <a:t> I</a:t>
            </a:r>
          </a:p>
          <a:p>
            <a:endParaRPr lang="fr-FR" dirty="0">
              <a:solidFill>
                <a:srgbClr val="6F65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7664" y="3573016"/>
            <a:ext cx="5688632" cy="2092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struct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CUSTOMVertexPositionNormalTexture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lvl="0" eaLnBrk="0" hangingPunct="0"/>
            <a:r>
              <a:rPr lang="fr-FR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{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lvl="0" eaLnBrk="0" hangingPunct="0"/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  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lang="fr-FR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Vector3 position</a:t>
            </a:r>
            <a:r>
              <a:rPr lang="fr-FR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; </a:t>
            </a:r>
            <a:endParaRPr lang="fr-FR" dirty="0" smtClean="0">
              <a:solidFill>
                <a:srgbClr val="000000"/>
              </a:solidFill>
              <a:latin typeface="Consolas" pitchFamily="49" charset="0"/>
              <a:cs typeface="Arial" pitchFamily="34" charset="0"/>
            </a:endParaRPr>
          </a:p>
          <a:p>
            <a:pPr lvl="0" eaLnBrk="0" hangingPunct="0"/>
            <a:r>
              <a:rPr kumimoji="0" 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 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lang="fr-FR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Vector3 normal;  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lvl="0" eaLnBrk="0" hangingPunct="0"/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  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lang="fr-FR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Vector2 </a:t>
            </a:r>
            <a:r>
              <a:rPr lang="fr-FR" dirty="0" err="1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texcoord</a:t>
            </a:r>
            <a:r>
              <a:rPr lang="fr-FR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; </a:t>
            </a:r>
            <a:endParaRPr lang="fr-FR" dirty="0">
              <a:solidFill>
                <a:srgbClr val="808080"/>
              </a:solidFill>
              <a:latin typeface="Consolas" pitchFamily="49" charset="0"/>
              <a:cs typeface="Arial" pitchFamily="34" charset="0"/>
            </a:endParaRPr>
          </a:p>
          <a:p>
            <a:pPr lvl="0" eaLnBrk="0" hangingPunct="0"/>
            <a:r>
              <a:rPr lang="fr-FR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}</a:t>
            </a:r>
            <a:endParaRPr kumimoji="0" lang="fr-F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:\Users\DUARTEC\Desktop\PIRAGAMEDEV\xna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5818" y="5982243"/>
            <a:ext cx="1508670" cy="6871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848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543995" y="1254342"/>
            <a:ext cx="509145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rgbClr val="6F65FF"/>
                </a:solidFill>
                <a:latin typeface="Verdana" pitchFamily="34" charset="0"/>
              </a:rPr>
              <a:t>Vertex </a:t>
            </a:r>
            <a:r>
              <a:rPr lang="fr-FR" sz="3200" b="1" dirty="0" err="1" smtClean="0">
                <a:solidFill>
                  <a:srgbClr val="6F65FF"/>
                </a:solidFill>
                <a:latin typeface="Verdana" pitchFamily="34" charset="0"/>
              </a:rPr>
              <a:t>Declaration</a:t>
            </a:r>
            <a:r>
              <a:rPr lang="fr-FR" sz="3200" b="1" dirty="0" smtClean="0">
                <a:solidFill>
                  <a:srgbClr val="6F65FF"/>
                </a:solidFill>
                <a:latin typeface="Verdana" pitchFamily="34" charset="0"/>
              </a:rPr>
              <a:t> II</a:t>
            </a:r>
          </a:p>
          <a:p>
            <a:endParaRPr lang="fr-FR" dirty="0">
              <a:solidFill>
                <a:srgbClr val="6F65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4399" y="2852936"/>
            <a:ext cx="8095901" cy="3354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smtClean="0"/>
              <a:t>O </a:t>
            </a:r>
            <a:r>
              <a:rPr lang="pt-BR" dirty="0"/>
              <a:t>construtor do VertexElement recebe 4 parâmetros cuja descrição é a seguinte: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i="1" dirty="0"/>
              <a:t>Offset: </a:t>
            </a:r>
            <a:r>
              <a:rPr lang="pt-BR" dirty="0"/>
              <a:t>Distancia em bytes entre o começo do vértice e o atributo em questão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i="1" dirty="0"/>
              <a:t>elementFormat: </a:t>
            </a:r>
            <a:r>
              <a:rPr lang="pt-BR" dirty="0"/>
              <a:t>Tamanho do atributo em questão (XNA tem um enum que facilita as coisas, o DirectX não ... 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i="1" dirty="0"/>
              <a:t>elementUsage:</a:t>
            </a:r>
            <a:r>
              <a:rPr lang="pt-BR" dirty="0"/>
              <a:t> Uso pretendido do element, neste campo colocamos a semântica que será utilizada pelos Shaders para acessar este dado.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i="1" dirty="0"/>
              <a:t>usageIndex:</a:t>
            </a:r>
            <a:r>
              <a:rPr lang="pt-BR" dirty="0"/>
              <a:t> Índice utilizado para acessar o elemento no </a:t>
            </a:r>
            <a:r>
              <a:rPr lang="pt-BR" dirty="0" smtClean="0"/>
              <a:t>Shader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 smtClean="0">
              <a:solidFill>
                <a:srgbClr val="000000"/>
              </a:solidFill>
              <a:latin typeface="Consolas" pitchFamily="49" charset="0"/>
              <a:cs typeface="Arial" pitchFamily="34" charset="0"/>
            </a:endParaRPr>
          </a:p>
          <a:p>
            <a:pPr lvl="0"/>
            <a:r>
              <a:rPr lang="fr-FR" sz="16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itchFamily="34" charset="0"/>
              </a:rPr>
              <a:t>VertexElement</a:t>
            </a:r>
            <a:r>
              <a:rPr lang="fr-FR" sz="1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itchFamily="34" charset="0"/>
              </a:rPr>
              <a:t>textCoordDeclaration</a:t>
            </a:r>
            <a:r>
              <a:rPr lang="fr-FR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itchFamily="34" charset="0"/>
              </a:rPr>
              <a:t> 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itchFamily="34" charset="0"/>
              </a:rPr>
              <a:t>new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itchFamily="34" charset="0"/>
              </a:rPr>
              <a:t>VertexElement</a:t>
            </a:r>
            <a:r>
              <a:rPr lang="fr-FR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itchFamily="34" charset="0"/>
              </a:rPr>
              <a:t>(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itchFamily="34" charset="0"/>
              </a:rPr>
              <a:t>sizeof</a:t>
            </a:r>
            <a:r>
              <a:rPr lang="fr-FR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itchFamily="34" charset="0"/>
              </a:rPr>
              <a:t>(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itchFamily="34" charset="0"/>
              </a:rPr>
              <a:t>float</a:t>
            </a:r>
            <a:r>
              <a:rPr lang="fr-FR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itchFamily="34" charset="0"/>
              </a:rPr>
              <a:t>) * 6,VertexElementFormat.Vector2,VertexElementUsage.TextureCoordinate,0</a:t>
            </a:r>
            <a:r>
              <a:rPr lang="fr-FR" sz="1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itchFamily="34" charset="0"/>
              </a:rPr>
              <a:t>);</a:t>
            </a:r>
            <a:endParaRPr lang="pt-BR" dirty="0"/>
          </a:p>
        </p:txBody>
      </p:sp>
      <p:pic>
        <p:nvPicPr>
          <p:cNvPr id="4" name="Picture 2" descr="C:\Users\DUARTEC\Desktop\PIRAGAMEDEV\xna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5818" y="5982243"/>
            <a:ext cx="1508670" cy="6871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380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543995" y="1254342"/>
            <a:ext cx="5315879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rgbClr val="6F65FF"/>
                </a:solidFill>
                <a:latin typeface="Verdana" pitchFamily="34" charset="0"/>
              </a:rPr>
              <a:t>Vertex </a:t>
            </a:r>
            <a:r>
              <a:rPr lang="fr-FR" sz="3200" b="1" dirty="0" err="1" smtClean="0">
                <a:solidFill>
                  <a:srgbClr val="6F65FF"/>
                </a:solidFill>
                <a:latin typeface="Verdana" pitchFamily="34" charset="0"/>
              </a:rPr>
              <a:t>Declaration</a:t>
            </a:r>
            <a:r>
              <a:rPr lang="fr-FR" sz="3200" b="1" dirty="0" smtClean="0">
                <a:solidFill>
                  <a:srgbClr val="6F65FF"/>
                </a:solidFill>
                <a:latin typeface="Verdana" pitchFamily="34" charset="0"/>
              </a:rPr>
              <a:t> III</a:t>
            </a:r>
          </a:p>
          <a:p>
            <a:endParaRPr lang="fr-FR" dirty="0">
              <a:solidFill>
                <a:srgbClr val="6F65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0869" y="3068960"/>
            <a:ext cx="8496944" cy="2831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fr-FR" sz="14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VertexElement</a:t>
            </a:r>
            <a:r>
              <a:rPr lang="fr-FR" sz="14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positionDeclaration</a:t>
            </a:r>
            <a:r>
              <a:rPr lang="fr-FR" sz="14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new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VertexElement</a:t>
            </a:r>
            <a:r>
              <a:rPr lang="fr-FR" sz="14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(0,VertexElementFormat.Vector3,VertexElementUsage.Position,0);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lvl="0" eaLnBrk="0" hangingPunct="0"/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 </a:t>
            </a:r>
          </a:p>
          <a:p>
            <a:pPr lvl="0" eaLnBrk="0" hangingPunct="0"/>
            <a:r>
              <a:rPr lang="fr-FR" sz="14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VertexElement</a:t>
            </a:r>
            <a:r>
              <a:rPr lang="fr-FR" sz="14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normalDeclaration</a:t>
            </a:r>
            <a:r>
              <a:rPr lang="fr-FR" sz="14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new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VertexElement</a:t>
            </a:r>
            <a:r>
              <a:rPr lang="fr-FR" sz="14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sizeof</a:t>
            </a:r>
            <a:r>
              <a:rPr lang="fr-FR" sz="14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float</a:t>
            </a:r>
            <a:r>
              <a:rPr lang="fr-FR" sz="14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) * 3,VertexElementFormat.Vector3,VertexElementUsage.Normal,0);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lvl="0" eaLnBrk="0" hangingPunct="0"/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 </a:t>
            </a:r>
          </a:p>
          <a:p>
            <a:pPr lvl="0" eaLnBrk="0" hangingPunct="0"/>
            <a:r>
              <a:rPr lang="fr-FR" sz="14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VertexElement</a:t>
            </a:r>
            <a:r>
              <a:rPr lang="fr-FR" sz="14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textCoordDeclaration</a:t>
            </a:r>
            <a:r>
              <a:rPr lang="fr-FR" sz="14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new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VertexElement</a:t>
            </a:r>
            <a:r>
              <a:rPr lang="fr-FR" sz="14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sizeof</a:t>
            </a:r>
            <a:r>
              <a:rPr lang="fr-FR" sz="14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float</a:t>
            </a:r>
            <a:r>
              <a:rPr lang="fr-FR" sz="14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) * 6,VertexElementFormat.Vector2,VertexElementUsage.TextureCoordinate,0);            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lvl="0" eaLnBrk="0" hangingPunct="0"/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 </a:t>
            </a:r>
          </a:p>
          <a:p>
            <a:pPr lvl="0" eaLnBrk="0" hangingPunct="0"/>
            <a:r>
              <a:rPr lang="fr-FR" sz="14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VertexElement</a:t>
            </a:r>
            <a:r>
              <a:rPr lang="fr-FR" sz="14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[] </a:t>
            </a:r>
            <a:r>
              <a:rPr lang="fr-FR" sz="14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vertexElements</a:t>
            </a:r>
            <a:r>
              <a:rPr lang="fr-FR" sz="14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new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VertexElement</a:t>
            </a:r>
            <a:r>
              <a:rPr lang="fr-FR" sz="14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[] {</a:t>
            </a:r>
            <a:r>
              <a:rPr lang="fr-FR" sz="14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positionDeclaration,normalDeclaration,textCoordDeclaration</a:t>
            </a:r>
            <a:r>
              <a:rPr lang="fr-FR" sz="14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};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lvl="0" eaLnBrk="0" hangingPunct="0"/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           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 </a:t>
            </a:r>
          </a:p>
          <a:p>
            <a:pPr lvl="0" eaLnBrk="0" hangingPunct="0"/>
            <a:r>
              <a:rPr lang="fr-FR" sz="14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itchFamily="34" charset="0"/>
              </a:rPr>
              <a:t>VertexDeclaration</a:t>
            </a:r>
            <a:r>
              <a:rPr lang="fr-FR" sz="1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itchFamily="34" charset="0"/>
              </a:rPr>
              <a:t> </a:t>
            </a:r>
            <a:r>
              <a:rPr lang="fr-FR" sz="14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itchFamily="34" charset="0"/>
              </a:rPr>
              <a:t>vd</a:t>
            </a:r>
            <a:r>
              <a:rPr lang="fr-FR" sz="1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itchFamily="34" charset="0"/>
              </a:rPr>
              <a:t> = </a:t>
            </a:r>
            <a:r>
              <a:rPr kumimoji="0" lang="fr-FR" sz="1400" b="1" i="1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itchFamily="34" charset="0"/>
              </a:rPr>
              <a:t>new</a:t>
            </a:r>
            <a:r>
              <a:rPr kumimoji="0" lang="fr-FR" sz="12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itchFamily="34" charset="0"/>
              </a:rPr>
              <a:t> </a:t>
            </a:r>
            <a:r>
              <a:rPr lang="fr-FR" sz="14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itchFamily="34" charset="0"/>
              </a:rPr>
              <a:t>VertexDeclaration</a:t>
            </a:r>
            <a:r>
              <a:rPr lang="fr-FR" sz="1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itchFamily="34" charset="0"/>
              </a:rPr>
              <a:t>(</a:t>
            </a:r>
            <a:r>
              <a:rPr lang="fr-FR" sz="14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itchFamily="34" charset="0"/>
              </a:rPr>
              <a:t>vertexElements</a:t>
            </a:r>
            <a:r>
              <a:rPr lang="fr-FR" sz="1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itchFamily="34" charset="0"/>
              </a:rPr>
              <a:t>);</a:t>
            </a:r>
            <a:endParaRPr kumimoji="0" lang="fr-FR" sz="32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C:\Users\DUARTEC\Desktop\PIRAGAMEDEV\xna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5818" y="5982243"/>
            <a:ext cx="1508670" cy="6871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85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543995" y="1254342"/>
            <a:ext cx="3417923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rgbClr val="6F65FF"/>
                </a:solidFill>
                <a:latin typeface="Verdana" pitchFamily="34" charset="0"/>
              </a:rPr>
              <a:t>Vertex Buffer </a:t>
            </a:r>
          </a:p>
          <a:p>
            <a:endParaRPr lang="fr-FR" dirty="0">
              <a:solidFill>
                <a:srgbClr val="6F65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9837" y="3573016"/>
            <a:ext cx="8568952" cy="892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fr-FR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VertexBuffer</a:t>
            </a:r>
            <a:r>
              <a:rPr lang="fr-FR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vb</a:t>
            </a:r>
            <a:r>
              <a:rPr lang="fr-FR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new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VertexBuffer</a:t>
            </a:r>
            <a:r>
              <a:rPr lang="fr-FR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GraphicsDevice</a:t>
            </a:r>
            <a:r>
              <a:rPr lang="fr-FR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vertexDeclaration</a:t>
            </a:r>
            <a:r>
              <a:rPr lang="fr-FR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, NUMERO_DE_VERTICES, </a:t>
            </a:r>
            <a:r>
              <a:rPr lang="fr-FR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BufferUsage.None</a:t>
            </a:r>
            <a:r>
              <a:rPr lang="fr-FR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);</a:t>
            </a:r>
          </a:p>
          <a:p>
            <a:pPr lvl="0"/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5145578"/>
            <a:ext cx="8352928" cy="9848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hangingPunct="0"/>
            <a:r>
              <a:rPr lang="fr-FR" dirty="0" err="1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vb.SetData</a:t>
            </a:r>
            <a:r>
              <a:rPr lang="fr-FR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&lt;</a:t>
            </a:r>
            <a:r>
              <a:rPr lang="fr-FR" dirty="0" err="1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customvertexpositionnormaltexture</a:t>
            </a:r>
            <a:r>
              <a:rPr lang="fr-FR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&gt;(ARRAY_DE_VERTICES, 0, NUMERO_DE_VERTICES);</a:t>
            </a:r>
            <a:endParaRPr kumimoji="0" lang="fr-F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1720" y="298820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 err="1" smtClean="0">
                <a:solidFill>
                  <a:srgbClr val="6F65FF"/>
                </a:solidFill>
                <a:latin typeface="Verdana" pitchFamily="34" charset="0"/>
              </a:rPr>
              <a:t>Criando</a:t>
            </a:r>
            <a:endParaRPr lang="fr-FR" dirty="0">
              <a:solidFill>
                <a:srgbClr val="6F65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1720" y="45718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 err="1" smtClean="0">
                <a:solidFill>
                  <a:srgbClr val="6F65FF"/>
                </a:solidFill>
                <a:latin typeface="Verdana" pitchFamily="34" charset="0"/>
              </a:rPr>
              <a:t>Setando</a:t>
            </a:r>
            <a:endParaRPr lang="fr-FR" dirty="0">
              <a:solidFill>
                <a:srgbClr val="6F65FF"/>
              </a:solidFill>
            </a:endParaRPr>
          </a:p>
        </p:txBody>
      </p:sp>
      <p:pic>
        <p:nvPicPr>
          <p:cNvPr id="7" name="Picture 2" descr="C:\Users\DUARTEC\Desktop\PIRAGAMEDEV\xna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5818" y="5982243"/>
            <a:ext cx="1508670" cy="6871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710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543995" y="1254342"/>
            <a:ext cx="324319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rgbClr val="6F65FF"/>
                </a:solidFill>
                <a:latin typeface="Verdana" pitchFamily="34" charset="0"/>
              </a:rPr>
              <a:t>Index Buffer </a:t>
            </a:r>
          </a:p>
          <a:p>
            <a:endParaRPr lang="fr-FR" dirty="0">
              <a:solidFill>
                <a:srgbClr val="6F65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1062" y="3717032"/>
            <a:ext cx="6246440" cy="15388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hangingPunct="0"/>
            <a:r>
              <a:rPr lang="fr-FR" dirty="0" err="1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IndexBuffer</a:t>
            </a:r>
            <a:r>
              <a:rPr lang="fr-FR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ib</a:t>
            </a:r>
            <a:r>
              <a:rPr lang="fr-FR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new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IndexBuffer</a:t>
            </a:r>
            <a:r>
              <a:rPr lang="fr-FR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GraphicsDevice</a:t>
            </a:r>
            <a:r>
              <a:rPr lang="fr-FR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IndexElementSize.SixteenBits</a:t>
            </a:r>
            <a:r>
              <a:rPr lang="fr-FR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, NUMERO_DE_INDICES, </a:t>
            </a:r>
            <a:r>
              <a:rPr lang="fr-FR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BufferUsage.None</a:t>
            </a:r>
            <a:r>
              <a:rPr lang="fr-FR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);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lvl="0" eaLnBrk="0" hangingPunct="0"/>
            <a:r>
              <a:rPr lang="fr-FR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ib.SetData</a:t>
            </a:r>
            <a:r>
              <a:rPr lang="fr-FR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&lt;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short</a:t>
            </a:r>
            <a:r>
              <a:rPr lang="fr-FR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&gt;(INDICES);</a:t>
            </a:r>
            <a:endParaRPr kumimoji="0" lang="fr-F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C:\Users\DUARTEC\Desktop\PIRAGAMEDEV\xna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5818" y="5982243"/>
            <a:ext cx="1508670" cy="6871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473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543995" y="1254342"/>
            <a:ext cx="431881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rgbClr val="6F65FF"/>
                </a:solidFill>
                <a:latin typeface="Verdana" pitchFamily="34" charset="0"/>
              </a:rPr>
              <a:t>GPU </a:t>
            </a:r>
            <a:r>
              <a:rPr lang="fr-FR" sz="3200" b="1" dirty="0" err="1" smtClean="0">
                <a:solidFill>
                  <a:srgbClr val="6F65FF"/>
                </a:solidFill>
                <a:latin typeface="Verdana" pitchFamily="34" charset="0"/>
              </a:rPr>
              <a:t>Arquitetura</a:t>
            </a:r>
            <a:r>
              <a:rPr lang="fr-FR" sz="3200" b="1" dirty="0" smtClean="0">
                <a:solidFill>
                  <a:srgbClr val="6F65FF"/>
                </a:solidFill>
                <a:latin typeface="Verdana" pitchFamily="34" charset="0"/>
              </a:rPr>
              <a:t> I</a:t>
            </a:r>
          </a:p>
          <a:p>
            <a:endParaRPr lang="fr-FR" dirty="0">
              <a:solidFill>
                <a:srgbClr val="6F65FF"/>
              </a:solidFill>
            </a:endParaRP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2144747"/>
            <a:ext cx="4313262" cy="4204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35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543995" y="1254342"/>
            <a:ext cx="454323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rgbClr val="6F65FF"/>
                </a:solidFill>
                <a:latin typeface="Verdana" pitchFamily="34" charset="0"/>
              </a:rPr>
              <a:t>GPU </a:t>
            </a:r>
            <a:r>
              <a:rPr lang="fr-FR" sz="3200" b="1" dirty="0" err="1" smtClean="0">
                <a:solidFill>
                  <a:srgbClr val="6F65FF"/>
                </a:solidFill>
                <a:latin typeface="Verdana" pitchFamily="34" charset="0"/>
              </a:rPr>
              <a:t>Arquitetura</a:t>
            </a:r>
            <a:r>
              <a:rPr lang="fr-FR" sz="3200" b="1" dirty="0" smtClean="0">
                <a:solidFill>
                  <a:srgbClr val="6F65FF"/>
                </a:solidFill>
                <a:latin typeface="Verdana" pitchFamily="34" charset="0"/>
              </a:rPr>
              <a:t> II</a:t>
            </a:r>
          </a:p>
          <a:p>
            <a:endParaRPr lang="fr-FR" dirty="0">
              <a:solidFill>
                <a:srgbClr val="6F65FF"/>
              </a:solidFill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142057"/>
            <a:ext cx="3960440" cy="4445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87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543995" y="1254342"/>
            <a:ext cx="4767652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rgbClr val="6F65FF"/>
                </a:solidFill>
                <a:latin typeface="Verdana" pitchFamily="34" charset="0"/>
              </a:rPr>
              <a:t>GPU </a:t>
            </a:r>
            <a:r>
              <a:rPr lang="fr-FR" sz="3200" b="1" dirty="0" err="1" smtClean="0">
                <a:solidFill>
                  <a:srgbClr val="6F65FF"/>
                </a:solidFill>
                <a:latin typeface="Verdana" pitchFamily="34" charset="0"/>
              </a:rPr>
              <a:t>Arquitetura</a:t>
            </a:r>
            <a:r>
              <a:rPr lang="fr-FR" sz="3200" b="1" dirty="0" smtClean="0">
                <a:solidFill>
                  <a:srgbClr val="6F65FF"/>
                </a:solidFill>
                <a:latin typeface="Verdana" pitchFamily="34" charset="0"/>
              </a:rPr>
              <a:t> III</a:t>
            </a:r>
          </a:p>
          <a:p>
            <a:endParaRPr lang="fr-FR" dirty="0">
              <a:solidFill>
                <a:srgbClr val="6F65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55828" y="2708920"/>
            <a:ext cx="6984775" cy="37548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Descrição: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Assembler</a:t>
            </a:r>
            <a:r>
              <a:rPr lang="pt-BR" sz="1400" dirty="0"/>
              <a:t>: Ler e interpretar os vértices e atributos de vértices do V</a:t>
            </a:r>
            <a:r>
              <a:rPr lang="pt-BR" sz="1400" i="1" dirty="0"/>
              <a:t>ertex Buffer </a:t>
            </a:r>
            <a:r>
              <a:rPr lang="pt-BR" sz="1400" dirty="0"/>
              <a:t>(por meio do VertexDeclaration e do IndexBuffer) e enviá-los para o VertexShader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[PROGRÁMAVEL] </a:t>
            </a:r>
            <a:r>
              <a:rPr lang="pt-BR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r>
              <a:rPr lang="pt-BR" sz="1400" dirty="0"/>
              <a:t>: Executado uma vez para cada vértice de cada triângulo. Sua função principal é converter os vértices para espaço de projeção.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Rasterizer</a:t>
            </a:r>
            <a:r>
              <a:rPr lang="pt-BR" sz="1400" dirty="0"/>
              <a:t>: Converte os triângulos (A GPU suporta diversas outras primitivas) em pixels e envia-os para o Pixel Shader. O rasterizador também realiza outras tarefas como clipping e interpolação dos atributos do vértice para cada pixel.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[PROGRÁMAVEL] </a:t>
            </a:r>
            <a:r>
              <a:rPr lang="pt-BR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Pixel Shader</a:t>
            </a:r>
            <a:r>
              <a:rPr lang="pt-BR" sz="1400" i="1" dirty="0"/>
              <a:t> </a:t>
            </a:r>
            <a:r>
              <a:rPr lang="pt-BR" sz="1400" dirty="0"/>
              <a:t>: Determina a cor final do pixel a ser escrito no </a:t>
            </a:r>
            <a:r>
              <a:rPr lang="pt-BR" sz="1400" i="1" dirty="0"/>
              <a:t>framebuffer (num primeiro momento pode ser entendido como a tela do monitor)</a:t>
            </a:r>
            <a:r>
              <a:rPr lang="pt-BR" sz="1400" dirty="0"/>
              <a:t>, é executado uma vez para cada pixel rasterizado de cada primitiva.</a:t>
            </a:r>
            <a:endParaRPr lang="pt-B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Merger</a:t>
            </a:r>
            <a:r>
              <a:rPr lang="pt-BR" sz="1400" dirty="0"/>
              <a:t>: Combina a saída do Pixel Shader com os valores do Render Target atual. Pode efetuar algumas operações como alpha blending e depth/stencil/alpha testings. (Neste tutorial usarei Render Target como um sinônimo para framebuffer, mas na verdade framebuffer é um tipo de Render Target)</a:t>
            </a:r>
          </a:p>
        </p:txBody>
      </p:sp>
    </p:spTree>
    <p:extLst>
      <p:ext uri="{BB962C8B-B14F-4D97-AF65-F5344CB8AC3E}">
        <p14:creationId xmlns:p14="http://schemas.microsoft.com/office/powerpoint/2010/main" val="351737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779912" y="332656"/>
            <a:ext cx="4951997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3200" b="1" dirty="0" err="1" smtClean="0">
                <a:solidFill>
                  <a:srgbClr val="6F65FF"/>
                </a:solidFill>
                <a:latin typeface="Verdana" pitchFamily="34" charset="0"/>
              </a:rPr>
              <a:t>Oque</a:t>
            </a:r>
            <a:r>
              <a:rPr lang="fr-FR" sz="3200" b="1" dirty="0" smtClean="0">
                <a:solidFill>
                  <a:srgbClr val="6F65FF"/>
                </a:solidFill>
                <a:latin typeface="Verdana" pitchFamily="34" charset="0"/>
              </a:rPr>
              <a:t> São </a:t>
            </a:r>
            <a:r>
              <a:rPr lang="fr-FR" sz="3200" b="1" dirty="0" err="1" smtClean="0">
                <a:solidFill>
                  <a:srgbClr val="6F65FF"/>
                </a:solidFill>
                <a:latin typeface="Verdana" pitchFamily="34" charset="0"/>
              </a:rPr>
              <a:t>Shaders</a:t>
            </a:r>
            <a:r>
              <a:rPr lang="fr-FR" sz="3200" b="1" dirty="0" smtClean="0">
                <a:solidFill>
                  <a:srgbClr val="6F65FF"/>
                </a:solidFill>
                <a:latin typeface="Verdana" pitchFamily="34" charset="0"/>
              </a:rPr>
              <a:t> …</a:t>
            </a:r>
          </a:p>
          <a:p>
            <a:endParaRPr lang="fr-FR" sz="3200" b="1" dirty="0" smtClean="0">
              <a:solidFill>
                <a:srgbClr val="6F65FF"/>
              </a:solidFill>
              <a:latin typeface="Verdana" pitchFamily="34" charset="0"/>
            </a:endParaRPr>
          </a:p>
          <a:p>
            <a:endParaRPr lang="fr-FR" dirty="0">
              <a:solidFill>
                <a:srgbClr val="6F65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515" y="1340768"/>
            <a:ext cx="3910275" cy="5285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60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475656" y="1196752"/>
            <a:ext cx="698620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3200" b="1" dirty="0" err="1" smtClean="0">
                <a:solidFill>
                  <a:srgbClr val="6F65FF"/>
                </a:solidFill>
                <a:latin typeface="Verdana" pitchFamily="34" charset="0"/>
              </a:rPr>
              <a:t>Arquitetura</a:t>
            </a:r>
            <a:r>
              <a:rPr lang="fr-FR" sz="3200" b="1" dirty="0" smtClean="0">
                <a:solidFill>
                  <a:srgbClr val="6F65FF"/>
                </a:solidFill>
                <a:latin typeface="Verdana" pitchFamily="34" charset="0"/>
              </a:rPr>
              <a:t> </a:t>
            </a:r>
            <a:r>
              <a:rPr lang="fr-FR" sz="3200" b="1" dirty="0" err="1" smtClean="0">
                <a:solidFill>
                  <a:srgbClr val="6F65FF"/>
                </a:solidFill>
                <a:latin typeface="Verdana" pitchFamily="34" charset="0"/>
              </a:rPr>
              <a:t>Shader</a:t>
            </a:r>
            <a:r>
              <a:rPr lang="fr-FR" sz="3200" b="1" dirty="0" smtClean="0">
                <a:solidFill>
                  <a:srgbClr val="6F65FF"/>
                </a:solidFill>
                <a:latin typeface="Verdana" pitchFamily="34" charset="0"/>
              </a:rPr>
              <a:t> Alto </a:t>
            </a:r>
            <a:r>
              <a:rPr lang="fr-FR" sz="3200" b="1" dirty="0" err="1" smtClean="0">
                <a:solidFill>
                  <a:srgbClr val="6F65FF"/>
                </a:solidFill>
                <a:latin typeface="Verdana" pitchFamily="34" charset="0"/>
              </a:rPr>
              <a:t>Nivel</a:t>
            </a:r>
            <a:endParaRPr lang="fr-FR" sz="3200" b="1" dirty="0" smtClean="0">
              <a:solidFill>
                <a:srgbClr val="6F65FF"/>
              </a:solidFill>
              <a:latin typeface="Verdana" pitchFamily="34" charset="0"/>
            </a:endParaRPr>
          </a:p>
          <a:p>
            <a:endParaRPr lang="fr-FR" dirty="0">
              <a:solidFill>
                <a:srgbClr val="6F65F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960861"/>
            <a:ext cx="6565527" cy="48971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1759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543995" y="1254342"/>
            <a:ext cx="333456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3200" b="1" dirty="0" err="1" smtClean="0">
                <a:solidFill>
                  <a:srgbClr val="6F65FF"/>
                </a:solidFill>
                <a:latin typeface="Verdana" pitchFamily="34" charset="0"/>
              </a:rPr>
              <a:t>Apresentacao</a:t>
            </a:r>
            <a:endParaRPr lang="fr-FR" sz="3200" b="1" dirty="0" smtClean="0">
              <a:solidFill>
                <a:srgbClr val="6F65FF"/>
              </a:solidFill>
              <a:latin typeface="Verdana" pitchFamily="34" charset="0"/>
            </a:endParaRPr>
          </a:p>
          <a:p>
            <a:endParaRPr lang="fr-FR" dirty="0">
              <a:solidFill>
                <a:srgbClr val="6F65FF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13399842"/>
              </p:ext>
            </p:extLst>
          </p:nvPr>
        </p:nvGraphicFramePr>
        <p:xfrm>
          <a:off x="2163278" y="256490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331640" y="1196752"/>
            <a:ext cx="717856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3200" b="1" dirty="0" err="1" smtClean="0">
                <a:solidFill>
                  <a:srgbClr val="6F65FF"/>
                </a:solidFill>
                <a:latin typeface="Verdana" pitchFamily="34" charset="0"/>
              </a:rPr>
              <a:t>Níveis</a:t>
            </a:r>
            <a:r>
              <a:rPr lang="fr-FR" sz="3200" b="1" dirty="0" smtClean="0">
                <a:solidFill>
                  <a:srgbClr val="6F65FF"/>
                </a:solidFill>
                <a:latin typeface="Verdana" pitchFamily="34" charset="0"/>
              </a:rPr>
              <a:t> de </a:t>
            </a:r>
            <a:r>
              <a:rPr lang="fr-FR" sz="3200" b="1" dirty="0" err="1" smtClean="0">
                <a:solidFill>
                  <a:srgbClr val="6F65FF"/>
                </a:solidFill>
                <a:latin typeface="Verdana" pitchFamily="34" charset="0"/>
              </a:rPr>
              <a:t>abstração</a:t>
            </a:r>
            <a:r>
              <a:rPr lang="fr-FR" sz="3200" b="1" dirty="0" smtClean="0">
                <a:solidFill>
                  <a:srgbClr val="6F65FF"/>
                </a:solidFill>
                <a:latin typeface="Verdana" pitchFamily="34" charset="0"/>
              </a:rPr>
              <a:t> do </a:t>
            </a:r>
            <a:r>
              <a:rPr lang="fr-FR" sz="3200" b="1" dirty="0" err="1" smtClean="0">
                <a:solidFill>
                  <a:srgbClr val="6F65FF"/>
                </a:solidFill>
                <a:latin typeface="Verdana" pitchFamily="34" charset="0"/>
              </a:rPr>
              <a:t>Shader</a:t>
            </a:r>
            <a:endParaRPr lang="fr-FR" sz="3200" b="1" dirty="0" smtClean="0">
              <a:solidFill>
                <a:srgbClr val="6F65FF"/>
              </a:solidFill>
              <a:latin typeface="Verdana" pitchFamily="34" charset="0"/>
            </a:endParaRPr>
          </a:p>
          <a:p>
            <a:endParaRPr lang="fr-FR" dirty="0">
              <a:solidFill>
                <a:srgbClr val="6F65FF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420888"/>
            <a:ext cx="8704097" cy="424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99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543995" y="1254342"/>
            <a:ext cx="371447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rgbClr val="6F65FF"/>
                </a:solidFill>
                <a:latin typeface="Verdana" pitchFamily="34" charset="0"/>
              </a:rPr>
              <a:t>Vertex </a:t>
            </a:r>
            <a:r>
              <a:rPr lang="fr-FR" sz="3200" b="1" dirty="0" err="1" smtClean="0">
                <a:solidFill>
                  <a:srgbClr val="6F65FF"/>
                </a:solidFill>
                <a:latin typeface="Verdana" pitchFamily="34" charset="0"/>
              </a:rPr>
              <a:t>Shaders</a:t>
            </a:r>
            <a:endParaRPr lang="fr-FR" sz="3200" b="1" dirty="0" smtClean="0">
              <a:solidFill>
                <a:srgbClr val="6F65FF"/>
              </a:solidFill>
              <a:latin typeface="Verdana" pitchFamily="34" charset="0"/>
            </a:endParaRPr>
          </a:p>
          <a:p>
            <a:endParaRPr lang="fr-FR" dirty="0">
              <a:solidFill>
                <a:srgbClr val="6F65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2472" y="2780928"/>
            <a:ext cx="5590737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Shaders</a:t>
            </a:r>
          </a:p>
          <a:p>
            <a:r>
              <a:rPr lang="pt-BR" b="1" dirty="0"/>
              <a:t>Entrada</a:t>
            </a:r>
            <a:r>
              <a:rPr lang="pt-BR" dirty="0"/>
              <a:t>: Vértices</a:t>
            </a:r>
          </a:p>
          <a:p>
            <a:r>
              <a:rPr lang="pt-BR" b="1" dirty="0"/>
              <a:t>Saída</a:t>
            </a:r>
            <a:r>
              <a:rPr lang="pt-BR" dirty="0"/>
              <a:t>: Vértices, cujo atributo posição deve estar em espaço de projeção.</a:t>
            </a:r>
          </a:p>
          <a:p>
            <a:r>
              <a:rPr lang="pt-BR" b="1" dirty="0"/>
              <a:t>Quando que é chamado</a:t>
            </a:r>
            <a:r>
              <a:rPr lang="pt-BR" dirty="0"/>
              <a:t>: Uma vez para cada vértice de cada triangulo.</a:t>
            </a:r>
          </a:p>
          <a:p>
            <a:r>
              <a:rPr lang="pt-BR" b="1" dirty="0"/>
              <a:t>Função</a:t>
            </a:r>
            <a:r>
              <a:rPr lang="pt-BR" dirty="0"/>
              <a:t>: Sua função (mínima) é receber os vértices, e converter o atributo posição para o espaço de projeção.</a:t>
            </a:r>
          </a:p>
        </p:txBody>
      </p:sp>
    </p:spTree>
    <p:extLst>
      <p:ext uri="{BB962C8B-B14F-4D97-AF65-F5344CB8AC3E}">
        <p14:creationId xmlns:p14="http://schemas.microsoft.com/office/powerpoint/2010/main" val="283307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543995" y="1254342"/>
            <a:ext cx="486222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800" b="1" dirty="0" smtClean="0">
                <a:solidFill>
                  <a:srgbClr val="6F65FF"/>
                </a:solidFill>
                <a:latin typeface="Verdana" pitchFamily="34" charset="0"/>
              </a:rPr>
              <a:t>Vertex </a:t>
            </a:r>
            <a:r>
              <a:rPr lang="fr-FR" sz="2800" b="1" dirty="0" err="1" smtClean="0">
                <a:solidFill>
                  <a:srgbClr val="6F65FF"/>
                </a:solidFill>
                <a:latin typeface="Verdana" pitchFamily="34" charset="0"/>
              </a:rPr>
              <a:t>Shader</a:t>
            </a:r>
            <a:r>
              <a:rPr lang="fr-FR" sz="2800" b="1" dirty="0" smtClean="0">
                <a:solidFill>
                  <a:srgbClr val="6F65FF"/>
                </a:solidFill>
                <a:latin typeface="Verdana" pitchFamily="34" charset="0"/>
              </a:rPr>
              <a:t> - </a:t>
            </a:r>
            <a:r>
              <a:rPr lang="fr-FR" sz="2800" b="1" dirty="0" err="1" smtClean="0">
                <a:solidFill>
                  <a:srgbClr val="6F65FF"/>
                </a:solidFill>
                <a:latin typeface="Verdana" pitchFamily="34" charset="0"/>
              </a:rPr>
              <a:t>Código</a:t>
            </a:r>
            <a:endParaRPr lang="fr-FR" sz="2800" b="1" dirty="0" smtClean="0">
              <a:solidFill>
                <a:srgbClr val="6F65FF"/>
              </a:solidFill>
              <a:latin typeface="Verdana" pitchFamily="34" charset="0"/>
            </a:endParaRPr>
          </a:p>
          <a:p>
            <a:endParaRPr lang="fr-FR" sz="1600" dirty="0">
              <a:solidFill>
                <a:srgbClr val="6F65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3518" y="3982412"/>
            <a:ext cx="8856984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pt-BR" sz="1600" dirty="0"/>
              <a:t>VertexShaderOutput VertexShaderFunction(VertexShaderInput input)</a:t>
            </a:r>
          </a:p>
          <a:p>
            <a:r>
              <a:rPr lang="pt-BR" sz="1600" dirty="0"/>
              <a:t>{</a:t>
            </a:r>
          </a:p>
          <a:p>
            <a:r>
              <a:rPr lang="pt-BR" sz="1600" dirty="0"/>
              <a:t>    VertexShaderOutput output;</a:t>
            </a:r>
          </a:p>
          <a:p>
            <a:r>
              <a:rPr lang="pt-BR" sz="1600" dirty="0"/>
              <a:t> </a:t>
            </a:r>
          </a:p>
          <a:p>
            <a:r>
              <a:rPr lang="pt-BR" sz="1600" dirty="0"/>
              <a:t>     float4 worldPosition = mul(input.Position, World);</a:t>
            </a:r>
          </a:p>
          <a:p>
            <a:r>
              <a:rPr lang="pt-BR" sz="1600" dirty="0"/>
              <a:t>     float4 viewPosition = mul(worldPosition, View);</a:t>
            </a:r>
          </a:p>
          <a:p>
            <a:r>
              <a:rPr lang="pt-BR" sz="1600" dirty="0"/>
              <a:t>    </a:t>
            </a:r>
            <a:r>
              <a:rPr lang="pt-BR" sz="1600" dirty="0" smtClean="0"/>
              <a:t> output.Position </a:t>
            </a:r>
            <a:r>
              <a:rPr lang="pt-BR" sz="1600" dirty="0"/>
              <a:t>= mul(viewPosition, Projection);</a:t>
            </a:r>
          </a:p>
          <a:p>
            <a:r>
              <a:rPr lang="pt-BR" sz="1600" dirty="0"/>
              <a:t>    </a:t>
            </a:r>
            <a:r>
              <a:rPr lang="pt-BR" sz="1600" dirty="0" smtClean="0"/>
              <a:t> output.TexCoord </a:t>
            </a:r>
            <a:r>
              <a:rPr lang="pt-BR" sz="1600" dirty="0"/>
              <a:t>= input.TexCoord;</a:t>
            </a:r>
          </a:p>
          <a:p>
            <a:r>
              <a:rPr lang="pt-BR" sz="1600" dirty="0"/>
              <a:t>    </a:t>
            </a:r>
            <a:r>
              <a:rPr lang="pt-BR" sz="1600" dirty="0" smtClean="0"/>
              <a:t> return </a:t>
            </a:r>
            <a:r>
              <a:rPr lang="pt-BR" sz="1600" dirty="0"/>
              <a:t>output;</a:t>
            </a:r>
          </a:p>
          <a:p>
            <a:r>
              <a:rPr lang="pt-BR" sz="1600" dirty="0"/>
              <a:t>}</a:t>
            </a:r>
          </a:p>
          <a:p>
            <a:endParaRPr lang="pt-BR" sz="1600" dirty="0"/>
          </a:p>
        </p:txBody>
      </p:sp>
      <p:sp>
        <p:nvSpPr>
          <p:cNvPr id="5" name="Rectangle 4"/>
          <p:cNvSpPr/>
          <p:nvPr/>
        </p:nvSpPr>
        <p:spPr>
          <a:xfrm>
            <a:off x="273146" y="2754213"/>
            <a:ext cx="327084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fr-FR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float4x4 World; </a:t>
            </a:r>
            <a:endParaRPr lang="fr-FR" dirty="0" smtClean="0">
              <a:solidFill>
                <a:srgbClr val="000000"/>
              </a:solidFill>
              <a:latin typeface="Consolas" pitchFamily="49" charset="0"/>
              <a:cs typeface="Arial" pitchFamily="34" charset="0"/>
            </a:endParaRPr>
          </a:p>
          <a:p>
            <a:pPr lvl="0"/>
            <a:r>
              <a:rPr lang="fr-FR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float4x4 </a:t>
            </a:r>
            <a:r>
              <a:rPr lang="fr-FR" dirty="0" err="1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View</a:t>
            </a:r>
            <a:r>
              <a:rPr lang="fr-FR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;</a:t>
            </a:r>
          </a:p>
          <a:p>
            <a:pPr lvl="0"/>
            <a:r>
              <a:rPr lang="fr-FR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float4x4 Projection;</a:t>
            </a:r>
          </a:p>
        </p:txBody>
      </p:sp>
      <p:sp>
        <p:nvSpPr>
          <p:cNvPr id="2" name="Rectangle 1"/>
          <p:cNvSpPr/>
          <p:nvPr/>
        </p:nvSpPr>
        <p:spPr>
          <a:xfrm>
            <a:off x="4335183" y="2276872"/>
            <a:ext cx="4032448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smtClean="0"/>
              <a:t>struct VertexShaderInput</a:t>
            </a:r>
          </a:p>
          <a:p>
            <a:r>
              <a:rPr lang="pt-BR" dirty="0" smtClean="0"/>
              <a:t>{</a:t>
            </a:r>
          </a:p>
          <a:p>
            <a:r>
              <a:rPr lang="pt-BR" dirty="0" smtClean="0"/>
              <a:t>    float4 Position : POSITION0;</a:t>
            </a:r>
          </a:p>
          <a:p>
            <a:r>
              <a:rPr lang="pt-BR" dirty="0" smtClean="0"/>
              <a:t>    float2 TexCoord : TEXCOORD0; </a:t>
            </a:r>
          </a:p>
          <a:p>
            <a:r>
              <a:rPr lang="pt-BR" dirty="0" smtClean="0"/>
              <a:t>};</a:t>
            </a:r>
          </a:p>
        </p:txBody>
      </p:sp>
      <p:pic>
        <p:nvPicPr>
          <p:cNvPr id="8" name="Picture 2" descr="C:\Users\DUARTEC\Desktop\PIRAGAMEDEV\direct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68760"/>
            <a:ext cx="1331640" cy="13439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302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543995" y="1254342"/>
            <a:ext cx="412003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800" b="1" dirty="0" err="1" smtClean="0">
                <a:solidFill>
                  <a:srgbClr val="6F65FF"/>
                </a:solidFill>
                <a:latin typeface="Verdana" pitchFamily="34" charset="0"/>
              </a:rPr>
              <a:t>Shaders</a:t>
            </a:r>
            <a:r>
              <a:rPr lang="fr-FR" sz="2800" b="1" dirty="0" smtClean="0">
                <a:solidFill>
                  <a:srgbClr val="6F65FF"/>
                </a:solidFill>
                <a:latin typeface="Verdana" pitchFamily="34" charset="0"/>
              </a:rPr>
              <a:t> </a:t>
            </a:r>
            <a:r>
              <a:rPr lang="pt-BR" sz="2800" b="1" dirty="0">
                <a:solidFill>
                  <a:srgbClr val="6F65FF"/>
                </a:solidFill>
              </a:rPr>
              <a:t>Rasterizador</a:t>
            </a:r>
          </a:p>
          <a:p>
            <a:endParaRPr lang="fr-FR" sz="1600" dirty="0">
              <a:solidFill>
                <a:srgbClr val="6F65FF"/>
              </a:solidFill>
            </a:endParaRPr>
          </a:p>
        </p:txBody>
      </p:sp>
      <p:pic>
        <p:nvPicPr>
          <p:cNvPr id="32771" name="Picture 3" descr="img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861" y="2234456"/>
            <a:ext cx="2634297" cy="2634297"/>
          </a:xfrm>
          <a:prstGeom prst="rect">
            <a:avLst/>
          </a:prstGeom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57994" y="5099303"/>
            <a:ext cx="74904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Rasterizador irá converter os triângulos que saíram do Vertex Shader em pixels na tela, além disto, ele irá interpolar todos os atributos do VertexShaderOutput para todos os pixel gerados.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623" y="2371245"/>
            <a:ext cx="2657575" cy="23607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277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543995" y="1254342"/>
            <a:ext cx="234070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sz="2800" b="1" dirty="0" smtClean="0">
                <a:solidFill>
                  <a:srgbClr val="6F65FF"/>
                </a:solidFill>
              </a:rPr>
              <a:t>Pixel Shader</a:t>
            </a:r>
            <a:endParaRPr lang="pt-BR" sz="2800" b="1" dirty="0">
              <a:solidFill>
                <a:srgbClr val="6F65FF"/>
              </a:solidFill>
            </a:endParaRPr>
          </a:p>
          <a:p>
            <a:endParaRPr lang="fr-FR" sz="1600" dirty="0">
              <a:solidFill>
                <a:srgbClr val="6F65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5109" y="2708920"/>
            <a:ext cx="6246440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Pixel Shader</a:t>
            </a:r>
          </a:p>
          <a:p>
            <a:r>
              <a:rPr lang="pt-BR" b="1" dirty="0"/>
              <a:t>Entrada:</a:t>
            </a:r>
            <a:r>
              <a:rPr lang="pt-BR" dirty="0"/>
              <a:t> A mesma estrutura saída do Vertex Shader, porém o atributo com a semântica Position NÃO será acessível no Pixel Shader (ele é obrigatório na saída do Vertex Shader e invisível no Pixel Shader). No nosso exemplo poderemos acessar apenas a coordenada de textura.</a:t>
            </a:r>
          </a:p>
          <a:p>
            <a:r>
              <a:rPr lang="pt-BR" b="1" dirty="0"/>
              <a:t>Saída:</a:t>
            </a:r>
            <a:r>
              <a:rPr lang="pt-BR" dirty="0"/>
              <a:t> Cor do pixel como um float4 (RGBA) em caso de render target único (nosso caso)</a:t>
            </a:r>
          </a:p>
          <a:p>
            <a:r>
              <a:rPr lang="pt-BR" b="1" dirty="0"/>
              <a:t>Quando é chamado:</a:t>
            </a:r>
            <a:r>
              <a:rPr lang="pt-BR" dirty="0"/>
              <a:t> Uma vez para cada pixel gerado de cada triângulo rasterizado (CHAMADO MUIIITAS VEZES A CADA FRAME)</a:t>
            </a:r>
          </a:p>
          <a:p>
            <a:r>
              <a:rPr lang="pt-BR" b="1" dirty="0"/>
              <a:t>Função:</a:t>
            </a:r>
            <a:r>
              <a:rPr lang="pt-BR" dirty="0"/>
              <a:t> Definir a cor do pixel.</a:t>
            </a:r>
          </a:p>
        </p:txBody>
      </p:sp>
    </p:spTree>
    <p:extLst>
      <p:ext uri="{BB962C8B-B14F-4D97-AF65-F5344CB8AC3E}">
        <p14:creationId xmlns:p14="http://schemas.microsoft.com/office/powerpoint/2010/main" val="16715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543995" y="1254342"/>
            <a:ext cx="389722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sz="2800" b="1" dirty="0" smtClean="0">
                <a:solidFill>
                  <a:srgbClr val="6F65FF"/>
                </a:solidFill>
              </a:rPr>
              <a:t>Pixel Shader - Código</a:t>
            </a:r>
            <a:endParaRPr lang="pt-BR" sz="2800" b="1" dirty="0">
              <a:solidFill>
                <a:srgbClr val="6F65FF"/>
              </a:solidFill>
            </a:endParaRPr>
          </a:p>
          <a:p>
            <a:endParaRPr lang="fr-FR" sz="1600" dirty="0">
              <a:solidFill>
                <a:srgbClr val="6F65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2636912"/>
            <a:ext cx="8208912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fr-FR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itchFamily="34" charset="0"/>
              </a:rPr>
              <a:t>float4 </a:t>
            </a:r>
            <a:r>
              <a:rPr lang="fr-FR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itchFamily="34" charset="0"/>
              </a:rPr>
              <a:t>PixelShaderFunction</a:t>
            </a:r>
            <a:r>
              <a:rPr lang="fr-FR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itchFamily="34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itchFamily="34" charset="0"/>
              </a:rPr>
              <a:t>VertexShaderOutput</a:t>
            </a:r>
            <a:r>
              <a:rPr lang="fr-FR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itchFamily="34" charset="0"/>
              </a:rPr>
              <a:t> input) : COLOR0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hangingPunct="0"/>
            <a:r>
              <a:rPr lang="fr-FR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itchFamily="34" charset="0"/>
              </a:rPr>
              <a:t>{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hangingPunct="0"/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itchFamily="34" charset="0"/>
              </a:rPr>
              <a:t>   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itchFamily="34" charset="0"/>
              </a:rPr>
              <a:t>return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itchFamily="34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itchFamily="34" charset="0"/>
              </a:rPr>
              <a:t>tex2D(</a:t>
            </a:r>
            <a:r>
              <a:rPr lang="fr-FR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itchFamily="34" charset="0"/>
              </a:rPr>
              <a:t>diffuseSampler,input.TexCoord</a:t>
            </a:r>
            <a:r>
              <a:rPr lang="fr-FR" sz="1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itchFamily="34" charset="0"/>
              </a:rPr>
              <a:t>);</a:t>
            </a:r>
          </a:p>
          <a:p>
            <a:pPr lvl="0"/>
            <a:r>
              <a:rPr lang="fr-FR" sz="1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itchFamily="34" charset="0"/>
              </a:rPr>
              <a:t>}</a:t>
            </a:r>
          </a:p>
          <a:p>
            <a:pPr lvl="0"/>
            <a:endParaRPr lang="fr-FR" sz="1600" dirty="0" smtClean="0">
              <a:solidFill>
                <a:srgbClr val="000000"/>
              </a:solidFill>
              <a:latin typeface="Consolas" pitchFamily="49" charset="0"/>
              <a:cs typeface="Arial" pitchFamily="34" charset="0"/>
            </a:endParaRPr>
          </a:p>
          <a:p>
            <a:pPr lvl="0"/>
            <a:r>
              <a:rPr lang="fr-FR" sz="1600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texture </a:t>
            </a:r>
            <a:r>
              <a:rPr lang="fr-FR" sz="16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diffuseTexture</a:t>
            </a:r>
            <a:r>
              <a:rPr lang="fr-FR" sz="16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;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lvl="0" eaLnBrk="0" hangingPunct="0"/>
            <a:r>
              <a:rPr lang="fr-FR" sz="16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sampler </a:t>
            </a:r>
            <a:r>
              <a:rPr lang="fr-FR" sz="16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diffuseSampler</a:t>
            </a:r>
            <a:r>
              <a:rPr lang="fr-FR" sz="16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= </a:t>
            </a:r>
            <a:r>
              <a:rPr lang="fr-FR" sz="16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sampler_state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lvl="0" eaLnBrk="0" hangingPunct="0"/>
            <a:r>
              <a:rPr lang="fr-FR" sz="16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{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lvl="0" eaLnBrk="0" hangingPunct="0"/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lang="fr-FR" sz="16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Texture = (</a:t>
            </a:r>
            <a:r>
              <a:rPr lang="fr-FR" sz="16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diffuseTexture</a:t>
            </a:r>
            <a:r>
              <a:rPr lang="fr-FR" sz="16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); 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lvl="0" eaLnBrk="0" hangingPunct="0"/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lang="fr-FR" sz="16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AddressU</a:t>
            </a:r>
            <a:r>
              <a:rPr lang="fr-FR" sz="16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= CLAMP;           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lvl="0" eaLnBrk="0" hangingPunct="0"/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lang="fr-FR" sz="16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AddressV</a:t>
            </a:r>
            <a:r>
              <a:rPr lang="fr-FR" sz="16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= CLAMP;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lvl="0" eaLnBrk="0" hangingPunct="0"/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lang="fr-FR" sz="16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MagFilter</a:t>
            </a:r>
            <a:r>
              <a:rPr lang="fr-FR" sz="16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= LINEAR;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lvl="0" eaLnBrk="0" hangingPunct="0"/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lang="fr-FR" sz="16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MinFilter</a:t>
            </a:r>
            <a:r>
              <a:rPr lang="fr-FR" sz="16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= LINEAR;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lvl="0" eaLnBrk="0" hangingPunct="0"/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lang="fr-FR" sz="16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Mipfilter</a:t>
            </a:r>
            <a:r>
              <a:rPr lang="fr-FR" sz="16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= LINEAR;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lvl="0" eaLnBrk="0" hangingPunct="0"/>
            <a:r>
              <a:rPr lang="fr-FR" sz="16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};</a:t>
            </a:r>
            <a:r>
              <a:rPr lang="pt-BR" sz="1600" dirty="0" smtClean="0"/>
              <a:t> </a:t>
            </a:r>
            <a:endParaRPr kumimoji="0" lang="fr-F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C:\Users\DUARTEC\Desktop\PIRAGAMEDEV\direct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68760"/>
            <a:ext cx="1331640" cy="13439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34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543995" y="1254342"/>
            <a:ext cx="256192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sz="2800" b="1" dirty="0" smtClean="0">
                <a:solidFill>
                  <a:srgbClr val="6F65FF"/>
                </a:solidFill>
              </a:rPr>
              <a:t>OutputMerger</a:t>
            </a:r>
            <a:endParaRPr lang="pt-BR" sz="2800" b="1" dirty="0">
              <a:solidFill>
                <a:srgbClr val="6F65FF"/>
              </a:solidFill>
            </a:endParaRPr>
          </a:p>
          <a:p>
            <a:endParaRPr lang="fr-FR" sz="1600" dirty="0">
              <a:solidFill>
                <a:srgbClr val="6F65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3236807"/>
            <a:ext cx="7560840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dirty="0" smtClean="0"/>
              <a:t>Sua </a:t>
            </a:r>
            <a:r>
              <a:rPr lang="pt-BR" sz="1400" dirty="0"/>
              <a:t>função é combinar os pixel que saem do Pixel Shader com aqueles que estão no frameBuffer. Este módulo é bastante configurável (através dos Render states). Os principais parâmetros que podem ser alterados são: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Test</a:t>
            </a:r>
            <a:r>
              <a:rPr lang="pt-BR" sz="1400" i="1" dirty="0"/>
              <a:t>:</a:t>
            </a:r>
            <a:r>
              <a:rPr lang="pt-BR" sz="1400" dirty="0"/>
              <a:t> Teste de profundidade. A placa de vídeo mantém um buffer chamado DepthBuffer em que são guardados as distancias (Z Depth ) entre a câmera e o “ponto 3D” que originou o pixel desenhado(essa distância é a coordenada Z em espaço de projeção interpolada). Quando um novo pixel chega do Pixel Shader, antes de escrevê-lo no framebuffer, a GPU verifica a distância (Z Depth) deste pixel com a armazenada no depthbuffer, se ela for maior, o pixel é descartado. (O funcionamento descrito é o padrão, existem diversos outros modos que podem ser usados para produzir efeitos especiais)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 Test</a:t>
            </a:r>
            <a:r>
              <a:rPr lang="pt-BR" sz="1400" i="1" dirty="0"/>
              <a:t>:</a:t>
            </a:r>
            <a:r>
              <a:rPr lang="pt-BR" sz="1400" dirty="0"/>
              <a:t> Podemos descartar pixels de acordo com o alpha de sua cor.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Blending</a:t>
            </a:r>
            <a:r>
              <a:rPr lang="pt-BR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pt-BR" sz="1400" dirty="0"/>
              <a:t> Podemos combinar (de diversas maneiras, Ex: usando o alpha) o valor do pixel atual com o seu corresponde que esta no framebuffer.</a:t>
            </a:r>
          </a:p>
        </p:txBody>
      </p:sp>
    </p:spTree>
    <p:extLst>
      <p:ext uri="{BB962C8B-B14F-4D97-AF65-F5344CB8AC3E}">
        <p14:creationId xmlns:p14="http://schemas.microsoft.com/office/powerpoint/2010/main" val="139222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543995" y="1254342"/>
            <a:ext cx="391806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800" b="1" dirty="0" err="1" smtClean="0">
                <a:solidFill>
                  <a:srgbClr val="6F65FF"/>
                </a:solidFill>
                <a:latin typeface="Verdana" pitchFamily="34" charset="0"/>
              </a:rPr>
              <a:t>Shaders</a:t>
            </a:r>
            <a:r>
              <a:rPr lang="fr-FR" sz="2800" b="1" dirty="0" smtClean="0">
                <a:solidFill>
                  <a:srgbClr val="6F65FF"/>
                </a:solidFill>
                <a:latin typeface="Verdana" pitchFamily="34" charset="0"/>
              </a:rPr>
              <a:t> </a:t>
            </a:r>
            <a:r>
              <a:rPr lang="pt-BR" sz="2800" b="1" dirty="0" smtClean="0">
                <a:solidFill>
                  <a:srgbClr val="6F65FF"/>
                </a:solidFill>
              </a:rPr>
              <a:t>Finalizando</a:t>
            </a:r>
            <a:endParaRPr lang="pt-BR" sz="2800" b="1" dirty="0">
              <a:solidFill>
                <a:srgbClr val="6F65FF"/>
              </a:solidFill>
            </a:endParaRPr>
          </a:p>
          <a:p>
            <a:endParaRPr lang="fr-FR" sz="1600" dirty="0">
              <a:solidFill>
                <a:srgbClr val="6F65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3501008"/>
            <a:ext cx="7560840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technique Tut0</a:t>
            </a:r>
          </a:p>
          <a:p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  pass Pass1</a:t>
            </a:r>
          </a:p>
          <a:p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  {</a:t>
            </a:r>
          </a:p>
          <a:p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      VertexShader = compile vs_2_0 VertexShaderFunction(); </a:t>
            </a:r>
          </a:p>
          <a:p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      PixelShader = compile ps_2_0 PixelShaderFunction();</a:t>
            </a:r>
          </a:p>
          <a:p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  }</a:t>
            </a:r>
          </a:p>
          <a:p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pt-B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 descr="C:\Users\DUARTEC\Desktop\PIRAGAMEDEV\direct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68760"/>
            <a:ext cx="1331640" cy="13439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028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543995" y="1254342"/>
            <a:ext cx="424667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800" b="1" dirty="0" err="1" smtClean="0">
                <a:solidFill>
                  <a:srgbClr val="6F65FF"/>
                </a:solidFill>
                <a:latin typeface="Verdana" pitchFamily="34" charset="0"/>
              </a:rPr>
              <a:t>Shaders</a:t>
            </a:r>
            <a:r>
              <a:rPr lang="fr-FR" sz="2800" b="1" dirty="0" smtClean="0">
                <a:solidFill>
                  <a:srgbClr val="6F65FF"/>
                </a:solidFill>
                <a:latin typeface="Verdana" pitchFamily="34" charset="0"/>
              </a:rPr>
              <a:t>/XNA </a:t>
            </a:r>
            <a:r>
              <a:rPr lang="pt-BR" sz="2800" b="1" dirty="0" smtClean="0">
                <a:solidFill>
                  <a:srgbClr val="6F65FF"/>
                </a:solidFill>
              </a:rPr>
              <a:t>Effects</a:t>
            </a:r>
            <a:endParaRPr lang="pt-BR" sz="2800" b="1" dirty="0">
              <a:solidFill>
                <a:srgbClr val="6F65FF"/>
              </a:solidFill>
            </a:endParaRPr>
          </a:p>
          <a:p>
            <a:endParaRPr lang="fr-FR" sz="1600" dirty="0">
              <a:solidFill>
                <a:srgbClr val="6F65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2474" y="3585790"/>
            <a:ext cx="737394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 Tutorial0Effect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Tutorial0Effect =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this.Content.Load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&lt;effect&gt;("Effects//Tutorial0Effect0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");</a:t>
            </a:r>
          </a:p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Tutorial0Effect.CurrentTechnique = Tutorial0Effect.Techniques["Tut0"];</a:t>
            </a:r>
          </a:p>
        </p:txBody>
      </p:sp>
      <p:pic>
        <p:nvPicPr>
          <p:cNvPr id="7" name="Picture 2" descr="C:\Users\DUARTEC\Desktop\PIRAGAMEDEV\xna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5818" y="5982243"/>
            <a:ext cx="1508670" cy="6871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984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543995" y="1254342"/>
            <a:ext cx="3738524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400" b="1" dirty="0" err="1" smtClean="0">
                <a:solidFill>
                  <a:srgbClr val="6F65FF"/>
                </a:solidFill>
                <a:latin typeface="Verdana" pitchFamily="34" charset="0"/>
              </a:rPr>
              <a:t>Shaders</a:t>
            </a:r>
            <a:r>
              <a:rPr lang="fr-FR" sz="2400" b="1" dirty="0" smtClean="0">
                <a:solidFill>
                  <a:srgbClr val="6F65FF"/>
                </a:solidFill>
                <a:latin typeface="Verdana" pitchFamily="34" charset="0"/>
              </a:rPr>
              <a:t>/XNA </a:t>
            </a:r>
          </a:p>
          <a:p>
            <a:r>
              <a:rPr lang="pt-BR" sz="2400" b="1" dirty="0" smtClean="0">
                <a:solidFill>
                  <a:srgbClr val="6F65FF"/>
                </a:solidFill>
              </a:rPr>
              <a:t>Desenhando um Modelo</a:t>
            </a:r>
            <a:endParaRPr lang="pt-BR" sz="2400" b="1" dirty="0">
              <a:solidFill>
                <a:srgbClr val="6F65FF"/>
              </a:solidFill>
            </a:endParaRPr>
          </a:p>
          <a:p>
            <a:endParaRPr lang="fr-FR" sz="1400" dirty="0">
              <a:solidFill>
                <a:srgbClr val="6F65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536" y="2204864"/>
            <a:ext cx="8499145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///define </a:t>
            </a:r>
            <a:r>
              <a:rPr lang="pt-B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constantes</a:t>
            </a:r>
          </a:p>
          <a:p>
            <a:r>
              <a:rPr lang="pt-BR" sz="1600" dirty="0" smtClean="0"/>
              <a:t>this.Tutorial0Effect.Parameters</a:t>
            </a:r>
            <a:r>
              <a:rPr lang="pt-BR" sz="1600" dirty="0"/>
              <a:t>["View"].SetValue(cameraSimples.View);</a:t>
            </a:r>
          </a:p>
          <a:p>
            <a:r>
              <a:rPr lang="pt-BR" sz="1600" dirty="0" smtClean="0"/>
              <a:t>this.Tutorial0Effect.Parameters</a:t>
            </a:r>
            <a:r>
              <a:rPr lang="pt-BR" sz="1600" dirty="0"/>
              <a:t>["Projection"].SetValue(cameraSimples.Projection</a:t>
            </a:r>
            <a:r>
              <a:rPr lang="pt-BR" sz="1600" dirty="0" smtClean="0"/>
              <a:t>);</a:t>
            </a:r>
          </a:p>
          <a:p>
            <a:r>
              <a:rPr lang="pt-BR" sz="1600" dirty="0" smtClean="0"/>
              <a:t>this.Tutorial0Effect.Parameters["World"].SetValue(trandformation);</a:t>
            </a:r>
            <a:endParaRPr lang="pt-BR" sz="1600" dirty="0"/>
          </a:p>
          <a:p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///define a textura           </a:t>
            </a:r>
            <a:r>
              <a:rPr lang="pt-BR" sz="1600" dirty="0"/>
              <a:t>              </a:t>
            </a:r>
          </a:p>
          <a:p>
            <a:r>
              <a:rPr lang="pt-BR" sz="1600" dirty="0"/>
              <a:t>this.Tutorial0Effect.Parameters["diffuseTexture"].SetValue(diffuse);</a:t>
            </a:r>
          </a:p>
          <a:p>
            <a:r>
              <a:rPr lang="pt-B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///</a:t>
            </a:r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o Index Buffer</a:t>
            </a:r>
          </a:p>
          <a:p>
            <a:r>
              <a:rPr lang="pt-BR" sz="1600" dirty="0"/>
              <a:t>this.GraphicsDevice.Indices = INDEXBUFFER;</a:t>
            </a:r>
          </a:p>
          <a:p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///define o VertexBuffer</a:t>
            </a:r>
          </a:p>
          <a:p>
            <a:r>
              <a:rPr lang="pt-BR" sz="1600" dirty="0"/>
              <a:t>this.GraphicsDevice.SetVertexBuffer(VERTEXBUFFER);            </a:t>
            </a:r>
          </a:p>
          <a:p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///define o Shader</a:t>
            </a:r>
          </a:p>
          <a:p>
            <a:r>
              <a:rPr lang="pt-BR" sz="1600" dirty="0"/>
              <a:t>this.Tutorial0Effect.CurrentTechnique.Passes[0].Apply();            </a:t>
            </a:r>
          </a:p>
          <a:p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///Desenha o modelo (Ativa a pipeline)</a:t>
            </a:r>
          </a:p>
          <a:p>
            <a:r>
              <a:rPr lang="pt-BR" sz="1600" dirty="0"/>
              <a:t>this.GraphicsDevice.DrawIndexedPrimitives(PrimitiveType.TriangleList, 0, 0, vertexCount,0, primitiveCount</a:t>
            </a:r>
            <a:r>
              <a:rPr lang="pt-BR" sz="1600" dirty="0" smtClean="0"/>
              <a:t>);</a:t>
            </a:r>
            <a:endParaRPr lang="pt-BR" sz="1600" dirty="0"/>
          </a:p>
        </p:txBody>
      </p:sp>
      <p:pic>
        <p:nvPicPr>
          <p:cNvPr id="5" name="Picture 2" descr="C:\Users\DUARTEC\Desktop\PIRAGAMEDEV\xna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5818" y="5982243"/>
            <a:ext cx="1508670" cy="6871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782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708920"/>
            <a:ext cx="3600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Placa</a:t>
            </a:r>
            <a:r>
              <a:rPr lang="en-US" dirty="0" smtClean="0"/>
              <a:t> de Video (AGP / PCI Express)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CPU (Intel) e GPU (</a:t>
            </a:r>
            <a:r>
              <a:rPr lang="en-US" dirty="0" err="1" smtClean="0"/>
              <a:t>Nvidia</a:t>
            </a:r>
            <a:r>
              <a:rPr lang="en-US" dirty="0" smtClean="0"/>
              <a:t>, </a:t>
            </a:r>
            <a:r>
              <a:rPr lang="en-US" dirty="0" err="1" smtClean="0"/>
              <a:t>Ati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Sandy Bridge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Opengl</a:t>
            </a:r>
            <a:r>
              <a:rPr lang="en-US" dirty="0" smtClean="0"/>
              <a:t> ES, </a:t>
            </a:r>
            <a:r>
              <a:rPr lang="en-US" dirty="0" err="1" smtClean="0"/>
              <a:t>Opengl</a:t>
            </a:r>
            <a:r>
              <a:rPr lang="en-US" dirty="0" smtClean="0"/>
              <a:t> e DirectX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Cuda</a:t>
            </a:r>
            <a:r>
              <a:rPr lang="en-US" dirty="0" smtClean="0"/>
              <a:t>, </a:t>
            </a:r>
            <a:r>
              <a:rPr lang="en-US" dirty="0" err="1" smtClean="0"/>
              <a:t>OpenCL</a:t>
            </a:r>
            <a:r>
              <a:rPr lang="en-US" dirty="0"/>
              <a:t> </a:t>
            </a:r>
            <a:r>
              <a:rPr lang="en-US" dirty="0" smtClean="0"/>
              <a:t>e Direct Compute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Shader</a:t>
            </a:r>
            <a:r>
              <a:rPr lang="en-US" dirty="0" smtClean="0"/>
              <a:t> Model 1,2,3,4 e 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Glsl</a:t>
            </a:r>
            <a:r>
              <a:rPr lang="en-US" dirty="0" smtClean="0"/>
              <a:t> e </a:t>
            </a:r>
            <a:r>
              <a:rPr lang="en-US" dirty="0" err="1" smtClean="0"/>
              <a:t>Hlsl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XNA, </a:t>
            </a:r>
            <a:r>
              <a:rPr lang="en-US" dirty="0" err="1" smtClean="0"/>
              <a:t>SlimDX</a:t>
            </a:r>
            <a:r>
              <a:rPr lang="en-US" dirty="0" smtClean="0"/>
              <a:t>, </a:t>
            </a:r>
            <a:r>
              <a:rPr lang="en-US" dirty="0" err="1" smtClean="0"/>
              <a:t>SharpDX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Irrlicht</a:t>
            </a:r>
            <a:r>
              <a:rPr lang="en-US" dirty="0" smtClean="0"/>
              <a:t>, Ogre, Unity, </a:t>
            </a:r>
            <a:r>
              <a:rPr lang="en-US" dirty="0" err="1" smtClean="0"/>
              <a:t>PloobsEngine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Unreal, </a:t>
            </a:r>
            <a:r>
              <a:rPr lang="en-US" dirty="0" err="1" smtClean="0"/>
              <a:t>CryEngine</a:t>
            </a:r>
            <a:r>
              <a:rPr lang="en-US" dirty="0" smtClean="0"/>
              <a:t> ….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419872" y="1196752"/>
            <a:ext cx="34275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3200" b="1" dirty="0" err="1" smtClean="0">
                <a:solidFill>
                  <a:srgbClr val="6F65FF"/>
                </a:solidFill>
                <a:latin typeface="Verdana" pitchFamily="34" charset="0"/>
              </a:rPr>
              <a:t>Nomenclatura</a:t>
            </a:r>
            <a:endParaRPr lang="fr-FR" dirty="0">
              <a:solidFill>
                <a:srgbClr val="6F65FF"/>
              </a:solidFill>
            </a:endParaRPr>
          </a:p>
        </p:txBody>
      </p:sp>
      <p:pic>
        <p:nvPicPr>
          <p:cNvPr id="3" name="Picture 2" descr="http://www.hisdigital.com/UserFiles/news/2009021214220349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409909"/>
            <a:ext cx="4176464" cy="21547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geeksailor.com/wp-content/uploads/2011/01/DirectX-Redistributable-Fre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986" y="2436797"/>
            <a:ext cx="2060302" cy="19727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moledeaprender.com.br/wp-content/uploads/2011/02/exemplo_placa_de_video_firegl_ati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057" y="2725460"/>
            <a:ext cx="1857375" cy="13954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21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843808" y="980728"/>
            <a:ext cx="56166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000" b="1" dirty="0" err="1" smtClean="0">
                <a:solidFill>
                  <a:srgbClr val="6F65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Futuro</a:t>
            </a:r>
            <a:endParaRPr lang="fr-FR" sz="2400" dirty="0">
              <a:solidFill>
                <a:srgbClr val="6F65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2924944"/>
            <a:ext cx="36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Hiper</a:t>
            </a:r>
            <a:r>
              <a:rPr lang="en-US" dirty="0" smtClean="0"/>
              <a:t> </a:t>
            </a:r>
            <a:r>
              <a:rPr lang="en-US" dirty="0" err="1" smtClean="0"/>
              <a:t>Realismo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GPGPU !!!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XNA 5 ?!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Directx</a:t>
            </a:r>
            <a:r>
              <a:rPr lang="en-US" dirty="0" smtClean="0"/>
              <a:t> 11.1 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Windows 8 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Mobiles ? Tablets 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Eficiencia</a:t>
            </a:r>
            <a:r>
              <a:rPr lang="en-US" dirty="0" smtClean="0"/>
              <a:t> </a:t>
            </a:r>
            <a:r>
              <a:rPr lang="en-US" dirty="0" err="1" smtClean="0"/>
              <a:t>Energetica</a:t>
            </a:r>
            <a:r>
              <a:rPr lang="en-US" dirty="0" smtClean="0"/>
              <a:t> 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Nuvem</a:t>
            </a:r>
            <a:r>
              <a:rPr lang="en-US" dirty="0" smtClean="0"/>
              <a:t> ?</a:t>
            </a:r>
          </a:p>
        </p:txBody>
      </p:sp>
      <p:pic>
        <p:nvPicPr>
          <p:cNvPr id="2050" name="Picture 2" descr="http://www.guiadopc.com.br/wp-content/uploads/2009/03/cryengine2_comparaca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499019"/>
            <a:ext cx="5653261" cy="38831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2.trrsf.com.br/image/fget/cf/619/464/img.terra.com.br/i/2011/10/28/2089517-1647-re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60648"/>
            <a:ext cx="2808312" cy="21050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56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267744" y="1916832"/>
            <a:ext cx="56166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6F65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Let´s get this done</a:t>
            </a:r>
            <a:endParaRPr lang="fr-FR" sz="2400" dirty="0">
              <a:solidFill>
                <a:srgbClr val="6F65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996952"/>
            <a:ext cx="409575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410459" y="3657501"/>
            <a:ext cx="61395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6F65FF"/>
                </a:solidFill>
                <a:latin typeface="Verdana" pitchFamily="34" charset="0"/>
              </a:rPr>
              <a:t>Live Coding</a:t>
            </a:r>
            <a:endParaRPr lang="fr-FR" sz="1400" dirty="0">
              <a:solidFill>
                <a:srgbClr val="6F65FF"/>
              </a:solidFill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7181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21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275856" y="1239143"/>
            <a:ext cx="22172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rgbClr val="6F65FF"/>
                </a:solidFill>
                <a:latin typeface="Verdana" pitchFamily="34" charset="0"/>
              </a:rPr>
              <a:t>Referencias</a:t>
            </a:r>
            <a:endParaRPr lang="fr-FR" sz="1400" dirty="0">
              <a:solidFill>
                <a:srgbClr val="6F65FF"/>
              </a:solidFill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7181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 descr="3rd ed. cover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10224"/>
            <a:ext cx="1783457" cy="269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s.assoc-amazon.com/widgets/q?_encoding=UTF8&amp;Format=_SL110_&amp;ASIN=0131496700&amp;MarketPlace=US&amp;ID=AsinImage&amp;WS=1&amp;tag=pon098-20&amp;ServiceVersion=2007082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773737"/>
            <a:ext cx="809625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ws.assoc-amazon.com/widgets/q?_encoding=UTF8&amp;Format=_SL110_&amp;ASIN=1558602763&amp;MarketPlace=US&amp;ID=AsinImage&amp;WS=1&amp;tag=pon098-20&amp;ServiceVersion=2007082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4773736"/>
            <a:ext cx="81915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1" name="Picture 9" descr="http://www.assoc-amazon.com/e/ir?t=&amp;l=as2&amp;o=1&amp;a=1584500492&amp;camp=217145&amp;creative=39936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://ws.assoc-amazon.com/widgets/q?_encoding=UTF8&amp;Format=_SL110_&amp;ASIN=1584500549&amp;MarketPlace=US&amp;ID=AsinImage&amp;WS=1&amp;tag=pon098-20&amp;ServiceVersion=20070822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3217524"/>
            <a:ext cx="8382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3" name="Picture 11" descr="http://www.assoc-amazon.com/e/ir?t=&amp;l=as2&amp;o=1&amp;a=1584500549&amp;camp=217145&amp;creative=39936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http://ws.assoc-amazon.com/widgets/q?_encoding=UTF8&amp;Format=_SL110_&amp;ASIN=1584502339&amp;MarketPlace=US&amp;ID=AsinImage&amp;WS=1&amp;tag=pon098-20&amp;ServiceVersion=20070822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868523"/>
            <a:ext cx="8382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5" name="Picture 13" descr="http://www.assoc-amazon.com/e/ir?t=&amp;l=as2&amp;o=1&amp;a=1584502339&amp;camp=217145&amp;creative=39936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http://ws.assoc-amazon.com/widgets/q?_encoding=UTF8&amp;Format=_SL110_&amp;ASIN=1584502959&amp;MarketPlace=US&amp;ID=AsinImage&amp;WS=1&amp;tag=pon098-20&amp;ServiceVersion=20070822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212976"/>
            <a:ext cx="8382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7" name="Picture 15" descr="http://www.assoc-amazon.com/e/ir?t=&amp;l=as2&amp;o=1&amp;a=1584502959&amp;camp=217145&amp;creative=39936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http://ws.assoc-amazon.com/widgets/q?_encoding=UTF8&amp;Format=_SL110_&amp;ASIN=1584503521&amp;MarketPlace=US&amp;ID=AsinImage&amp;WS=1&amp;tag=pon098-20&amp;ServiceVersion=20070822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840814"/>
            <a:ext cx="8382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9" name="Picture 17" descr="http://www.assoc-amazon.com/e/ir?t=&amp;l=as2&amp;o=1&amp;a=1584503521&amp;camp=217145&amp;creative=39936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0" name="Picture 18" descr="http://ws.assoc-amazon.com/widgets/q?_encoding=UTF8&amp;Format=_SL110_&amp;ASIN=1584504501&amp;MarketPlace=US&amp;ID=AsinImage&amp;WS=1&amp;tag=pon098-20&amp;ServiceVersion=20070822">
            <a:hlinkClick r:id="rId15"/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130" y="4840814"/>
            <a:ext cx="8382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1" name="Picture 19" descr="http://www.assoc-amazon.com/e/ir?t=&amp;l=as2&amp;o=1&amp;a=1584504501&amp;camp=217145&amp;creative=39936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2" name="Picture 20" descr="http://ws.assoc-amazon.com/widgets/q?_encoding=UTF8&amp;Format=_SL110_&amp;ASIN=1584505273&amp;MarketPlace=US&amp;ID=AsinImage&amp;WS=1&amp;tag=pon098-20&amp;ServiceVersion=20070822">
            <a:hlinkClick r:id="rId17"/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212976"/>
            <a:ext cx="8382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3" name="Picture 21" descr="http://www.assoc-amazon.com/e/ir?t=&amp;l=as2&amp;o=1&amp;a=1584505273&amp;camp=217145&amp;creative=39936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4" name="Picture 22" descr="http://ws.assoc-amazon.com/widgets/q?_encoding=UTF8&amp;Format=_SL110_&amp;ASIN=1584507020&amp;MarketPlace=US&amp;ID=AsinImage&amp;WS=1&amp;tag=pon098-20&amp;ServiceVersion=20070822">
            <a:hlinkClick r:id="rId19"/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824" y="3212976"/>
            <a:ext cx="8286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5" name="Picture 23" descr="http://www.assoc-amazon.com/e/ir?t=&amp;l=as2&amp;o=1&amp;a=1584507020&amp;camp=217145&amp;creative=39936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7" name="Picture 25" descr="http://www.assoc-amazon.com/e/ir?t=&amp;l=as2&amp;o=1&amp;a=1584505710&amp;camp=217145&amp;creative=39936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ws.assoc-amazon.com/widgets/q?_encoding=UTF8&amp;Format=_SL110_&amp;ASIN=1584500492&amp;MarketPlace=US&amp;ID=AsinImage&amp;WS=1&amp;tag=pon098-20&amp;ServiceVersion=20070822">
            <a:hlinkClick r:id="rId21"/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212976"/>
            <a:ext cx="7905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98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ter drop image.jp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996" y="-5083"/>
            <a:ext cx="9170276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300192" y="5805264"/>
            <a:ext cx="25555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fr-FR" sz="36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Verdana" pitchFamily="34" charset="0"/>
              </a:rPr>
              <a:t>Obrigado</a:t>
            </a:r>
            <a:endParaRPr lang="fr-FR" sz="2800" b="1" i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69269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www.ploobs.com.br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1424" y="107883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contato@ploobs.com.br</a:t>
            </a:r>
            <a:endParaRPr lang="en-US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39552" y="231031"/>
            <a:ext cx="15343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rgbClr val="6F65FF"/>
                </a:solidFill>
                <a:latin typeface="Verdana" pitchFamily="34" charset="0"/>
              </a:rPr>
              <a:t>Contato</a:t>
            </a:r>
            <a:endParaRPr lang="fr-FR" sz="1400" dirty="0">
              <a:solidFill>
                <a:srgbClr val="6F65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57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944951"/>
            <a:ext cx="5508104" cy="2730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3432840"/>
            <a:ext cx="3240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/>
              <a:t>é</a:t>
            </a:r>
            <a:r>
              <a:rPr lang="en-US" dirty="0" smtClean="0"/>
              <a:t> 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.Net</a:t>
            </a:r>
            <a:r>
              <a:rPr lang="en-US" dirty="0" smtClean="0"/>
              <a:t> !!!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DirectX 9.c Wrapper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Helpers !!!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Multiplataforma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Xbox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Windows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Phone7 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543995" y="1254342"/>
            <a:ext cx="11657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rgbClr val="6F65FF"/>
                </a:solidFill>
                <a:latin typeface="Verdana" pitchFamily="34" charset="0"/>
              </a:rPr>
              <a:t>XNA</a:t>
            </a:r>
            <a:endParaRPr lang="fr-FR" dirty="0">
              <a:solidFill>
                <a:srgbClr val="6F65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6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543995" y="1254342"/>
            <a:ext cx="28568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3200" b="1" dirty="0" err="1" smtClean="0">
                <a:solidFill>
                  <a:srgbClr val="6F65FF"/>
                </a:solidFill>
                <a:latin typeface="Verdana" pitchFamily="34" charset="0"/>
              </a:rPr>
              <a:t>Modelos</a:t>
            </a:r>
            <a:r>
              <a:rPr lang="fr-FR" sz="3200" b="1" dirty="0" smtClean="0">
                <a:solidFill>
                  <a:srgbClr val="6F65FF"/>
                </a:solidFill>
                <a:latin typeface="Verdana" pitchFamily="34" charset="0"/>
              </a:rPr>
              <a:t> 3D</a:t>
            </a:r>
            <a:endParaRPr lang="fr-FR" dirty="0">
              <a:solidFill>
                <a:srgbClr val="6F65FF"/>
              </a:solidFill>
            </a:endParaRPr>
          </a:p>
        </p:txBody>
      </p:sp>
      <p:pic>
        <p:nvPicPr>
          <p:cNvPr id="16386" name="Picture 2" descr="http://lh6.ggpht.com/_h_upEnhfAOg/SxHl-hxG2xI/AAAAAAAAAM8/9y1eFm4rKG8/ProFORMA%20-%20Tor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156017"/>
            <a:ext cx="5933288" cy="4153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TextBox 1"/>
          <p:cNvSpPr txBox="1"/>
          <p:nvPr/>
        </p:nvSpPr>
        <p:spPr>
          <a:xfrm>
            <a:off x="135236" y="2636912"/>
            <a:ext cx="28803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Softwares</a:t>
            </a:r>
            <a:r>
              <a:rPr lang="en-US" dirty="0" smtClean="0"/>
              <a:t> de </a:t>
            </a:r>
            <a:r>
              <a:rPr lang="en-US" dirty="0" err="1" smtClean="0"/>
              <a:t>Modelagem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Triangulos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Vertices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err="1" smtClean="0"/>
              <a:t>Posicao</a:t>
            </a:r>
            <a:endParaRPr lang="en-U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Normal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err="1" smtClean="0"/>
              <a:t>Coordenadas</a:t>
            </a:r>
            <a:r>
              <a:rPr lang="en-US" dirty="0" smtClean="0"/>
              <a:t> de </a:t>
            </a:r>
            <a:r>
              <a:rPr lang="en-US" dirty="0" err="1" smtClean="0"/>
              <a:t>Textura</a:t>
            </a:r>
            <a:endParaRPr lang="en-U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…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Indices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Texturas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05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543995" y="1254342"/>
            <a:ext cx="28568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3200" b="1" dirty="0" err="1" smtClean="0">
                <a:solidFill>
                  <a:srgbClr val="6F65FF"/>
                </a:solidFill>
                <a:latin typeface="Verdana" pitchFamily="34" charset="0"/>
              </a:rPr>
              <a:t>Modelos</a:t>
            </a:r>
            <a:r>
              <a:rPr lang="fr-FR" sz="3200" b="1" dirty="0" smtClean="0">
                <a:solidFill>
                  <a:srgbClr val="6F65FF"/>
                </a:solidFill>
                <a:latin typeface="Verdana" pitchFamily="34" charset="0"/>
              </a:rPr>
              <a:t> 3D</a:t>
            </a:r>
            <a:endParaRPr lang="fr-FR" dirty="0">
              <a:solidFill>
                <a:srgbClr val="6F65FF"/>
              </a:solidFill>
            </a:endParaRPr>
          </a:p>
        </p:txBody>
      </p:sp>
      <p:pic>
        <p:nvPicPr>
          <p:cNvPr id="18434" name="Picture 2" descr="Modelo representado por indices e vertic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62" y="3140968"/>
            <a:ext cx="8050890" cy="3024336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57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067944" y="476672"/>
            <a:ext cx="28568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3200" b="1" dirty="0" err="1" smtClean="0">
                <a:solidFill>
                  <a:srgbClr val="6F65FF"/>
                </a:solidFill>
                <a:latin typeface="Verdana" pitchFamily="34" charset="0"/>
              </a:rPr>
              <a:t>Modelos</a:t>
            </a:r>
            <a:r>
              <a:rPr lang="fr-FR" sz="3200" b="1" dirty="0" smtClean="0">
                <a:solidFill>
                  <a:srgbClr val="6F65FF"/>
                </a:solidFill>
                <a:latin typeface="Verdana" pitchFamily="34" charset="0"/>
              </a:rPr>
              <a:t> 3D</a:t>
            </a:r>
            <a:endParaRPr lang="fr-FR" dirty="0">
              <a:solidFill>
                <a:srgbClr val="6F65FF"/>
              </a:solidFill>
            </a:endParaRPr>
          </a:p>
        </p:txBody>
      </p:sp>
      <p:pic>
        <p:nvPicPr>
          <p:cNvPr id="1026" name="Picture 2" descr="http://duriansoftware.com/joe/media/gl4-mesh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0768"/>
            <a:ext cx="3528392" cy="540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38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374943" y="1275629"/>
            <a:ext cx="5804794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3200" b="1" dirty="0" err="1" smtClean="0">
                <a:solidFill>
                  <a:srgbClr val="6F65FF"/>
                </a:solidFill>
                <a:latin typeface="Verdana" pitchFamily="34" charset="0"/>
              </a:rPr>
              <a:t>Coordenadas</a:t>
            </a:r>
            <a:r>
              <a:rPr lang="fr-FR" sz="3200" b="1" dirty="0" smtClean="0">
                <a:solidFill>
                  <a:srgbClr val="6F65FF"/>
                </a:solidFill>
                <a:latin typeface="Verdana" pitchFamily="34" charset="0"/>
              </a:rPr>
              <a:t> de Textura</a:t>
            </a:r>
          </a:p>
          <a:p>
            <a:endParaRPr lang="fr-FR" dirty="0">
              <a:solidFill>
                <a:srgbClr val="6F65FF"/>
              </a:solidFill>
            </a:endParaRPr>
          </a:p>
        </p:txBody>
      </p:sp>
      <p:pic>
        <p:nvPicPr>
          <p:cNvPr id="2050" name="Picture 2" descr="http://ploobs.com.br/wp-content/uploads/2011/05/texmapp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6872"/>
            <a:ext cx="5760640" cy="42312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91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2515</TotalTime>
  <Words>735</Words>
  <Application>Microsoft Office PowerPoint</Application>
  <PresentationFormat>On-screen Show (4:3)</PresentationFormat>
  <Paragraphs>239</Paragraphs>
  <Slides>44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Modèle par défaut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Circle</dc:title>
  <dc:creator>www.powerpointstyles.com</dc:creator>
  <cp:lastModifiedBy>tpastor</cp:lastModifiedBy>
  <cp:revision>79</cp:revision>
  <dcterms:created xsi:type="dcterms:W3CDTF">2009-03-23T15:23:24Z</dcterms:created>
  <dcterms:modified xsi:type="dcterms:W3CDTF">2012-03-24T00:48:48Z</dcterms:modified>
</cp:coreProperties>
</file>