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14b30e4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bf14b30e4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bf14b30e4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0a8e9b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0a8e9b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0a8e9b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0a8e9b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0a8e9b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0a8e9b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0a8e9b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0a8e9b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0a8e9b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c0a8e9b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0a8e9b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0a8e9b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0a8e9e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0a8e9e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0a8e9b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0a8e9b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a8e9eb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0a8e9e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0a8e9b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0a8e9b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0a8e9b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0a8e9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0a8e9b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0a8e9b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0a8e9b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0a8e9b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0a8e9b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c0a8e9b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0a8e9b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0a8e9b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0a8e9bc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0a8e9bc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0a8e9eb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c0a8e9e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0a8e9b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0a8e9b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0a8e9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0a8e9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0a8e9b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0a8e9b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0a8e9b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0a8e9b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0a8e9b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0a8e9b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0a8e9b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0a8e9b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0a8e9b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0a8e9b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0a8e9bc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0a8e9b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800"/>
              <a:buFont typeface="Arial"/>
              <a:buNone/>
              <a:defRPr sz="3800"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EE561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/>
          <p:nvPr>
            <p:ph idx="2" type="pic"/>
          </p:nvPr>
        </p:nvSpPr>
        <p:spPr>
          <a:xfrm>
            <a:off x="2286" y="1"/>
            <a:ext cx="9141600" cy="342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342900" spcFirstLastPara="1" rIns="34275" wrap="square" tIns="27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83303" y="4127101"/>
            <a:ext cx="2402776" cy="36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904451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5500651" y="1614600"/>
            <a:ext cx="4057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4275" spcFirstLastPara="1" rIns="34275" wrap="square" tIns="685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557226" y="-242850"/>
            <a:ext cx="4057800" cy="5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0" name="Google Shape;90;p12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1503" y="4817381"/>
            <a:ext cx="1805242" cy="27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rtl="0">
              <a:spcBef>
                <a:spcPts val="900"/>
              </a:spcBef>
              <a:spcAft>
                <a:spcPts val="0"/>
              </a:spcAft>
              <a:buSzPts val="1700"/>
              <a:buFont typeface="Trebuchet MS"/>
              <a:buChar char=" 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 rtl="0">
              <a:spcBef>
                <a:spcPts val="300"/>
              </a:spcBef>
              <a:spcAft>
                <a:spcPts val="300"/>
              </a:spcAft>
              <a:buSzPts val="1100"/>
              <a:buFont typeface="Trebuchet MS"/>
              <a:buChar char="🢝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800"/>
              <a:buFont typeface="Arial"/>
              <a:buNone/>
              <a:defRPr b="0" sz="3800"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EE561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/>
          <p:nvPr>
            <p:ph idx="2" type="pic"/>
          </p:nvPr>
        </p:nvSpPr>
        <p:spPr>
          <a:xfrm>
            <a:off x="2286" y="0"/>
            <a:ext cx="9141600" cy="342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342900" spcFirstLastPara="1" rIns="34275" wrap="square" tIns="27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83303" y="4127101"/>
            <a:ext cx="2402776" cy="36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68095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68096" y="1608621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76809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493166" y="1608621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49316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 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>
                <a:solidFill>
                  <a:srgbClr val="595959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🢝"/>
              <a:defRPr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Arial"/>
              <a:buNone/>
              <a:defRPr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1503" y="4817381"/>
            <a:ext cx="1805242" cy="27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000"/>
              <a:buFont typeface="Arial"/>
              <a:buNone/>
              <a:defRPr sz="3000"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286250" y="617220"/>
            <a:ext cx="42588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>
                <a:solidFill>
                  <a:srgbClr val="595959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>
                <a:solidFill>
                  <a:srgbClr val="595959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>
                <a:solidFill>
                  <a:srgbClr val="595959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>
                <a:solidFill>
                  <a:srgbClr val="595959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>
                <a:solidFill>
                  <a:srgbClr val="595959"/>
                </a:solidFill>
              </a:defRPr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68096" y="1693130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800"/>
              <a:buFont typeface="Arial"/>
              <a:buNone/>
              <a:defRPr sz="3800">
                <a:solidFill>
                  <a:srgbClr val="EE561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0" y="-1"/>
            <a:ext cx="9141600" cy="342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342900" spcFirstLastPara="1" rIns="34275" wrap="square" tIns="27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0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EE561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83303" y="4127101"/>
            <a:ext cx="2402776" cy="36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300"/>
              <a:buFont typeface="Trebuchet MS"/>
              <a:buNone/>
              <a:defRPr i="0" sz="3300" u="none" cap="none" strike="noStrike">
                <a:solidFill>
                  <a:srgbClr val="EE561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rebuchet MS"/>
              <a:buChar char=" "/>
              <a:defRPr i="0" sz="17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Char char="🢝"/>
              <a:defRPr i="0" sz="1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Trebuchet MS"/>
              <a:buChar char="🢝"/>
              <a:defRPr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72079" y="4853028"/>
            <a:ext cx="3384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176844" y="4856471"/>
            <a:ext cx="93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EE561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91503" y="4817381"/>
            <a:ext cx="1805242" cy="2744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jpg"/><Relationship Id="rId4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4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IST687 Airline Project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400"/>
              <a:buFont typeface="Arial"/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400"/>
              <a:buFont typeface="Arial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Xiwei Shen, Nikita Dongare, Tejas Patil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612"/>
              </a:buClr>
              <a:buSzPts val="3400"/>
              <a:buFont typeface="Arial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Aditya Sai, Surjit Singh, Justin Lim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836" y="0"/>
            <a:ext cx="3247364" cy="3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Does travel origin and destination affect satisfaction?</a:t>
            </a:r>
            <a:endParaRPr sz="3600"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5" y="1563600"/>
            <a:ext cx="4214750" cy="33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9250"/>
            <a:ext cx="4572000" cy="3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Does dates of travel and day of month affect satisfaction?</a:t>
            </a:r>
            <a:endParaRPr sz="3600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75" y="1714500"/>
            <a:ext cx="4045626" cy="31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50" y="1714500"/>
            <a:ext cx="4097676" cy="31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900" y="1714500"/>
            <a:ext cx="4315874" cy="28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rgbClr val="595959"/>
                </a:solidFill>
              </a:rPr>
              <a:t>Does type of travel, airline status and class of travel affect satisfaction?</a:t>
            </a:r>
            <a:endParaRPr sz="3000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68" y="1563600"/>
            <a:ext cx="3679058" cy="34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95" y="1563600"/>
            <a:ext cx="4207201" cy="34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550" y="1714500"/>
            <a:ext cx="4363175" cy="3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95959"/>
                </a:solidFill>
              </a:rPr>
              <a:t>Does type of travel, airline status and class of travel affect satisfaction?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687" y="1714500"/>
            <a:ext cx="4252824" cy="32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How is satisfaction affected by delays and length of travel?</a:t>
            </a:r>
            <a:endParaRPr sz="3600"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4" y="1563600"/>
            <a:ext cx="3672093" cy="3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600" y="1563600"/>
            <a:ext cx="3672099" cy="317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Do the Spending habits at the airport affect satisfaction?</a:t>
            </a:r>
            <a:endParaRPr sz="3600"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563600"/>
            <a:ext cx="4006476" cy="34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375" y="1563600"/>
            <a:ext cx="3814213" cy="35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What factors predict NPS?</a:t>
            </a:r>
            <a:endParaRPr sz="3600"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00" y="1373550"/>
            <a:ext cx="3452451" cy="3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73538"/>
            <a:ext cx="3819425" cy="3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Multi-Variables Linear Regression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Prediction Power : 47.95%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Accuracy : 77.6%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Apriori Algorithm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Support Vector Machine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Accuracy : 80.2%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Causes for Promotion/Detraction</a:t>
            </a:r>
            <a:endParaRPr sz="3600"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5" y="1714500"/>
            <a:ext cx="4098899" cy="29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404126" cy="3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Airline Routes - Cheapseat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563600"/>
            <a:ext cx="6306258" cy="3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	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Introduction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Business Questions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Problem Analysis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/>
              <a:t>nterpretation of the Results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Measures to reduce </a:t>
            </a:r>
            <a:r>
              <a:rPr lang="en"/>
              <a:t>attrition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Partner Airline Routes - EnjoyFlying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676" y="1429950"/>
            <a:ext cx="4460150" cy="3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Airline Routes - CoolYoung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174" y="1358200"/>
            <a:ext cx="4487850" cy="37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Airline Routes - FlyFast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28" y="1375438"/>
            <a:ext cx="4692326" cy="3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856971" y="4500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Airline Routes - Going North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74" y="1255325"/>
            <a:ext cx="4622125" cy="3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NPS Scores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25" y="1403925"/>
            <a:ext cx="49530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Suggestions for Southeast airlines</a:t>
            </a:r>
            <a:endParaRPr sz="3600"/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Flyfast, GoingNorth is important partner but contract renewal only for shorter duration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CoolYoung, EnjoyFlying is important partner with good NPS and longer term contract extensions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Airports which are significant predictors need to increase operations efficiency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Personal Travel and Airline status Blue travelers need to be given more incentives to increase </a:t>
            </a:r>
            <a:r>
              <a:rPr lang="en"/>
              <a:t>attrition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768096" y="2438537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Goal: Identify leading indicators to reduce customer attrition ahead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Southeast Airlines want to lower customer attrition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loyalty program, but customer valued loyalty program less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Current airline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variable: likelihood to recommend (1-10)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variable: any other attributes which has impact on independent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Traveler Attributes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Age, Gender, Price Sensitivity, Spending habits, Loyalty Accounts</a:t>
            </a:r>
            <a:endParaRPr/>
          </a:p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Travel Attributes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Class, Date, Destination, Airline Status, </a:t>
            </a:r>
            <a:r>
              <a:rPr lang="en"/>
              <a:t>Departure</a:t>
            </a:r>
            <a:r>
              <a:rPr lang="en"/>
              <a:t> Hour</a:t>
            </a:r>
            <a:endParaRPr/>
          </a:p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Experience Attributes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Delay in Arrival and Departure, Flight time, Distance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68096" y="148345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Is the current reward system efficient?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are effects of age and gender on satisfaction?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Does travel origin and destination affect satisfaction?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Does dates of travel and day of month affect satisfaction?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Does type of travel, airline status and class of travel affect satisfaction?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is satisfaction affected by delays and length of travel?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 the Spending habits at the airport affect satisfaction?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factors predict NPS?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rgbClr val="595959"/>
                </a:solidFill>
              </a:rPr>
              <a:t>Is the current reward system efficient?</a:t>
            </a:r>
            <a:endParaRPr sz="30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5" y="1563600"/>
            <a:ext cx="3259050" cy="3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386" y="1567905"/>
            <a:ext cx="3239727" cy="315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550" y="1563598"/>
            <a:ext cx="4192000" cy="304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rgbClr val="595959"/>
                </a:solidFill>
              </a:rPr>
              <a:t>Is the current reward system efficient?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0" y="1563600"/>
            <a:ext cx="3954825" cy="2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98" y="1563600"/>
            <a:ext cx="3946969" cy="2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595959"/>
                </a:solidFill>
              </a:rPr>
              <a:t>What are effects of age and gender on satisfaction?</a:t>
            </a:r>
            <a:endParaRPr sz="360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49" y="1563600"/>
            <a:ext cx="4302309" cy="3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75" y="1563600"/>
            <a:ext cx="4099729" cy="3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595959"/>
                </a:solidFill>
              </a:rPr>
              <a:t>What are effects of age and gender on satisfaction?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53" y="1714498"/>
            <a:ext cx="3797415" cy="2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22" y="1677490"/>
            <a:ext cx="3843075" cy="294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325" y="1563600"/>
            <a:ext cx="4307850" cy="3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25" y="1716000"/>
            <a:ext cx="4307850" cy="3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