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19" d="100"/>
          <a:sy n="119" d="100"/>
        </p:scale>
        <p:origin x="856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9F45658-E9BD-864D-8E19-FA9B12F9B52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FADC-89E6-5042-96A2-2DFF508A9B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5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5658-E9BD-864D-8E19-FA9B12F9B52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FADC-89E6-5042-96A2-2DFF508A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2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5658-E9BD-864D-8E19-FA9B12F9B52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FADC-89E6-5042-96A2-2DFF508A9B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14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5658-E9BD-864D-8E19-FA9B12F9B52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FADC-89E6-5042-96A2-2DFF508A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5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5658-E9BD-864D-8E19-FA9B12F9B52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FADC-89E6-5042-96A2-2DFF508A9B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34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2743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5658-E9BD-864D-8E19-FA9B12F9B52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FADC-89E6-5042-96A2-2DFF508A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2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5658-E9BD-864D-8E19-FA9B12F9B52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FADC-89E6-5042-96A2-2DFF508A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5658-E9BD-864D-8E19-FA9B12F9B52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FADC-89E6-5042-96A2-2DFF508A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5658-E9BD-864D-8E19-FA9B12F9B52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FADC-89E6-5042-96A2-2DFF508A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1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5658-E9BD-864D-8E19-FA9B12F9B52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FADC-89E6-5042-96A2-2DFF508A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5658-E9BD-864D-8E19-FA9B12F9B52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FADC-89E6-5042-96A2-2DFF508A9B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46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45431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F45658-E9BD-864D-8E19-FA9B12F9B52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01FADC-89E6-5042-96A2-2DFF508A9B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12801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93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4337-0D22-E94E-BF31-8ADAE80E6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AE4C2-49C4-0844-8A60-7DF170691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 on the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Render final upon browser request</a:t>
            </a:r>
          </a:p>
        </p:txBody>
      </p:sp>
    </p:spTree>
    <p:extLst>
      <p:ext uri="{BB962C8B-B14F-4D97-AF65-F5344CB8AC3E}">
        <p14:creationId xmlns:p14="http://schemas.microsoft.com/office/powerpoint/2010/main" val="183818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F10040-66BC-9B48-B8A9-51B302CA5440}"/>
              </a:ext>
            </a:extLst>
          </p:cNvPr>
          <p:cNvSpPr/>
          <p:nvPr/>
        </p:nvSpPr>
        <p:spPr>
          <a:xfrm>
            <a:off x="4372018" y="2275850"/>
            <a:ext cx="1595901" cy="170839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402198-68A1-D940-B5E9-202586E5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55643"/>
            <a:ext cx="9720072" cy="883885"/>
          </a:xfrm>
        </p:spPr>
        <p:txBody>
          <a:bodyPr/>
          <a:lstStyle/>
          <a:p>
            <a:r>
              <a:rPr lang="en-US" dirty="0"/>
              <a:t>Web Development Chain for a publishing system  </a:t>
            </a:r>
            <a:br>
              <a:rPr lang="en-US" dirty="0"/>
            </a:b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AB.com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example — XML-based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87CF4-5CC6-C14C-AA3F-72B0DAB0F7E7}"/>
              </a:ext>
            </a:extLst>
          </p:cNvPr>
          <p:cNvSpPr txBox="1"/>
          <p:nvPr/>
        </p:nvSpPr>
        <p:spPr>
          <a:xfrm>
            <a:off x="609600" y="1688622"/>
            <a:ext cx="191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Proto site (HTML+)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6581DA-2133-5745-81BA-37E011501BD4}"/>
              </a:ext>
            </a:extLst>
          </p:cNvPr>
          <p:cNvSpPr/>
          <p:nvPr/>
        </p:nvSpPr>
        <p:spPr>
          <a:xfrm>
            <a:off x="710119" y="1374613"/>
            <a:ext cx="314009" cy="31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91574-2434-594E-ACAD-1F14AE87D2DD}"/>
              </a:ext>
            </a:extLst>
          </p:cNvPr>
          <p:cNvSpPr txBox="1"/>
          <p:nvPr/>
        </p:nvSpPr>
        <p:spPr>
          <a:xfrm>
            <a:off x="609600" y="2005143"/>
            <a:ext cx="1910862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Head</a:t>
            </a:r>
          </a:p>
          <a:p>
            <a:r>
              <a:rPr lang="en-US" sz="1050" dirty="0"/>
              <a:t>Body</a:t>
            </a:r>
          </a:p>
          <a:p>
            <a:r>
              <a:rPr lang="en-US" sz="1050" dirty="0"/>
              <a:t>  Content (</a:t>
            </a:r>
            <a:r>
              <a:rPr lang="en-US" sz="1050" i="1" dirty="0"/>
              <a:t>boilerplate</a:t>
            </a:r>
            <a:r>
              <a:rPr lang="en-US" sz="1050" dirty="0"/>
              <a:t>)</a:t>
            </a:r>
          </a:p>
          <a:p>
            <a:r>
              <a:rPr lang="en-US" sz="1050" dirty="0"/>
              <a:t>  Content (</a:t>
            </a:r>
            <a:r>
              <a:rPr lang="en-US" sz="1050" i="1" dirty="0"/>
              <a:t>components</a:t>
            </a:r>
            <a:r>
              <a:rPr lang="en-US" sz="1050" dirty="0"/>
              <a:t>)</a:t>
            </a:r>
          </a:p>
          <a:p>
            <a:r>
              <a:rPr lang="en-US" sz="1050" dirty="0"/>
              <a:t>    Section 1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Header : Text : Image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1000" dirty="0"/>
              <a:t>Sect 2 …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1000" dirty="0"/>
              <a:t>Sect 3 …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6CA6E3-4141-A343-A77C-F06966877A32}"/>
              </a:ext>
            </a:extLst>
          </p:cNvPr>
          <p:cNvSpPr/>
          <p:nvPr/>
        </p:nvSpPr>
        <p:spPr>
          <a:xfrm>
            <a:off x="4372018" y="1374613"/>
            <a:ext cx="314009" cy="31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F6070-58B7-2D42-94B6-6AF74732364C}"/>
              </a:ext>
            </a:extLst>
          </p:cNvPr>
          <p:cNvSpPr txBox="1"/>
          <p:nvPr/>
        </p:nvSpPr>
        <p:spPr>
          <a:xfrm>
            <a:off x="2578830" y="2275850"/>
            <a:ext cx="1277566" cy="1061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Turn reusable elements into components</a:t>
            </a:r>
          </a:p>
          <a:p>
            <a:endParaRPr lang="en-US" sz="1050" dirty="0"/>
          </a:p>
          <a:p>
            <a:r>
              <a:rPr lang="en-US" sz="1050" dirty="0"/>
              <a:t>(Separate the </a:t>
            </a:r>
            <a:r>
              <a:rPr lang="en-US" sz="1050" b="1" dirty="0"/>
              <a:t>data</a:t>
            </a:r>
            <a:r>
              <a:rPr lang="en-US" sz="1050" dirty="0"/>
              <a:t> from the </a:t>
            </a:r>
            <a:r>
              <a:rPr lang="en-US" sz="1050" b="1" dirty="0"/>
              <a:t>structure</a:t>
            </a:r>
            <a:r>
              <a:rPr lang="en-US" sz="1050" dirty="0"/>
              <a:t>)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547DB-C7E4-314F-A529-E9E0BA505D39}"/>
              </a:ext>
            </a:extLst>
          </p:cNvPr>
          <p:cNvSpPr txBox="1"/>
          <p:nvPr/>
        </p:nvSpPr>
        <p:spPr>
          <a:xfrm>
            <a:off x="4310410" y="1688622"/>
            <a:ext cx="191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Components (XML)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58E9A8-7A35-E448-8AE5-D13AD8398CBF}"/>
              </a:ext>
            </a:extLst>
          </p:cNvPr>
          <p:cNvSpPr txBox="1"/>
          <p:nvPr/>
        </p:nvSpPr>
        <p:spPr>
          <a:xfrm>
            <a:off x="4409497" y="2342701"/>
            <a:ext cx="155842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Header</a:t>
            </a:r>
          </a:p>
          <a:p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Text</a:t>
            </a:r>
          </a:p>
          <a:p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Image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81047-4955-AD43-B932-AFB227DB1022}"/>
              </a:ext>
            </a:extLst>
          </p:cNvPr>
          <p:cNvSpPr txBox="1"/>
          <p:nvPr/>
        </p:nvSpPr>
        <p:spPr>
          <a:xfrm>
            <a:off x="4501287" y="2559140"/>
            <a:ext cx="1277566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D0A9D-2160-C049-8929-BECD84D657F7}"/>
              </a:ext>
            </a:extLst>
          </p:cNvPr>
          <p:cNvSpPr txBox="1"/>
          <p:nvPr/>
        </p:nvSpPr>
        <p:spPr>
          <a:xfrm>
            <a:off x="4501287" y="3045523"/>
            <a:ext cx="1277566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F675CF-D8FB-EF45-AFD2-595978DC37ED}"/>
              </a:ext>
            </a:extLst>
          </p:cNvPr>
          <p:cNvSpPr txBox="1"/>
          <p:nvPr/>
        </p:nvSpPr>
        <p:spPr>
          <a:xfrm>
            <a:off x="4501287" y="3557334"/>
            <a:ext cx="1277566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5AC9C-AF81-F949-85EE-1CAA63A2BD19}"/>
              </a:ext>
            </a:extLst>
          </p:cNvPr>
          <p:cNvSpPr txBox="1"/>
          <p:nvPr/>
        </p:nvSpPr>
        <p:spPr>
          <a:xfrm>
            <a:off x="4310410" y="1970724"/>
            <a:ext cx="191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Section-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comp.xml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35F335-7C03-5441-B10E-CC2E2BD40FAA}"/>
              </a:ext>
            </a:extLst>
          </p:cNvPr>
          <p:cNvSpPr txBox="1"/>
          <p:nvPr/>
        </p:nvSpPr>
        <p:spPr>
          <a:xfrm>
            <a:off x="9081755" y="1395127"/>
            <a:ext cx="2400126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Writers or other content producers add text, images, </a:t>
            </a:r>
            <a:r>
              <a:rPr lang="en-US" sz="1050" dirty="0" err="1"/>
              <a:t>etc</a:t>
            </a:r>
            <a:endParaRPr lang="en-US" sz="1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88DEC6-0DEF-2646-9454-B13E11BA0154}"/>
              </a:ext>
            </a:extLst>
          </p:cNvPr>
          <p:cNvSpPr/>
          <p:nvPr/>
        </p:nvSpPr>
        <p:spPr>
          <a:xfrm>
            <a:off x="7003293" y="1374613"/>
            <a:ext cx="314009" cy="31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5424B-C6AF-B74F-9681-C49BA480012D}"/>
              </a:ext>
            </a:extLst>
          </p:cNvPr>
          <p:cNvSpPr/>
          <p:nvPr/>
        </p:nvSpPr>
        <p:spPr>
          <a:xfrm>
            <a:off x="9038663" y="2543539"/>
            <a:ext cx="1595901" cy="314009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Sect-1 (filled in)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65D917-3AC3-CE49-BECE-0503441F8877}"/>
              </a:ext>
            </a:extLst>
          </p:cNvPr>
          <p:cNvSpPr/>
          <p:nvPr/>
        </p:nvSpPr>
        <p:spPr>
          <a:xfrm>
            <a:off x="9038663" y="2971556"/>
            <a:ext cx="1595901" cy="314009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Sect-2 (filled in)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05430C-883B-BD43-9EB4-0B8F0BA4F8E1}"/>
              </a:ext>
            </a:extLst>
          </p:cNvPr>
          <p:cNvSpPr/>
          <p:nvPr/>
        </p:nvSpPr>
        <p:spPr>
          <a:xfrm>
            <a:off x="9038663" y="3448212"/>
            <a:ext cx="1595901" cy="314009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Sect (filled in)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5E2B573-367F-4D4C-8ED9-B10F5E05E908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 flipV="1">
            <a:off x="5967919" y="2700544"/>
            <a:ext cx="3070744" cy="2538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7BE3E75-8483-E647-A25E-71742C5565ED}"/>
              </a:ext>
            </a:extLst>
          </p:cNvPr>
          <p:cNvCxnSpPr>
            <a:stCxn id="11" idx="3"/>
            <a:endCxn id="20" idx="1"/>
          </p:cNvCxnSpPr>
          <p:nvPr/>
        </p:nvCxnSpPr>
        <p:spPr>
          <a:xfrm>
            <a:off x="5967919" y="2954407"/>
            <a:ext cx="3070744" cy="1741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E1F03EBD-A6C7-E249-9EFF-F3320A448239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5967919" y="2954407"/>
            <a:ext cx="3070744" cy="650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717E784-7DCB-3349-8E37-81704323C585}"/>
              </a:ext>
            </a:extLst>
          </p:cNvPr>
          <p:cNvSpPr/>
          <p:nvPr/>
        </p:nvSpPr>
        <p:spPr>
          <a:xfrm>
            <a:off x="710119" y="4406285"/>
            <a:ext cx="314009" cy="31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CFF3ED-FA58-2A42-B634-CC99D3AC55C9}"/>
              </a:ext>
            </a:extLst>
          </p:cNvPr>
          <p:cNvSpPr txBox="1"/>
          <p:nvPr/>
        </p:nvSpPr>
        <p:spPr>
          <a:xfrm>
            <a:off x="6863863" y="1688622"/>
            <a:ext cx="191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Populate the form(s)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0EA436-2E33-3249-8CEB-E3691FC65A89}"/>
              </a:ext>
            </a:extLst>
          </p:cNvPr>
          <p:cNvSpPr/>
          <p:nvPr/>
        </p:nvSpPr>
        <p:spPr>
          <a:xfrm>
            <a:off x="7160297" y="2275850"/>
            <a:ext cx="1595901" cy="170839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A50861-ED92-B146-B829-AF0BB76C9DA7}"/>
              </a:ext>
            </a:extLst>
          </p:cNvPr>
          <p:cNvSpPr txBox="1"/>
          <p:nvPr/>
        </p:nvSpPr>
        <p:spPr>
          <a:xfrm>
            <a:off x="7245053" y="2342701"/>
            <a:ext cx="1558422" cy="137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Header</a:t>
            </a:r>
          </a:p>
          <a:p>
            <a:r>
              <a:rPr lang="en-US" sz="1050" i="1" dirty="0"/>
              <a:t>Lorem ipsum…</a:t>
            </a:r>
          </a:p>
          <a:p>
            <a:endParaRPr lang="en-US" sz="1050" dirty="0"/>
          </a:p>
          <a:p>
            <a:r>
              <a:rPr lang="en-US" sz="1050" dirty="0"/>
              <a:t>Text</a:t>
            </a:r>
          </a:p>
          <a:p>
            <a:r>
              <a:rPr lang="en-US" sz="1050" i="1" dirty="0"/>
              <a:t>Lorem ipsum…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Image</a:t>
            </a:r>
          </a:p>
          <a:p>
            <a:r>
              <a:rPr lang="en-US" sz="1050" i="1" dirty="0"/>
              <a:t>some-</a:t>
            </a:r>
            <a:r>
              <a:rPr lang="en-US" sz="1050" i="1" dirty="0" err="1"/>
              <a:t>image.jpg</a:t>
            </a:r>
            <a:endParaRPr lang="en-US" sz="10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EA9444-638F-8D41-A40A-B86A32C4CB11}"/>
              </a:ext>
            </a:extLst>
          </p:cNvPr>
          <p:cNvSpPr txBox="1"/>
          <p:nvPr/>
        </p:nvSpPr>
        <p:spPr>
          <a:xfrm>
            <a:off x="609600" y="4731441"/>
            <a:ext cx="191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Contruct</a:t>
            </a:r>
            <a:r>
              <a:rPr lang="en-US" sz="1400" dirty="0"/>
              <a:t> the page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47E5FA-C190-F04D-B629-A38C9C2B09FA}"/>
              </a:ext>
            </a:extLst>
          </p:cNvPr>
          <p:cNvSpPr/>
          <p:nvPr/>
        </p:nvSpPr>
        <p:spPr>
          <a:xfrm>
            <a:off x="5268890" y="4406285"/>
            <a:ext cx="314009" cy="31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D1E08E-DCBC-034C-A399-A9D0DAF51FA1}"/>
              </a:ext>
            </a:extLst>
          </p:cNvPr>
          <p:cNvSpPr txBox="1"/>
          <p:nvPr/>
        </p:nvSpPr>
        <p:spPr>
          <a:xfrm>
            <a:off x="5197554" y="4731441"/>
            <a:ext cx="191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Publish to Server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78C6C8-54CE-3147-A24F-BAFA5F038FFA}"/>
              </a:ext>
            </a:extLst>
          </p:cNvPr>
          <p:cNvSpPr/>
          <p:nvPr/>
        </p:nvSpPr>
        <p:spPr>
          <a:xfrm>
            <a:off x="8924751" y="4406285"/>
            <a:ext cx="314009" cy="31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41FE34-F49E-9C4D-9E42-5B163C0A5D65}"/>
              </a:ext>
            </a:extLst>
          </p:cNvPr>
          <p:cNvSpPr txBox="1"/>
          <p:nvPr/>
        </p:nvSpPr>
        <p:spPr>
          <a:xfrm>
            <a:off x="8804775" y="4731441"/>
            <a:ext cx="280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Deliver final page to browser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729C099-CE95-A448-905D-7F2B89C701F3}"/>
              </a:ext>
            </a:extLst>
          </p:cNvPr>
          <p:cNvSpPr/>
          <p:nvPr/>
        </p:nvSpPr>
        <p:spPr>
          <a:xfrm>
            <a:off x="609600" y="5105893"/>
            <a:ext cx="2442519" cy="1549189"/>
          </a:xfrm>
          <a:prstGeom prst="roundRect">
            <a:avLst>
              <a:gd name="adj" fmla="val 91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30C041-F2A1-C04D-95B4-E29C6D8A0BFE}"/>
              </a:ext>
            </a:extLst>
          </p:cNvPr>
          <p:cNvSpPr/>
          <p:nvPr/>
        </p:nvSpPr>
        <p:spPr>
          <a:xfrm>
            <a:off x="797668" y="5474443"/>
            <a:ext cx="1439693" cy="8311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2F830FA1-F309-6144-A49D-3EE35DF63951}"/>
              </a:ext>
            </a:extLst>
          </p:cNvPr>
          <p:cNvSpPr/>
          <p:nvPr/>
        </p:nvSpPr>
        <p:spPr>
          <a:xfrm>
            <a:off x="3910519" y="2813056"/>
            <a:ext cx="252919" cy="15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CE2FDE63-D7E5-B443-9A2E-655BF75CBA80}"/>
              </a:ext>
            </a:extLst>
          </p:cNvPr>
          <p:cNvSpPr/>
          <p:nvPr/>
        </p:nvSpPr>
        <p:spPr>
          <a:xfrm>
            <a:off x="2237361" y="2813056"/>
            <a:ext cx="252919" cy="15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2DFC783-FC5B-0646-8E35-59E828A22831}"/>
              </a:ext>
            </a:extLst>
          </p:cNvPr>
          <p:cNvCxnSpPr/>
          <p:nvPr/>
        </p:nvCxnSpPr>
        <p:spPr>
          <a:xfrm>
            <a:off x="609600" y="4192621"/>
            <a:ext cx="113651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33D06E-0F85-7240-A91F-D08DA70F3AC2}"/>
              </a:ext>
            </a:extLst>
          </p:cNvPr>
          <p:cNvSpPr txBox="1"/>
          <p:nvPr/>
        </p:nvSpPr>
        <p:spPr>
          <a:xfrm>
            <a:off x="3332407" y="5119129"/>
            <a:ext cx="1156224" cy="184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i="1" dirty="0"/>
              <a:t>Page container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DF6A25-C6B8-584D-B8BF-2AB67DBB48F4}"/>
              </a:ext>
            </a:extLst>
          </p:cNvPr>
          <p:cNvSpPr txBox="1"/>
          <p:nvPr/>
        </p:nvSpPr>
        <p:spPr>
          <a:xfrm>
            <a:off x="3332407" y="5494465"/>
            <a:ext cx="1353620" cy="184666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i="1" dirty="0"/>
              <a:t>Component container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C0F052-66B9-FC48-8FE4-48D564B6053C}"/>
              </a:ext>
            </a:extLst>
          </p:cNvPr>
          <p:cNvSpPr/>
          <p:nvPr/>
        </p:nvSpPr>
        <p:spPr>
          <a:xfrm>
            <a:off x="921235" y="5586905"/>
            <a:ext cx="598646" cy="1725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9DF5CA-12C4-0C49-9FE0-D8EC95785AF3}"/>
              </a:ext>
            </a:extLst>
          </p:cNvPr>
          <p:cNvSpPr/>
          <p:nvPr/>
        </p:nvSpPr>
        <p:spPr>
          <a:xfrm>
            <a:off x="921235" y="5809327"/>
            <a:ext cx="598646" cy="1725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E1BD48-C498-104C-9285-54924B4C9A4D}"/>
              </a:ext>
            </a:extLst>
          </p:cNvPr>
          <p:cNvSpPr/>
          <p:nvPr/>
        </p:nvSpPr>
        <p:spPr>
          <a:xfrm>
            <a:off x="921235" y="6056462"/>
            <a:ext cx="598646" cy="1725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2DA64E-C19A-5443-A5FA-5CB202BDFF1E}"/>
              </a:ext>
            </a:extLst>
          </p:cNvPr>
          <p:cNvSpPr txBox="1"/>
          <p:nvPr/>
        </p:nvSpPr>
        <p:spPr>
          <a:xfrm>
            <a:off x="3332407" y="5843417"/>
            <a:ext cx="1353620" cy="184666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i="1" dirty="0"/>
              <a:t>Components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B2EBFE-8E57-9B44-B02E-177F48B44665}"/>
              </a:ext>
            </a:extLst>
          </p:cNvPr>
          <p:cNvSpPr txBox="1"/>
          <p:nvPr/>
        </p:nvSpPr>
        <p:spPr>
          <a:xfrm>
            <a:off x="762201" y="5119129"/>
            <a:ext cx="18166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i="1" dirty="0"/>
              <a:t>Boilerplate HTML content wraps component content …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CAB1F7-E7FA-D44F-98B9-694141E00E82}"/>
              </a:ext>
            </a:extLst>
          </p:cNvPr>
          <p:cNvSpPr/>
          <p:nvPr/>
        </p:nvSpPr>
        <p:spPr>
          <a:xfrm>
            <a:off x="797668" y="6340407"/>
            <a:ext cx="1439693" cy="2729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E428E4C-01C8-454D-B90A-A87FB0B236A1}"/>
              </a:ext>
            </a:extLst>
          </p:cNvPr>
          <p:cNvSpPr/>
          <p:nvPr/>
        </p:nvSpPr>
        <p:spPr>
          <a:xfrm>
            <a:off x="2312143" y="5483157"/>
            <a:ext cx="546975" cy="11301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1478935-A895-BB40-8525-175F0C3867FF}"/>
              </a:ext>
            </a:extLst>
          </p:cNvPr>
          <p:cNvCxnSpPr/>
          <p:nvPr/>
        </p:nvCxnSpPr>
        <p:spPr>
          <a:xfrm>
            <a:off x="2047875" y="5586905"/>
            <a:ext cx="11715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B1AAAA6-29D7-3C46-A869-50503E13D141}"/>
              </a:ext>
            </a:extLst>
          </p:cNvPr>
          <p:cNvCxnSpPr>
            <a:cxnSpLocks/>
          </p:cNvCxnSpPr>
          <p:nvPr/>
        </p:nvCxnSpPr>
        <p:spPr>
          <a:xfrm>
            <a:off x="1371600" y="5910755"/>
            <a:ext cx="18478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62293C5D-9BB9-E441-B383-B75BF80DD47C}"/>
              </a:ext>
            </a:extLst>
          </p:cNvPr>
          <p:cNvSpPr/>
          <p:nvPr/>
        </p:nvSpPr>
        <p:spPr>
          <a:xfrm>
            <a:off x="5219700" y="5105893"/>
            <a:ext cx="1514475" cy="1549189"/>
          </a:xfrm>
          <a:prstGeom prst="roundRect">
            <a:avLst>
              <a:gd name="adj" fmla="val 91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A7A53D-5CD8-5848-BD52-3D1E8F161A33}"/>
              </a:ext>
            </a:extLst>
          </p:cNvPr>
          <p:cNvSpPr/>
          <p:nvPr/>
        </p:nvSpPr>
        <p:spPr>
          <a:xfrm>
            <a:off x="5274418" y="5379193"/>
            <a:ext cx="1345457" cy="8311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079215-8DA1-C049-8682-E820F0291E76}"/>
              </a:ext>
            </a:extLst>
          </p:cNvPr>
          <p:cNvSpPr/>
          <p:nvPr/>
        </p:nvSpPr>
        <p:spPr>
          <a:xfrm>
            <a:off x="5369273" y="5500881"/>
            <a:ext cx="598646" cy="1725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FEA59C-5E15-B24A-A23D-D294FB141849}"/>
              </a:ext>
            </a:extLst>
          </p:cNvPr>
          <p:cNvSpPr txBox="1"/>
          <p:nvPr/>
        </p:nvSpPr>
        <p:spPr>
          <a:xfrm>
            <a:off x="7027005" y="5304800"/>
            <a:ext cx="1277566" cy="1061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Upon browser request, the Server renders the XML content into HTML, and delivers  a single webpage</a:t>
            </a:r>
            <a:endParaRPr 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F5C8A2-C29F-1846-97AF-810FD1BCD84E}"/>
              </a:ext>
            </a:extLst>
          </p:cNvPr>
          <p:cNvSpPr txBox="1"/>
          <p:nvPr/>
        </p:nvSpPr>
        <p:spPr>
          <a:xfrm>
            <a:off x="8895007" y="5322520"/>
            <a:ext cx="1156224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200" i="1" dirty="0"/>
              <a:t>Request URL…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2571E3-CB4C-0C46-BB97-A74E9FD30B0D}"/>
              </a:ext>
            </a:extLst>
          </p:cNvPr>
          <p:cNvSpPr txBox="1"/>
          <p:nvPr/>
        </p:nvSpPr>
        <p:spPr>
          <a:xfrm>
            <a:off x="8895007" y="5779463"/>
            <a:ext cx="1439618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200" i="1" dirty="0"/>
              <a:t>…Receive HTML page</a:t>
            </a:r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6B65F0A1-87BE-D644-9036-099F6DD577D4}"/>
              </a:ext>
            </a:extLst>
          </p:cNvPr>
          <p:cNvSpPr/>
          <p:nvPr/>
        </p:nvSpPr>
        <p:spPr>
          <a:xfrm>
            <a:off x="8552436" y="5851531"/>
            <a:ext cx="252919" cy="15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79CF39E3-198D-564E-B51D-26131EC6B3E4}"/>
              </a:ext>
            </a:extLst>
          </p:cNvPr>
          <p:cNvSpPr/>
          <p:nvPr/>
        </p:nvSpPr>
        <p:spPr>
          <a:xfrm rot="10800000">
            <a:off x="8484474" y="5413381"/>
            <a:ext cx="252919" cy="15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7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84AC-A2A7-8440-ACF4-ACCE58B1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AllianceBernstein</a:t>
            </a:r>
            <a:r>
              <a:rPr lang="en-US" dirty="0"/>
              <a:t> Microsite XML structure/</a:t>
            </a:r>
            <a:br>
              <a:rPr lang="en-US" dirty="0"/>
            </a:b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usage diagram for training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21386-56E2-2C4C-AF1F-0A295125A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67310"/>
            <a:ext cx="8672322" cy="555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26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{B46FE2C7-F529-1E43-8F81-40C3132296AF}tf10001061</Template>
  <TotalTime>122</TotalTime>
  <Words>180</Words>
  <Application>Microsoft Macintosh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Tw Cen MT</vt:lpstr>
      <vt:lpstr>Tw Cen MT Condensed</vt:lpstr>
      <vt:lpstr>Wingdings 3</vt:lpstr>
      <vt:lpstr>Integral</vt:lpstr>
      <vt:lpstr>Web Development Process</vt:lpstr>
      <vt:lpstr>Web Development Chain for a publishing system   AB.com example — XML-based</vt:lpstr>
      <vt:lpstr>AllianceBernstein Microsite XML structure/ usage diagram for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McDermott</dc:creator>
  <cp:lastModifiedBy>Patrick McDermott</cp:lastModifiedBy>
  <cp:revision>66</cp:revision>
  <dcterms:created xsi:type="dcterms:W3CDTF">2018-11-19T19:16:05Z</dcterms:created>
  <dcterms:modified xsi:type="dcterms:W3CDTF">2018-11-20T13:40:48Z</dcterms:modified>
</cp:coreProperties>
</file>