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57" r:id="rId4"/>
    <p:sldId id="268" r:id="rId5"/>
    <p:sldId id="267" r:id="rId6"/>
    <p:sldId id="258" r:id="rId7"/>
    <p:sldId id="259" r:id="rId8"/>
    <p:sldId id="260" r:id="rId9"/>
    <p:sldId id="270" r:id="rId10"/>
    <p:sldId id="271" r:id="rId11"/>
    <p:sldId id="273" r:id="rId12"/>
    <p:sldId id="261" r:id="rId13"/>
    <p:sldId id="274" r:id="rId14"/>
    <p:sldId id="275" r:id="rId15"/>
    <p:sldId id="263" r:id="rId16"/>
    <p:sldId id="272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4D858-3BFB-46C1-82C4-4E7C35F5029E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77C4-141D-4F56-975C-532D07B79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56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77C4-141D-4F56-975C-532D07B795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0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6D32-38C1-4284-AC0B-A9B2540F8AC2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6D3E-B561-40BC-8CB1-568C2752FEAF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7690-CEFE-46B6-8E5F-0AF742A9E43A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4506-2B34-4CEA-9C7F-EEF8E4745A70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BF94-64D8-43A1-BA89-BDC5ABDA3364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Freeform 6"/>
          <p:cNvSpPr/>
          <p:nvPr userDrawn="1"/>
        </p:nvSpPr>
        <p:spPr bwMode="auto">
          <a:xfrm>
            <a:off x="0" y="1"/>
            <a:ext cx="12192000" cy="1520042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18712" y="0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52DD-9C64-426F-BDB0-FB4792471F77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57D1-426B-44D0-ABF8-D3012FAD87EF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Freeform 6"/>
          <p:cNvSpPr/>
          <p:nvPr userDrawn="1"/>
        </p:nvSpPr>
        <p:spPr bwMode="auto">
          <a:xfrm>
            <a:off x="0" y="1"/>
            <a:ext cx="12192000" cy="1520042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18712" y="0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DD9-4761-46DC-B2A6-31A5CB2D240F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1"/>
            <a:ext cx="12192000" cy="1520042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0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F4FF-2A37-4C64-A83B-7CE057E0EDC0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6EB9-9A2D-4197-B2E7-9A18D631615C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/>
          <p:cNvSpPr/>
          <p:nvPr userDrawn="1"/>
        </p:nvSpPr>
        <p:spPr bwMode="auto">
          <a:xfrm>
            <a:off x="0" y="1"/>
            <a:ext cx="12192000" cy="1520042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18712" y="0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0C32-ED85-4B77-91DD-BE578CFCE6BB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 userDrawn="1"/>
        </p:nvSpPr>
        <p:spPr bwMode="auto">
          <a:xfrm>
            <a:off x="0" y="1"/>
            <a:ext cx="12192000" cy="1520042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8712" y="0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6637-0D33-43B9-97B3-2504108C13AE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BAAF-3DB7-49A8-9AC1-4D00820996D6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29595AC-DDEA-4651-8D1E-2F4D8FE82448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BFEE960-6E4C-4368-8E0A-9971D2F7F896}" type="datetime1">
              <a:rPr lang="en-US" smtClean="0"/>
              <a:t>11/28/16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ivvybikes.com/system-dat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Divvy Bike Share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/>
              <a:t>Time Series Modeling Approach </a:t>
            </a:r>
            <a:r>
              <a:rPr lang="en-US" dirty="0" smtClean="0"/>
              <a:t>Comparing Neural </a:t>
            </a:r>
            <a:r>
              <a:rPr lang="en-US" dirty="0"/>
              <a:t>Networks and Box-Jenkins Family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18017" y="5974669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Authors: Earl Hammond and Patrick Sullivan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80933"/>
            <a:ext cx="10571998" cy="970450"/>
          </a:xfrm>
        </p:spPr>
        <p:txBody>
          <a:bodyPr/>
          <a:lstStyle/>
          <a:p>
            <a:r>
              <a:rPr lang="en-US" dirty="0" smtClean="0"/>
              <a:t>Modeling: Regression with ARMA Error: Analyze Model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1" y="1799765"/>
            <a:ext cx="4130300" cy="3889835"/>
          </a:xfrm>
        </p:spPr>
        <p:txBody>
          <a:bodyPr>
            <a:normAutofit/>
          </a:bodyPr>
          <a:lstStyle/>
          <a:p>
            <a:r>
              <a:rPr lang="en-US" dirty="0" smtClean="0"/>
              <a:t>We fit an </a:t>
            </a:r>
            <a:r>
              <a:rPr lang="en-US" dirty="0" err="1" smtClean="0"/>
              <a:t>arima</a:t>
            </a:r>
            <a:r>
              <a:rPr lang="en-US" dirty="0" smtClean="0"/>
              <a:t> model to all training sets with daily maximum temperature as a </a:t>
            </a:r>
            <a:r>
              <a:rPr lang="en-US" dirty="0" err="1" smtClean="0"/>
              <a:t>regressor</a:t>
            </a:r>
            <a:endParaRPr lang="en-US" dirty="0" smtClean="0"/>
          </a:p>
          <a:p>
            <a:r>
              <a:rPr lang="en-US" dirty="0" smtClean="0"/>
              <a:t>The RMSE for all predictions across all models was: 5.64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677" y="2022933"/>
            <a:ext cx="6323809" cy="3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5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80933"/>
            <a:ext cx="10571998" cy="970450"/>
          </a:xfrm>
        </p:spPr>
        <p:txBody>
          <a:bodyPr/>
          <a:lstStyle/>
          <a:p>
            <a:r>
              <a:rPr lang="en-US" dirty="0" smtClean="0"/>
              <a:t>Modeling: Regression with ARMA Error: Analyze Model 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2222287"/>
            <a:ext cx="4502589" cy="3636511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We picked the model fit on the largest training set (from all models found in cross-validation) to analyze residuals</a:t>
            </a:r>
          </a:p>
          <a:p>
            <a:r>
              <a:rPr lang="en-US" dirty="0" smtClean="0"/>
              <a:t>Residuals for this model show a skewed distribution</a:t>
            </a:r>
          </a:p>
          <a:p>
            <a:r>
              <a:rPr lang="en-US" dirty="0" smtClean="0"/>
              <a:t>Box-</a:t>
            </a:r>
            <a:r>
              <a:rPr lang="en-US" dirty="0" err="1" smtClean="0"/>
              <a:t>Ljung</a:t>
            </a:r>
            <a:r>
              <a:rPr lang="en-US" dirty="0" smtClean="0"/>
              <a:t> p-values justify a conclusion that residuals are auto-correlated</a:t>
            </a:r>
          </a:p>
          <a:p>
            <a:pPr lvl="1"/>
            <a:r>
              <a:rPr lang="en-US" dirty="0" smtClean="0"/>
              <a:t>Box-</a:t>
            </a:r>
            <a:r>
              <a:rPr lang="en-US" dirty="0" err="1" smtClean="0"/>
              <a:t>Ljung</a:t>
            </a:r>
            <a:r>
              <a:rPr lang="en-US" dirty="0" smtClean="0"/>
              <a:t> test p-value: 0.005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391" y="1915941"/>
            <a:ext cx="5438095" cy="3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4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79056"/>
            <a:ext cx="10571998" cy="970450"/>
          </a:xfrm>
        </p:spPr>
        <p:txBody>
          <a:bodyPr/>
          <a:lstStyle/>
          <a:p>
            <a:r>
              <a:rPr lang="en-US" dirty="0" smtClean="0"/>
              <a:t>Modeling: TBATS </a:t>
            </a:r>
            <a:r>
              <a:rPr lang="en-US" dirty="0" err="1" smtClean="0"/>
              <a:t>Multiseasonality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1561887"/>
            <a:ext cx="4447800" cy="4686513"/>
          </a:xfrm>
        </p:spPr>
        <p:txBody>
          <a:bodyPr>
            <a:normAutofit/>
          </a:bodyPr>
          <a:lstStyle/>
          <a:p>
            <a:r>
              <a:rPr lang="en-US" dirty="0" smtClean="0"/>
              <a:t>Since our </a:t>
            </a:r>
            <a:r>
              <a:rPr lang="en-US" dirty="0" err="1" smtClean="0"/>
              <a:t>periodogram</a:t>
            </a:r>
            <a:r>
              <a:rPr lang="en-US" dirty="0" smtClean="0"/>
              <a:t> suggested </a:t>
            </a:r>
            <a:r>
              <a:rPr lang="en-US" dirty="0" err="1" smtClean="0"/>
              <a:t>multiseasonality</a:t>
            </a:r>
            <a:r>
              <a:rPr lang="en-US" dirty="0" smtClean="0"/>
              <a:t>, we next fit a TBATS model.</a:t>
            </a:r>
          </a:p>
          <a:p>
            <a:r>
              <a:rPr lang="en-US" dirty="0" smtClean="0"/>
              <a:t>The chosen models were very consistent across all cross-validation models</a:t>
            </a:r>
          </a:p>
          <a:p>
            <a:pPr lvl="1"/>
            <a:r>
              <a:rPr lang="en-US" dirty="0" smtClean="0"/>
              <a:t>Box-cox transformation: none</a:t>
            </a:r>
          </a:p>
          <a:p>
            <a:pPr lvl="1"/>
            <a:r>
              <a:rPr lang="en-US" dirty="0" smtClean="0"/>
              <a:t>AR(1) error model</a:t>
            </a:r>
          </a:p>
          <a:p>
            <a:pPr lvl="1"/>
            <a:r>
              <a:rPr lang="en-US" dirty="0" smtClean="0"/>
              <a:t>Damping parameter: 1 or very close</a:t>
            </a:r>
          </a:p>
          <a:p>
            <a:r>
              <a:rPr lang="en-US" dirty="0" smtClean="0"/>
              <a:t>The final RMSE across all fitted models was 6.20.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677" y="2249221"/>
            <a:ext cx="6323809" cy="3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79056"/>
            <a:ext cx="10571998" cy="970450"/>
          </a:xfrm>
        </p:spPr>
        <p:txBody>
          <a:bodyPr/>
          <a:lstStyle/>
          <a:p>
            <a:r>
              <a:rPr lang="en-US" dirty="0" smtClean="0"/>
              <a:t>Modeling: TBATS </a:t>
            </a:r>
            <a:r>
              <a:rPr lang="en-US" dirty="0" err="1" smtClean="0"/>
              <a:t>Multiseasonality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1749847"/>
            <a:ext cx="4743888" cy="266975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Again, we picked the final model, fit on the largest data set to analyze residuals.</a:t>
            </a:r>
          </a:p>
          <a:p>
            <a:r>
              <a:rPr lang="en-US" dirty="0" smtClean="0"/>
              <a:t>Residuals plot shows deviation from normal with a fat tail and conditional variance</a:t>
            </a:r>
          </a:p>
          <a:p>
            <a:r>
              <a:rPr lang="en-US" dirty="0" smtClean="0"/>
              <a:t>McLeod-Li test confirms this </a:t>
            </a:r>
          </a:p>
          <a:p>
            <a:pPr lvl="1"/>
            <a:r>
              <a:rPr lang="en-US" dirty="0" smtClean="0"/>
              <a:t>The null hypothesis is independent residuals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767" y="1463677"/>
            <a:ext cx="5735719" cy="49428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13" y="4162318"/>
            <a:ext cx="3870462" cy="224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1947967"/>
            <a:ext cx="10245528" cy="1054313"/>
          </a:xfrm>
        </p:spPr>
        <p:txBody>
          <a:bodyPr/>
          <a:lstStyle/>
          <a:p>
            <a:r>
              <a:rPr lang="en-US" dirty="0" smtClean="0"/>
              <a:t>Visual inspection shows that TBATS appears better than regression with ARMA over a longer forecast horizon (180 days)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Modeling: TBATS and Regression Over Long Horizon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897" y="3002280"/>
            <a:ext cx="8983628" cy="340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6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Neural Networks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LSTM recurrent network</a:t>
            </a:r>
          </a:p>
          <a:p>
            <a:r>
              <a:rPr lang="en-US" dirty="0" smtClean="0"/>
              <a:t>Two approaches</a:t>
            </a:r>
            <a:endParaRPr lang="en-US" dirty="0"/>
          </a:p>
          <a:p>
            <a:pPr lvl="1"/>
            <a:r>
              <a:rPr lang="en-US" dirty="0" smtClean="0"/>
              <a:t>Time Steps(n=28)</a:t>
            </a:r>
          </a:p>
          <a:p>
            <a:pPr lvl="1"/>
            <a:r>
              <a:rPr lang="en-US" dirty="0" smtClean="0"/>
              <a:t>Time Steps with Memory (n=28)</a:t>
            </a:r>
            <a:endParaRPr lang="en-US" dirty="0"/>
          </a:p>
          <a:p>
            <a:r>
              <a:rPr lang="en-US" dirty="0" smtClean="0"/>
              <a:t>LSTM is sensitive to scale, so all data is normalized</a:t>
            </a:r>
          </a:p>
          <a:p>
            <a:r>
              <a:rPr lang="en-US" dirty="0" smtClean="0"/>
              <a:t>Used 10% dropout at each LSTM layer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4" y="1434827"/>
            <a:ext cx="3370547" cy="521368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4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Steps</a:t>
            </a:r>
            <a:endParaRPr lang="en-US" sz="2400" b="1" dirty="0"/>
          </a:p>
          <a:p>
            <a:pPr>
              <a:buFont typeface="+mj-lt"/>
              <a:buAutoNum type="arabicPeriod"/>
            </a:pPr>
            <a:r>
              <a:rPr lang="en-US" dirty="0" smtClean="0"/>
              <a:t>Normalize data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Create a “lagged” data set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Split into train and test (70/30)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Train network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Epochs=100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Batch size=6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Lags=28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060" y="1505573"/>
            <a:ext cx="3492500" cy="1943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245" y="4281879"/>
            <a:ext cx="3136900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410" y="4281879"/>
            <a:ext cx="3162300" cy="2247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42479" y="3912546"/>
            <a:ext cx="199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1-Day Forecast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20377" y="3635547"/>
            <a:ext cx="2578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1-Day Forecast with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9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-111972"/>
            <a:ext cx="10571998" cy="1067495"/>
          </a:xfrm>
        </p:spPr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76163"/>
              </p:ext>
            </p:extLst>
          </p:nvPr>
        </p:nvGraphicFramePr>
        <p:xfrm>
          <a:off x="5963332" y="3075707"/>
          <a:ext cx="541866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</a:tblGrid>
              <a:tr h="355641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 with ARMA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TBATS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Neural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7.04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343699" y="1995466"/>
            <a:ext cx="5185873" cy="3638763"/>
          </a:xfrm>
        </p:spPr>
        <p:txBody>
          <a:bodyPr/>
          <a:lstStyle/>
          <a:p>
            <a:r>
              <a:rPr lang="en-US" dirty="0" smtClean="0"/>
              <a:t>Rolling forecasting origin was used for cross validation</a:t>
            </a:r>
          </a:p>
          <a:p>
            <a:pPr lvl="1"/>
            <a:r>
              <a:rPr lang="en-US" dirty="0" smtClean="0"/>
              <a:t>70/30 train-test split</a:t>
            </a:r>
          </a:p>
          <a:p>
            <a:pPr lvl="1"/>
            <a:r>
              <a:rPr lang="en-US" dirty="0" smtClean="0"/>
              <a:t>Models were retrained after each time step</a:t>
            </a:r>
          </a:p>
          <a:p>
            <a:pPr lvl="1"/>
            <a:r>
              <a:rPr lang="en-US" dirty="0" smtClean="0"/>
              <a:t>Used 7-day forecast period</a:t>
            </a:r>
          </a:p>
        </p:txBody>
      </p:sp>
    </p:spTree>
    <p:extLst>
      <p:ext uri="{BB962C8B-B14F-4D97-AF65-F5344CB8AC3E}">
        <p14:creationId xmlns:p14="http://schemas.microsoft.com/office/powerpoint/2010/main" val="25168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Divvy trip data contains multiple seasonality </a:t>
            </a:r>
          </a:p>
          <a:p>
            <a:r>
              <a:rPr lang="en-US" dirty="0"/>
              <a:t>LSTM network performed </a:t>
            </a:r>
            <a:r>
              <a:rPr lang="en-US" dirty="0" smtClean="0"/>
              <a:t>poorly</a:t>
            </a:r>
          </a:p>
          <a:p>
            <a:r>
              <a:rPr lang="en-US" dirty="0" smtClean="0"/>
              <a:t>Regression with ARMA performed best over the forecast horizon</a:t>
            </a:r>
          </a:p>
          <a:p>
            <a:pPr lvl="1"/>
            <a:r>
              <a:rPr lang="en-US" dirty="0" smtClean="0"/>
              <a:t>However, TBATS may be better for long horizons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Potential </a:t>
            </a:r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Regression with </a:t>
            </a:r>
            <a:r>
              <a:rPr lang="en-US" dirty="0" smtClean="0"/>
              <a:t>ARMA</a:t>
            </a:r>
          </a:p>
          <a:p>
            <a:pPr lvl="1"/>
            <a:r>
              <a:rPr lang="en-US" dirty="0" smtClean="0"/>
              <a:t>Account for day-of-week seasonality</a:t>
            </a:r>
            <a:endParaRPr lang="en-US" dirty="0"/>
          </a:p>
          <a:p>
            <a:r>
              <a:rPr lang="en-US" dirty="0"/>
              <a:t>TBATS</a:t>
            </a:r>
          </a:p>
          <a:p>
            <a:pPr lvl="1"/>
            <a:r>
              <a:rPr lang="en-US" dirty="0" smtClean="0"/>
              <a:t>Handle heteroscedasticity</a:t>
            </a:r>
            <a:endParaRPr lang="en-US" dirty="0"/>
          </a:p>
          <a:p>
            <a:r>
              <a:rPr lang="en-US" dirty="0"/>
              <a:t>LSTM Network</a:t>
            </a:r>
          </a:p>
          <a:p>
            <a:pPr lvl="1"/>
            <a:r>
              <a:rPr lang="en-US" dirty="0"/>
              <a:t>Account for seasonality in LSTM network with dummy variables</a:t>
            </a:r>
          </a:p>
          <a:p>
            <a:pPr lvl="1"/>
            <a:r>
              <a:rPr lang="en-US" dirty="0"/>
              <a:t>Increase sample size</a:t>
            </a:r>
          </a:p>
          <a:p>
            <a:pPr lvl="1"/>
            <a:r>
              <a:rPr lang="en-US" dirty="0"/>
              <a:t>Tune number of lagged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09656" y="4842340"/>
            <a:ext cx="4910697" cy="427580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1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0000" y="114679"/>
            <a:ext cx="10571998" cy="97045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Chicago Department of Transportation owns the city’s bike sharing program, called “Divvy”.</a:t>
            </a:r>
          </a:p>
          <a:p>
            <a:r>
              <a:rPr lang="en-US" dirty="0" smtClean="0"/>
              <a:t>The Divvy system is operated by Motivate, a privately held bike share operating company.</a:t>
            </a:r>
            <a:endParaRPr lang="en-US" dirty="0"/>
          </a:p>
          <a:p>
            <a:r>
              <a:rPr lang="en-US" dirty="0" smtClean="0"/>
              <a:t>Customers check out and return bikes from any of the city’s over 500 stations.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0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0000" y="328436"/>
            <a:ext cx="10571998" cy="970450"/>
          </a:xfrm>
        </p:spPr>
        <p:txBody>
          <a:bodyPr/>
          <a:lstStyle/>
          <a:p>
            <a:r>
              <a:rPr lang="en-US" dirty="0" smtClean="0"/>
              <a:t>Data Gathering: Sourcing Data from Divvy Public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5474" y="2524676"/>
            <a:ext cx="5461772" cy="363651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Divvy releases detailed data semiannually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www.divvybikes.com/system-data</a:t>
            </a:r>
            <a:endParaRPr lang="en-US" dirty="0" smtClean="0"/>
          </a:p>
          <a:p>
            <a:r>
              <a:rPr lang="en-US" dirty="0" smtClean="0"/>
              <a:t>The following fields are available.</a:t>
            </a:r>
          </a:p>
          <a:p>
            <a:r>
              <a:rPr lang="en-US" dirty="0" smtClean="0"/>
              <a:t>We chose a particular station that had a consistent number of interesting checkouts.</a:t>
            </a:r>
          </a:p>
          <a:p>
            <a:pPr lvl="1"/>
            <a:r>
              <a:rPr lang="en-US" dirty="0" smtClean="0"/>
              <a:t>This station is also of particular interest to one of the authors (Patrick Sullivan) because it is close to his home.</a:t>
            </a:r>
          </a:p>
          <a:p>
            <a:r>
              <a:rPr lang="en-US" dirty="0" smtClean="0"/>
              <a:t>We chose to focus on arrivals only</a:t>
            </a:r>
          </a:p>
          <a:p>
            <a:r>
              <a:rPr lang="en-US" dirty="0" smtClean="0"/>
              <a:t>Arrivals and departures forecasts at a particular are valuable to Divvy operators who need to rebalance bikes from one station to another throughout the day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704267"/>
              </p:ext>
            </p:extLst>
          </p:nvPr>
        </p:nvGraphicFramePr>
        <p:xfrm>
          <a:off x="6740148" y="2080079"/>
          <a:ext cx="4641850" cy="39643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55198"/>
                <a:gridCol w="3086652"/>
              </a:tblGrid>
              <a:tr h="212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Field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Meaning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2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trip_id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ID attached to each trip taken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2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starttime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day and time trip started, in CST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2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stoptime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day and time trip ended, in CST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2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bikeid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ID attached to each bike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2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tripduration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time of trip in seconds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3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from_station_name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name of station where trip originated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3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to_station_name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name of station where trip terminated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2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from_station_id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ID of station where trip originated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2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to_station_id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ID of station where trip terminated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75705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usertype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"Customer" is a rider who purchased a 24-Hour Pass; "Subscriber" is a rider who purchased an Annual Membership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2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gender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gender of rider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2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birthyear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birth year of rider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6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r>
              <a:rPr lang="en-US" smtClean="0"/>
              <a:t>: Aggregation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0577" y="2222285"/>
            <a:ext cx="5185873" cy="3638763"/>
          </a:xfrm>
        </p:spPr>
        <p:txBody>
          <a:bodyPr/>
          <a:lstStyle/>
          <a:p>
            <a:r>
              <a:rPr lang="en-US" dirty="0" smtClean="0"/>
              <a:t>Divvy trips occur at irregular intervals.</a:t>
            </a:r>
          </a:p>
          <a:p>
            <a:r>
              <a:rPr lang="en-US" dirty="0" smtClean="0"/>
              <a:t>Evaluated two aggregation intervals</a:t>
            </a:r>
          </a:p>
          <a:p>
            <a:pPr lvl="1"/>
            <a:r>
              <a:rPr lang="en-US" dirty="0" smtClean="0"/>
              <a:t>Hourly</a:t>
            </a:r>
          </a:p>
          <a:p>
            <a:pPr lvl="1"/>
            <a:r>
              <a:rPr lang="en-US" dirty="0" smtClean="0"/>
              <a:t>Daily</a:t>
            </a:r>
          </a:p>
          <a:p>
            <a:r>
              <a:rPr lang="en-US" dirty="0" smtClean="0"/>
              <a:t>Hourly aggregation resulted in sparse data sets</a:t>
            </a:r>
          </a:p>
          <a:p>
            <a:r>
              <a:rPr lang="en-US" dirty="0" smtClean="0"/>
              <a:t>Selected Daily so that longer forecast periods were possible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438" y="1863348"/>
            <a:ext cx="2018929" cy="4356636"/>
          </a:xfrm>
        </p:spPr>
      </p:pic>
    </p:spTree>
    <p:extLst>
      <p:ext uri="{BB962C8B-B14F-4D97-AF65-F5344CB8AC3E}">
        <p14:creationId xmlns:p14="http://schemas.microsoft.com/office/powerpoint/2010/main" val="37022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Analysis: Time Series Plots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half" idx="1"/>
          </p:nvPr>
        </p:nvSpPr>
        <p:spPr>
          <a:xfrm>
            <a:off x="367450" y="1851381"/>
            <a:ext cx="3346423" cy="3869757"/>
          </a:xfrm>
        </p:spPr>
        <p:txBody>
          <a:bodyPr/>
          <a:lstStyle/>
          <a:p>
            <a:r>
              <a:rPr lang="en-US" dirty="0" smtClean="0"/>
              <a:t>Inconsistent mean</a:t>
            </a:r>
          </a:p>
          <a:p>
            <a:r>
              <a:rPr lang="en-US" dirty="0" smtClean="0"/>
              <a:t>Inconsistent variance</a:t>
            </a:r>
          </a:p>
          <a:p>
            <a:r>
              <a:rPr lang="en-US" dirty="0" smtClean="0"/>
              <a:t>Positive trend</a:t>
            </a:r>
          </a:p>
          <a:p>
            <a:r>
              <a:rPr lang="en-US" dirty="0" smtClean="0"/>
              <a:t>Contains seasonality</a:t>
            </a:r>
          </a:p>
          <a:p>
            <a:endParaRPr lang="en-US" dirty="0" smtClean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042" y="2219634"/>
            <a:ext cx="7823444" cy="35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29728" y="1652362"/>
            <a:ext cx="5189857" cy="576262"/>
          </a:xfrm>
        </p:spPr>
        <p:txBody>
          <a:bodyPr/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6" y="2335500"/>
            <a:ext cx="4374940" cy="4260613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819711" y="1652362"/>
            <a:ext cx="5194583" cy="576262"/>
          </a:xfrm>
        </p:spPr>
        <p:txBody>
          <a:bodyPr/>
          <a:lstStyle/>
          <a:p>
            <a:r>
              <a:rPr lang="en-US" dirty="0" smtClean="0"/>
              <a:t>First-Order Difference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719" y="2335500"/>
            <a:ext cx="4581562" cy="42606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Analysis: Auto 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7805"/>
            <a:ext cx="10571998" cy="970450"/>
          </a:xfrm>
        </p:spPr>
        <p:txBody>
          <a:bodyPr/>
          <a:lstStyle/>
          <a:p>
            <a:r>
              <a:rPr lang="en-US" dirty="0" smtClean="0"/>
              <a:t>Exploratory Analysis: Seasonality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26" y="2222287"/>
            <a:ext cx="4114235" cy="3636511"/>
          </a:xfrm>
        </p:spPr>
        <p:txBody>
          <a:bodyPr>
            <a:normAutofit/>
          </a:bodyPr>
          <a:lstStyle/>
          <a:p>
            <a:r>
              <a:rPr lang="en-US" dirty="0" smtClean="0"/>
              <a:t>Time series plots suggest clear yearly seasonality</a:t>
            </a:r>
          </a:p>
          <a:p>
            <a:r>
              <a:rPr lang="en-US" dirty="0" smtClean="0"/>
              <a:t>Weekly seasonality is also likely</a:t>
            </a:r>
          </a:p>
          <a:p>
            <a:r>
              <a:rPr lang="en-US" dirty="0" smtClean="0"/>
              <a:t>ACF and PACF plots suggest seasonality</a:t>
            </a:r>
          </a:p>
          <a:p>
            <a:r>
              <a:rPr lang="en-US" dirty="0" err="1" smtClean="0"/>
              <a:t>Periodogram</a:t>
            </a:r>
            <a:r>
              <a:rPr lang="en-US" dirty="0" smtClean="0"/>
              <a:t> confirms weekly and yearly </a:t>
            </a:r>
            <a:r>
              <a:rPr lang="en-US" dirty="0" err="1" smtClean="0"/>
              <a:t>seasonalities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629" y="2222287"/>
            <a:ext cx="6942857" cy="3419048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7662948" y="2923674"/>
            <a:ext cx="1997242" cy="902368"/>
          </a:xfrm>
          <a:prstGeom prst="borderCallout1">
            <a:avLst>
              <a:gd name="adj1" fmla="val 18750"/>
              <a:gd name="adj2" fmla="val -8333"/>
              <a:gd name="adj3" fmla="val 29019"/>
              <a:gd name="adj4" fmla="val -798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Peaks at:</a:t>
            </a:r>
          </a:p>
          <a:p>
            <a:pPr algn="ctr"/>
            <a:r>
              <a:rPr lang="en-US" dirty="0" smtClean="0"/>
              <a:t>341 days</a:t>
            </a:r>
          </a:p>
          <a:p>
            <a:pPr algn="ctr"/>
            <a:r>
              <a:rPr lang="en-US" dirty="0" smtClean="0"/>
              <a:t>7.01 days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459581" y="4040542"/>
            <a:ext cx="809476" cy="402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e Callout 1 12"/>
          <p:cNvSpPr/>
          <p:nvPr/>
        </p:nvSpPr>
        <p:spPr>
          <a:xfrm>
            <a:off x="5642811" y="1410779"/>
            <a:ext cx="1816770" cy="811508"/>
          </a:xfrm>
          <a:prstGeom prst="borderCallout1">
            <a:avLst>
              <a:gd name="adj1" fmla="val 117554"/>
              <a:gd name="adj2" fmla="val 39482"/>
              <a:gd name="adj3" fmla="val 187484"/>
              <a:gd name="adj4" fmla="val 107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 smtClean="0"/>
              <a:t>Spectrum capped at 15000 to allow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1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328435"/>
            <a:ext cx="10571998" cy="970450"/>
          </a:xfrm>
        </p:spPr>
        <p:txBody>
          <a:bodyPr/>
          <a:lstStyle/>
          <a:p>
            <a:r>
              <a:rPr lang="en-US" dirty="0" smtClean="0"/>
              <a:t>Modeling: Regression with ARMA Errors: Use Weather To Capture Seasonality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4" y="2044487"/>
            <a:ext cx="10554574" cy="1333713"/>
          </a:xfrm>
        </p:spPr>
        <p:txBody>
          <a:bodyPr/>
          <a:lstStyle/>
          <a:p>
            <a:r>
              <a:rPr lang="en-US" dirty="0" smtClean="0"/>
              <a:t>Exploratory analysis showed </a:t>
            </a:r>
            <a:r>
              <a:rPr lang="en-US" dirty="0" err="1" smtClean="0"/>
              <a:t>multiseasonality</a:t>
            </a:r>
            <a:r>
              <a:rPr lang="en-US" dirty="0" smtClean="0"/>
              <a:t>. We expect bike ridership to depend on the weather, so our first model is a linear regression based on temperature. Exploratory charts suggest that regression on temperature will capture yearly seasonality.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005" y="3232366"/>
            <a:ext cx="8276190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33432"/>
            <a:ext cx="10571998" cy="970450"/>
          </a:xfrm>
        </p:spPr>
        <p:txBody>
          <a:bodyPr/>
          <a:lstStyle/>
          <a:p>
            <a:r>
              <a:rPr lang="en-US" dirty="0" smtClean="0"/>
              <a:t>Modeling: Regression with ARMA Error: Data Requires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9495" y="1902247"/>
            <a:ext cx="9133008" cy="13286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Begin with plot of Arrivals and Temperature</a:t>
            </a:r>
          </a:p>
          <a:p>
            <a:r>
              <a:rPr lang="en-US" dirty="0" smtClean="0"/>
              <a:t>Visual inspection suggests a non-linear relationship</a:t>
            </a:r>
          </a:p>
          <a:p>
            <a:r>
              <a:rPr lang="en-US" dirty="0" smtClean="0"/>
              <a:t>Therefore, we try a </a:t>
            </a:r>
            <a:r>
              <a:rPr lang="en-US" dirty="0" err="1" smtClean="0"/>
              <a:t>BoxCox</a:t>
            </a:r>
            <a:r>
              <a:rPr lang="en-US" dirty="0" smtClean="0"/>
              <a:t> transformation with lambda about 0.37 (found using Guerrero’s method as implemented in 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627" y="3694281"/>
            <a:ext cx="4185464" cy="29017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027" y="3694281"/>
            <a:ext cx="4185464" cy="290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429</TotalTime>
  <Words>868</Words>
  <Application>Microsoft Macintosh PowerPoint</Application>
  <PresentationFormat>Widescreen</PresentationFormat>
  <Paragraphs>160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Century Gothic</vt:lpstr>
      <vt:lpstr>Wingdings 2</vt:lpstr>
      <vt:lpstr>Quotable</vt:lpstr>
      <vt:lpstr>Divvy Bike Share Data</vt:lpstr>
      <vt:lpstr>Introduction</vt:lpstr>
      <vt:lpstr>Data Gathering: Sourcing Data from Divvy Public Data</vt:lpstr>
      <vt:lpstr>Data Preparation: Aggregation</vt:lpstr>
      <vt:lpstr>Exploratory Analysis: Time Series Plots</vt:lpstr>
      <vt:lpstr>Exploratory Analysis: Auto Correlation</vt:lpstr>
      <vt:lpstr>Exploratory Analysis: Seasonality</vt:lpstr>
      <vt:lpstr>Modeling: Regression with ARMA Errors: Use Weather To Capture Seasonality</vt:lpstr>
      <vt:lpstr>Modeling: Regression with ARMA Error: Data Requires Transformation</vt:lpstr>
      <vt:lpstr>Modeling: Regression with ARMA Error: Analyze Model Fit</vt:lpstr>
      <vt:lpstr>Modeling: Regression with ARMA Error: Analyze Model Residuals</vt:lpstr>
      <vt:lpstr>Modeling: TBATS Multiseasonality</vt:lpstr>
      <vt:lpstr>Modeling: TBATS Multiseasonality</vt:lpstr>
      <vt:lpstr>Modeling: TBATS and Regression Over Long Horizon</vt:lpstr>
      <vt:lpstr>Modeling Neural Networks</vt:lpstr>
      <vt:lpstr>Modeling Neural Networks</vt:lpstr>
      <vt:lpstr>Model Evaluation</vt:lpstr>
      <vt:lpstr>Conclusions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Divvy Bike Share Data</dc:title>
  <dc:creator>Patrick Sullivan</dc:creator>
  <cp:lastModifiedBy>Earl Hammond</cp:lastModifiedBy>
  <cp:revision>115</cp:revision>
  <dcterms:created xsi:type="dcterms:W3CDTF">2016-11-25T17:29:38Z</dcterms:created>
  <dcterms:modified xsi:type="dcterms:W3CDTF">2016-11-29T04:37:21Z</dcterms:modified>
</cp:coreProperties>
</file>