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89" r:id="rId33"/>
    <p:sldId id="291" r:id="rId34"/>
    <p:sldId id="292" r:id="rId35"/>
  </p:sldIdLst>
  <p:sldSz cx="9144000" cy="5143500" type="screen16x9"/>
  <p:notesSz cx="6858000" cy="9144000"/>
  <p:embeddedFontLst>
    <p:embeddedFont>
      <p:font typeface="Montserrat" panose="020B060402020202020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p:cViewPr varScale="1">
        <p:scale>
          <a:sx n="95" d="100"/>
          <a:sy n="95" d="100"/>
        </p:scale>
        <p:origin x="6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Project-2</a:t>
            </a: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NYC Taxi Trip Time Prediction</a:t>
            </a: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(Supervised ML- Regression)</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r>
              <a:rPr lang="en-US" sz="2000" b="1" u="sng" dirty="0">
                <a:solidFill>
                  <a:schemeClr val="lt1"/>
                </a:solidFill>
                <a:latin typeface="Montserrat"/>
                <a:ea typeface="Montserrat"/>
                <a:cs typeface="Montserrat"/>
                <a:sym typeface="Montserrat"/>
              </a:rPr>
              <a:t>Individual project</a:t>
            </a:r>
            <a:br>
              <a:rPr lang="en-US" sz="2000" b="1" dirty="0">
                <a:solidFill>
                  <a:schemeClr val="lt1"/>
                </a:solidFill>
                <a:latin typeface="Montserrat"/>
                <a:ea typeface="Montserrat"/>
                <a:cs typeface="Montserrat"/>
                <a:sym typeface="Montserrat"/>
              </a:rPr>
            </a:br>
            <a:r>
              <a:rPr lang="en-US" sz="2000" b="1" u="sng" dirty="0">
                <a:solidFill>
                  <a:schemeClr val="lt1"/>
                </a:solidFill>
                <a:latin typeface="Montserrat"/>
                <a:ea typeface="Montserrat"/>
                <a:cs typeface="Montserrat"/>
                <a:sym typeface="Montserrat"/>
              </a:rPr>
              <a:t>Tanmaya Kumar Pattanaik</a:t>
            </a:r>
            <a:endParaRPr lang="en-GB" sz="2000" b="1" u="sng"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337E-6FF9-4339-8F07-CB3F000B25BD}"/>
              </a:ext>
            </a:extLst>
          </p:cNvPr>
          <p:cNvSpPr>
            <a:spLocks noGrp="1"/>
          </p:cNvSpPr>
          <p:nvPr>
            <p:ph type="title"/>
          </p:nvPr>
        </p:nvSpPr>
        <p:spPr/>
        <p:txBody>
          <a:bodyPr/>
          <a:lstStyle/>
          <a:p>
            <a:r>
              <a:rPr lang="en-US" sz="2400" dirty="0">
                <a:solidFill>
                  <a:srgbClr val="00B050"/>
                </a:solidFill>
              </a:rPr>
              <a:t>Vendors</a:t>
            </a:r>
            <a:endParaRPr lang="en-IN" sz="2400" dirty="0">
              <a:solidFill>
                <a:srgbClr val="00B050"/>
              </a:solidFill>
            </a:endParaRPr>
          </a:p>
        </p:txBody>
      </p:sp>
      <p:pic>
        <p:nvPicPr>
          <p:cNvPr id="4" name="Picture 3" descr="A picture containing logo&#10;&#10;Description automatically generated">
            <a:extLst>
              <a:ext uri="{FF2B5EF4-FFF2-40B4-BE49-F238E27FC236}">
                <a16:creationId xmlns:a16="http://schemas.microsoft.com/office/drawing/2014/main" id="{FF5EE862-5686-4251-BF14-E9C6E653FB16}"/>
              </a:ext>
            </a:extLst>
          </p:cNvPr>
          <p:cNvPicPr>
            <a:picLocks noChangeAspect="1"/>
          </p:cNvPicPr>
          <p:nvPr/>
        </p:nvPicPr>
        <p:blipFill>
          <a:blip r:embed="rId2"/>
          <a:stretch>
            <a:fillRect/>
          </a:stretch>
        </p:blipFill>
        <p:spPr>
          <a:xfrm>
            <a:off x="999460" y="2774047"/>
            <a:ext cx="6847367" cy="2126725"/>
          </a:xfrm>
          <a:prstGeom prst="rect">
            <a:avLst/>
          </a:prstGeom>
        </p:spPr>
      </p:pic>
      <p:sp>
        <p:nvSpPr>
          <p:cNvPr id="6" name="TextBox 5">
            <a:extLst>
              <a:ext uri="{FF2B5EF4-FFF2-40B4-BE49-F238E27FC236}">
                <a16:creationId xmlns:a16="http://schemas.microsoft.com/office/drawing/2014/main" id="{9C752EFE-AC11-4581-A8DA-993D3C61F785}"/>
              </a:ext>
            </a:extLst>
          </p:cNvPr>
          <p:cNvSpPr txBox="1"/>
          <p:nvPr/>
        </p:nvSpPr>
        <p:spPr>
          <a:xfrm>
            <a:off x="530300" y="976677"/>
            <a:ext cx="4572000" cy="523220"/>
          </a:xfrm>
          <a:prstGeom prst="rect">
            <a:avLst/>
          </a:prstGeom>
          <a:noFill/>
        </p:spPr>
        <p:txBody>
          <a:bodyPr wrap="square">
            <a:spAutoFit/>
          </a:bodyPr>
          <a:lstStyle/>
          <a:p>
            <a:r>
              <a:rPr lang="en-US" b="0" i="0" dirty="0">
                <a:solidFill>
                  <a:srgbClr val="212121"/>
                </a:solidFill>
                <a:effectLst/>
                <a:latin typeface="Roboto" panose="02000000000000000000" pitchFamily="2" charset="0"/>
              </a:rPr>
              <a:t>Here we analyze taxi data only for the 2 vendors which are listed as 1 and 2 in the dataset.</a:t>
            </a:r>
            <a:endParaRPr lang="en-IN" dirty="0"/>
          </a:p>
        </p:txBody>
      </p:sp>
      <p:sp>
        <p:nvSpPr>
          <p:cNvPr id="8" name="TextBox 7">
            <a:extLst>
              <a:ext uri="{FF2B5EF4-FFF2-40B4-BE49-F238E27FC236}">
                <a16:creationId xmlns:a16="http://schemas.microsoft.com/office/drawing/2014/main" id="{A359C774-EAB8-46AB-9474-EDD667F08B43}"/>
              </a:ext>
            </a:extLst>
          </p:cNvPr>
          <p:cNvSpPr txBox="1"/>
          <p:nvPr/>
        </p:nvSpPr>
        <p:spPr>
          <a:xfrm>
            <a:off x="530300" y="1630789"/>
            <a:ext cx="4572000" cy="738664"/>
          </a:xfrm>
          <a:prstGeom prst="rect">
            <a:avLst/>
          </a:prstGeom>
          <a:noFill/>
        </p:spPr>
        <p:txBody>
          <a:bodyPr wrap="square">
            <a:spAutoFit/>
          </a:bodyPr>
          <a:lstStyle/>
          <a:p>
            <a:r>
              <a:rPr lang="en-US" b="0" i="0" dirty="0">
                <a:solidFill>
                  <a:srgbClr val="212121"/>
                </a:solidFill>
                <a:effectLst/>
                <a:latin typeface="Roboto" panose="02000000000000000000" pitchFamily="2" charset="0"/>
              </a:rPr>
              <a:t>Though both the vendors seems to have almost equal market share. But Vendor 2 is evidently more famous among the population as per the graph.</a:t>
            </a:r>
            <a:endParaRPr lang="en-IN" dirty="0"/>
          </a:p>
        </p:txBody>
      </p:sp>
    </p:spTree>
    <p:extLst>
      <p:ext uri="{BB962C8B-B14F-4D97-AF65-F5344CB8AC3E}">
        <p14:creationId xmlns:p14="http://schemas.microsoft.com/office/powerpoint/2010/main" val="105427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6A9EBF-410D-45B6-9F70-1F9658AA7EB9}"/>
              </a:ext>
            </a:extLst>
          </p:cNvPr>
          <p:cNvSpPr>
            <a:spLocks noGrp="1"/>
          </p:cNvSpPr>
          <p:nvPr>
            <p:ph type="body" idx="1"/>
          </p:nvPr>
        </p:nvSpPr>
        <p:spPr>
          <a:xfrm>
            <a:off x="311700" y="509757"/>
            <a:ext cx="4132709" cy="4633743"/>
          </a:xfrm>
        </p:spPr>
        <p:txBody>
          <a:bodyPr/>
          <a:lstStyle/>
          <a:p>
            <a:pPr>
              <a:buClrTx/>
              <a:buFont typeface="Arial" panose="020B0604020202020204" pitchFamily="34" charset="0"/>
              <a:buChar char="•"/>
            </a:pPr>
            <a:r>
              <a:rPr lang="en-US" b="0" i="0" dirty="0">
                <a:solidFill>
                  <a:srgbClr val="212121"/>
                </a:solidFill>
                <a:effectLst/>
                <a:latin typeface="Roboto" panose="02000000000000000000" pitchFamily="2" charset="0"/>
              </a:rPr>
              <a:t>There are some trips with over 100 km distance.</a:t>
            </a:r>
          </a:p>
          <a:p>
            <a:pPr>
              <a:buClrTx/>
              <a:buFont typeface="Arial" panose="020B0604020202020204" pitchFamily="34" charset="0"/>
              <a:buChar char="•"/>
            </a:pPr>
            <a:r>
              <a:rPr lang="en-US" b="0" i="0" dirty="0">
                <a:solidFill>
                  <a:srgbClr val="212121"/>
                </a:solidFill>
                <a:effectLst/>
                <a:latin typeface="Roboto" panose="02000000000000000000" pitchFamily="2" charset="0"/>
              </a:rPr>
              <a:t>Some of the trips distance value is 0 km.</a:t>
            </a:r>
          </a:p>
          <a:p>
            <a:pPr>
              <a:buClrTx/>
              <a:buFont typeface="Arial" panose="020B0604020202020204" pitchFamily="34" charset="0"/>
              <a:buChar char="•"/>
            </a:pPr>
            <a:r>
              <a:rPr lang="en-US" b="0" i="0" dirty="0">
                <a:solidFill>
                  <a:srgbClr val="212121"/>
                </a:solidFill>
                <a:effectLst/>
                <a:latin typeface="Roboto" panose="02000000000000000000" pitchFamily="2" charset="0"/>
              </a:rPr>
              <a:t>Mean distance travelled is </a:t>
            </a:r>
            <a:r>
              <a:rPr lang="en-US" b="0" i="0" dirty="0" err="1">
                <a:solidFill>
                  <a:srgbClr val="212121"/>
                </a:solidFill>
                <a:effectLst/>
                <a:latin typeface="Roboto" panose="02000000000000000000" pitchFamily="2" charset="0"/>
              </a:rPr>
              <a:t>approx</a:t>
            </a:r>
            <a:r>
              <a:rPr lang="en-US" b="0" i="0" dirty="0">
                <a:solidFill>
                  <a:srgbClr val="212121"/>
                </a:solidFill>
                <a:effectLst/>
                <a:latin typeface="Roboto" panose="02000000000000000000" pitchFamily="2" charset="0"/>
              </a:rPr>
              <a:t> 3.5 kms.</a:t>
            </a:r>
          </a:p>
          <a:p>
            <a:pPr>
              <a:buClrTx/>
              <a:buFont typeface="Arial" panose="020B0604020202020204" pitchFamily="34" charset="0"/>
              <a:buChar char="•"/>
            </a:pPr>
            <a:r>
              <a:rPr lang="en-US" b="0" i="0" dirty="0">
                <a:solidFill>
                  <a:srgbClr val="212121"/>
                </a:solidFill>
                <a:effectLst/>
                <a:latin typeface="Roboto" panose="02000000000000000000" pitchFamily="2" charset="0"/>
              </a:rPr>
              <a:t>Around 6K trip record with distance equal to 0. Below are some possible explanation for such records</a:t>
            </a:r>
          </a:p>
          <a:p>
            <a:pPr marL="381000" indent="-228600">
              <a:buClrTx/>
              <a:buAutoNum type="arabicPeriod"/>
            </a:pPr>
            <a:r>
              <a:rPr lang="en-US" b="0" i="0" dirty="0">
                <a:solidFill>
                  <a:srgbClr val="212121"/>
                </a:solidFill>
                <a:effectLst/>
                <a:latin typeface="Roboto" panose="02000000000000000000" pitchFamily="2" charset="0"/>
              </a:rPr>
              <a:t>Customer changed mind and cancelled the journey just after accepting it.</a:t>
            </a:r>
          </a:p>
          <a:p>
            <a:pPr marL="381000" indent="-228600">
              <a:buClrTx/>
              <a:buFont typeface="Arial"/>
              <a:buAutoNum type="arabicPeriod"/>
            </a:pPr>
            <a:r>
              <a:rPr lang="en-US" b="0" i="0" dirty="0">
                <a:solidFill>
                  <a:srgbClr val="212121"/>
                </a:solidFill>
                <a:effectLst/>
                <a:latin typeface="Roboto" panose="02000000000000000000" pitchFamily="2" charset="0"/>
              </a:rPr>
              <a:t>Software didn't record drop-off location properly due to which drop-off location is the same as the pickup location.</a:t>
            </a:r>
          </a:p>
          <a:p>
            <a:pPr marL="381000" indent="-228600">
              <a:buClrTx/>
              <a:buFont typeface="Arial"/>
              <a:buAutoNum type="arabicPeriod"/>
            </a:pPr>
            <a:r>
              <a:rPr lang="en-US" b="0" i="0" dirty="0">
                <a:solidFill>
                  <a:srgbClr val="212121"/>
                </a:solidFill>
                <a:effectLst/>
                <a:latin typeface="Roboto" panose="02000000000000000000" pitchFamily="2" charset="0"/>
              </a:rPr>
              <a:t>Issue with GPS tracker while the journey is being finished.</a:t>
            </a:r>
          </a:p>
          <a:p>
            <a:pPr marL="381000" indent="-228600">
              <a:buClrTx/>
              <a:buFont typeface="Arial"/>
              <a:buAutoNum type="arabicPeriod"/>
            </a:pPr>
            <a:r>
              <a:rPr lang="en-US" b="0" i="0" dirty="0">
                <a:solidFill>
                  <a:srgbClr val="212121"/>
                </a:solidFill>
                <a:effectLst/>
                <a:latin typeface="Roboto" panose="02000000000000000000" pitchFamily="2" charset="0"/>
              </a:rPr>
              <a:t>Driver cancelled the trip just after accepting it due to some reason. So, the trip couldn't start</a:t>
            </a:r>
          </a:p>
          <a:p>
            <a:pPr marL="381000" indent="-228600">
              <a:buClrTx/>
              <a:buFont typeface="Arial"/>
              <a:buAutoNum type="arabicPeriod"/>
            </a:pPr>
            <a:r>
              <a:rPr lang="en-US" b="0" i="0" dirty="0">
                <a:solidFill>
                  <a:srgbClr val="212121"/>
                </a:solidFill>
                <a:effectLst/>
                <a:latin typeface="Roboto" panose="02000000000000000000" pitchFamily="2" charset="0"/>
              </a:rPr>
              <a:t>Or some other issue with the software itself</a:t>
            </a:r>
          </a:p>
          <a:p>
            <a:pPr marL="152400" indent="0">
              <a:buClrTx/>
              <a:buNone/>
            </a:pPr>
            <a:endParaRPr lang="en-US" dirty="0">
              <a:solidFill>
                <a:srgbClr val="212121"/>
              </a:solidFill>
              <a:latin typeface="Roboto" panose="02000000000000000000" pitchFamily="2" charset="0"/>
            </a:endParaRPr>
          </a:p>
          <a:p>
            <a:pPr marL="152400" indent="0">
              <a:buClrTx/>
              <a:buNone/>
            </a:pPr>
            <a:r>
              <a:rPr lang="en-US" dirty="0">
                <a:solidFill>
                  <a:srgbClr val="212121"/>
                </a:solidFill>
                <a:latin typeface="Roboto" panose="02000000000000000000" pitchFamily="2" charset="0"/>
              </a:rPr>
              <a:t>M</a:t>
            </a:r>
            <a:r>
              <a:rPr lang="en-US" b="0" i="0" dirty="0">
                <a:solidFill>
                  <a:srgbClr val="212121"/>
                </a:solidFill>
                <a:effectLst/>
                <a:latin typeface="Roboto" panose="02000000000000000000" pitchFamily="2" charset="0"/>
              </a:rPr>
              <a:t>ost of the rides are completed between 1-10 Kms with some of the rides with distances between 10-30 kms. </a:t>
            </a:r>
            <a:endParaRPr lang="en-IN" dirty="0">
              <a:solidFill>
                <a:schemeClr val="bg1"/>
              </a:solidFill>
            </a:endParaRPr>
          </a:p>
        </p:txBody>
      </p:sp>
      <p:sp>
        <p:nvSpPr>
          <p:cNvPr id="5" name="Title 4">
            <a:extLst>
              <a:ext uri="{FF2B5EF4-FFF2-40B4-BE49-F238E27FC236}">
                <a16:creationId xmlns:a16="http://schemas.microsoft.com/office/drawing/2014/main" id="{05DF2865-4C9C-4BFD-8983-7F3CF6976776}"/>
              </a:ext>
            </a:extLst>
          </p:cNvPr>
          <p:cNvSpPr>
            <a:spLocks noGrp="1"/>
          </p:cNvSpPr>
          <p:nvPr>
            <p:ph type="title"/>
          </p:nvPr>
        </p:nvSpPr>
        <p:spPr>
          <a:xfrm>
            <a:off x="311700" y="71163"/>
            <a:ext cx="2808000" cy="503337"/>
          </a:xfrm>
        </p:spPr>
        <p:txBody>
          <a:bodyPr/>
          <a:lstStyle/>
          <a:p>
            <a:r>
              <a:rPr lang="en-US" dirty="0">
                <a:solidFill>
                  <a:srgbClr val="00B050"/>
                </a:solidFill>
              </a:rPr>
              <a:t>Distance</a:t>
            </a:r>
            <a:endParaRPr lang="en-IN" dirty="0">
              <a:solidFill>
                <a:srgbClr val="00B050"/>
              </a:solidFill>
            </a:endParaRPr>
          </a:p>
        </p:txBody>
      </p:sp>
      <p:pic>
        <p:nvPicPr>
          <p:cNvPr id="7" name="Picture 6" descr="Shape&#10;&#10;Description automatically generated with low confidence">
            <a:extLst>
              <a:ext uri="{FF2B5EF4-FFF2-40B4-BE49-F238E27FC236}">
                <a16:creationId xmlns:a16="http://schemas.microsoft.com/office/drawing/2014/main" id="{AE7E53A5-AC6D-4681-A0CD-C0D3718C4A89}"/>
              </a:ext>
            </a:extLst>
          </p:cNvPr>
          <p:cNvPicPr>
            <a:picLocks noChangeAspect="1"/>
          </p:cNvPicPr>
          <p:nvPr/>
        </p:nvPicPr>
        <p:blipFill>
          <a:blip r:embed="rId2"/>
          <a:stretch>
            <a:fillRect/>
          </a:stretch>
        </p:blipFill>
        <p:spPr>
          <a:xfrm>
            <a:off x="4444408" y="574500"/>
            <a:ext cx="4387891" cy="2168700"/>
          </a:xfrm>
          <a:prstGeom prst="rect">
            <a:avLst/>
          </a:prstGeom>
        </p:spPr>
      </p:pic>
      <p:pic>
        <p:nvPicPr>
          <p:cNvPr id="9" name="Picture 8" descr="Shape&#10;&#10;Description automatically generated">
            <a:extLst>
              <a:ext uri="{FF2B5EF4-FFF2-40B4-BE49-F238E27FC236}">
                <a16:creationId xmlns:a16="http://schemas.microsoft.com/office/drawing/2014/main" id="{27C5332C-1165-44BC-AC49-9A10C564B44E}"/>
              </a:ext>
            </a:extLst>
          </p:cNvPr>
          <p:cNvPicPr>
            <a:picLocks noChangeAspect="1"/>
          </p:cNvPicPr>
          <p:nvPr/>
        </p:nvPicPr>
        <p:blipFill>
          <a:blip r:embed="rId3"/>
          <a:stretch>
            <a:fillRect/>
          </a:stretch>
        </p:blipFill>
        <p:spPr>
          <a:xfrm>
            <a:off x="4444407" y="2743200"/>
            <a:ext cx="4387892" cy="2232838"/>
          </a:xfrm>
          <a:prstGeom prst="rect">
            <a:avLst/>
          </a:prstGeom>
        </p:spPr>
      </p:pic>
    </p:spTree>
    <p:extLst>
      <p:ext uri="{BB962C8B-B14F-4D97-AF65-F5344CB8AC3E}">
        <p14:creationId xmlns:p14="http://schemas.microsoft.com/office/powerpoint/2010/main" val="416615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FCF7-5A45-4542-9ABA-6131CD0ADC25}"/>
              </a:ext>
            </a:extLst>
          </p:cNvPr>
          <p:cNvSpPr>
            <a:spLocks noGrp="1"/>
          </p:cNvSpPr>
          <p:nvPr>
            <p:ph type="title"/>
          </p:nvPr>
        </p:nvSpPr>
        <p:spPr>
          <a:xfrm>
            <a:off x="311700" y="71162"/>
            <a:ext cx="2808000" cy="779443"/>
          </a:xfrm>
        </p:spPr>
        <p:txBody>
          <a:bodyPr/>
          <a:lstStyle/>
          <a:p>
            <a:r>
              <a:rPr lang="en-IN" b="0" i="0" dirty="0">
                <a:solidFill>
                  <a:srgbClr val="00B050"/>
                </a:solidFill>
                <a:effectLst/>
                <a:latin typeface="+mj-lt"/>
              </a:rPr>
              <a:t>Trip duration</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28128E1B-EA21-4973-9E87-ECC2E89AB9DE}"/>
              </a:ext>
            </a:extLst>
          </p:cNvPr>
          <p:cNvSpPr>
            <a:spLocks noGrp="1"/>
          </p:cNvSpPr>
          <p:nvPr>
            <p:ph type="body" idx="1"/>
          </p:nvPr>
        </p:nvSpPr>
        <p:spPr>
          <a:xfrm>
            <a:off x="311699" y="446567"/>
            <a:ext cx="3898793" cy="4819291"/>
          </a:xfrm>
        </p:spPr>
        <p:txBody>
          <a:bodyPr/>
          <a:lstStyle/>
          <a:p>
            <a:pPr>
              <a:buClrTx/>
              <a:buFont typeface="Arial" panose="020B0604020202020204" pitchFamily="34" charset="0"/>
              <a:buChar char="•"/>
            </a:pPr>
            <a:r>
              <a:rPr lang="en-US" b="0" i="0" dirty="0">
                <a:solidFill>
                  <a:srgbClr val="212121"/>
                </a:solidFill>
                <a:effectLst/>
                <a:latin typeface="Roboto" panose="02000000000000000000" pitchFamily="2" charset="0"/>
              </a:rPr>
              <a:t>Some trip durations are over 100000 seconds which are clear outliers and should be removed</a:t>
            </a:r>
          </a:p>
          <a:p>
            <a:pPr>
              <a:buClrTx/>
              <a:buFont typeface="Arial" panose="020B0604020202020204" pitchFamily="34" charset="0"/>
              <a:buChar char="•"/>
            </a:pPr>
            <a:r>
              <a:rPr lang="en-US" b="0" i="0" dirty="0">
                <a:solidFill>
                  <a:srgbClr val="212121"/>
                </a:solidFill>
                <a:effectLst/>
                <a:latin typeface="Roboto" panose="02000000000000000000" pitchFamily="2" charset="0"/>
              </a:rPr>
              <a:t>There are some durations with as low as 1 second. which points towards trips with 0 km distance.</a:t>
            </a:r>
          </a:p>
          <a:p>
            <a:pPr>
              <a:buClrTx/>
              <a:buFont typeface="Arial" panose="020B0604020202020204" pitchFamily="34" charset="0"/>
              <a:buChar char="•"/>
            </a:pPr>
            <a:r>
              <a:rPr lang="en-US" b="0" i="0" dirty="0">
                <a:solidFill>
                  <a:srgbClr val="212121"/>
                </a:solidFill>
                <a:effectLst/>
                <a:latin typeface="Roboto" panose="02000000000000000000" pitchFamily="2" charset="0"/>
              </a:rPr>
              <a:t>Major trip durations took between 10-20 mins to complete.</a:t>
            </a:r>
          </a:p>
          <a:p>
            <a:pPr>
              <a:buClrTx/>
              <a:buFont typeface="Arial" panose="020B0604020202020204" pitchFamily="34" charset="0"/>
              <a:buChar char="•"/>
            </a:pPr>
            <a:r>
              <a:rPr lang="en-US" b="0" i="0" dirty="0">
                <a:solidFill>
                  <a:srgbClr val="212121"/>
                </a:solidFill>
                <a:effectLst/>
                <a:latin typeface="Roboto" panose="02000000000000000000" pitchFamily="2" charset="0"/>
              </a:rPr>
              <a:t>Mean and mode are not same which shows that trip duration distribution is skewed towards right.</a:t>
            </a:r>
          </a:p>
          <a:p>
            <a:pPr>
              <a:buClrTx/>
              <a:buFont typeface="Arial" panose="020B0604020202020204" pitchFamily="34" charset="0"/>
              <a:buChar char="•"/>
            </a:pPr>
            <a:r>
              <a:rPr lang="en-US" dirty="0">
                <a:solidFill>
                  <a:srgbClr val="212121"/>
                </a:solidFill>
                <a:latin typeface="Roboto" panose="02000000000000000000" pitchFamily="2" charset="0"/>
              </a:rPr>
              <a:t>T</a:t>
            </a:r>
            <a:r>
              <a:rPr lang="en-US" b="0" i="0" dirty="0">
                <a:solidFill>
                  <a:srgbClr val="212121"/>
                </a:solidFill>
                <a:effectLst/>
                <a:latin typeface="Roboto" panose="02000000000000000000" pitchFamily="2" charset="0"/>
              </a:rPr>
              <a:t>hose trips with huge duration, these are outliers.</a:t>
            </a:r>
          </a:p>
          <a:p>
            <a:pPr>
              <a:buClrTx/>
              <a:buFont typeface="Arial" panose="020B0604020202020204" pitchFamily="34" charset="0"/>
              <a:buChar char="•"/>
            </a:pPr>
            <a:r>
              <a:rPr lang="en-US" b="0" i="0" dirty="0">
                <a:solidFill>
                  <a:srgbClr val="212121"/>
                </a:solidFill>
                <a:effectLst/>
                <a:latin typeface="Roboto" panose="02000000000000000000" pitchFamily="2" charset="0"/>
              </a:rPr>
              <a:t>These trips ran for more than 20 days, which seems unlikely by the distance travelled.</a:t>
            </a:r>
          </a:p>
          <a:p>
            <a:pPr>
              <a:buClrTx/>
              <a:buFont typeface="Arial" panose="020B0604020202020204" pitchFamily="34" charset="0"/>
              <a:buChar char="•"/>
            </a:pPr>
            <a:r>
              <a:rPr lang="en-US" b="0" i="0" dirty="0">
                <a:solidFill>
                  <a:srgbClr val="212121"/>
                </a:solidFill>
                <a:effectLst/>
                <a:latin typeface="Roboto" panose="02000000000000000000" pitchFamily="2" charset="0"/>
              </a:rPr>
              <a:t>All the trips are taken by vendor 1 which points us to the fact that this vendor might allows much longer trip for outstations.</a:t>
            </a:r>
          </a:p>
          <a:p>
            <a:pPr>
              <a:buClrTx/>
              <a:buFont typeface="Arial" panose="020B0604020202020204" pitchFamily="34" charset="0"/>
              <a:buChar char="•"/>
            </a:pPr>
            <a:r>
              <a:rPr lang="en-US" b="0" i="0" dirty="0">
                <a:solidFill>
                  <a:srgbClr val="212121"/>
                </a:solidFill>
                <a:effectLst/>
                <a:latin typeface="Roboto" panose="02000000000000000000" pitchFamily="2" charset="0"/>
              </a:rPr>
              <a:t>All these trips are either taken on Tuesdays in 1st month or Saturdays in 2nd month.</a:t>
            </a:r>
          </a:p>
          <a:p>
            <a:pPr>
              <a:buClrTx/>
              <a:buFont typeface="Arial" panose="020B0604020202020204" pitchFamily="34" charset="0"/>
              <a:buChar char="•"/>
            </a:pPr>
            <a:r>
              <a:rPr lang="en-US" dirty="0">
                <a:solidFill>
                  <a:srgbClr val="212121"/>
                </a:solidFill>
                <a:latin typeface="Roboto" panose="02000000000000000000" pitchFamily="2" charset="0"/>
              </a:rPr>
              <a:t>M</a:t>
            </a:r>
            <a:r>
              <a:rPr lang="en-US" b="0" i="0" dirty="0">
                <a:solidFill>
                  <a:srgbClr val="212121"/>
                </a:solidFill>
                <a:effectLst/>
                <a:latin typeface="Roboto" panose="02000000000000000000" pitchFamily="2" charset="0"/>
              </a:rPr>
              <a:t>ost of the trips took 0 - 30 mins to complete i.e. </a:t>
            </a:r>
            <a:r>
              <a:rPr lang="en-US" b="0" i="0" dirty="0" err="1">
                <a:solidFill>
                  <a:srgbClr val="212121"/>
                </a:solidFill>
                <a:effectLst/>
                <a:latin typeface="Roboto" panose="02000000000000000000" pitchFamily="2" charset="0"/>
              </a:rPr>
              <a:t>approx</a:t>
            </a:r>
            <a:r>
              <a:rPr lang="en-US" b="0" i="0" dirty="0">
                <a:solidFill>
                  <a:srgbClr val="212121"/>
                </a:solidFill>
                <a:effectLst/>
                <a:latin typeface="Roboto" panose="02000000000000000000" pitchFamily="2" charset="0"/>
              </a:rPr>
              <a:t> 1800 secs.</a:t>
            </a:r>
          </a:p>
          <a:p>
            <a:pPr>
              <a:buClrTx/>
              <a:buFont typeface="Arial" panose="020B0604020202020204" pitchFamily="34" charset="0"/>
              <a:buChar char="•"/>
            </a:pPr>
            <a:endParaRPr lang="en-IN" dirty="0">
              <a:solidFill>
                <a:schemeClr val="bg1"/>
              </a:solidFill>
            </a:endParaRPr>
          </a:p>
        </p:txBody>
      </p:sp>
      <p:pic>
        <p:nvPicPr>
          <p:cNvPr id="5" name="Picture 4" descr="A picture containing shape&#10;&#10;Description automatically generated">
            <a:extLst>
              <a:ext uri="{FF2B5EF4-FFF2-40B4-BE49-F238E27FC236}">
                <a16:creationId xmlns:a16="http://schemas.microsoft.com/office/drawing/2014/main" id="{897E1294-9DD9-449A-AA81-95ABF0BCF035}"/>
              </a:ext>
            </a:extLst>
          </p:cNvPr>
          <p:cNvPicPr>
            <a:picLocks noChangeAspect="1"/>
          </p:cNvPicPr>
          <p:nvPr/>
        </p:nvPicPr>
        <p:blipFill>
          <a:blip r:embed="rId2"/>
          <a:stretch>
            <a:fillRect/>
          </a:stretch>
        </p:blipFill>
        <p:spPr>
          <a:xfrm>
            <a:off x="4284921" y="649240"/>
            <a:ext cx="4749397" cy="2062062"/>
          </a:xfrm>
          <a:prstGeom prst="rect">
            <a:avLst/>
          </a:prstGeom>
        </p:spPr>
      </p:pic>
      <p:pic>
        <p:nvPicPr>
          <p:cNvPr id="7" name="Picture 6" descr="Chart&#10;&#10;Description automatically generated with low confidence">
            <a:extLst>
              <a:ext uri="{FF2B5EF4-FFF2-40B4-BE49-F238E27FC236}">
                <a16:creationId xmlns:a16="http://schemas.microsoft.com/office/drawing/2014/main" id="{8DD636CD-7A1C-4A12-85D5-BC4109EBB23D}"/>
              </a:ext>
            </a:extLst>
          </p:cNvPr>
          <p:cNvPicPr>
            <a:picLocks noChangeAspect="1"/>
          </p:cNvPicPr>
          <p:nvPr/>
        </p:nvPicPr>
        <p:blipFill>
          <a:blip r:embed="rId3"/>
          <a:stretch>
            <a:fillRect/>
          </a:stretch>
        </p:blipFill>
        <p:spPr>
          <a:xfrm>
            <a:off x="4082904" y="2571750"/>
            <a:ext cx="4749397" cy="2694108"/>
          </a:xfrm>
          <a:prstGeom prst="rect">
            <a:avLst/>
          </a:prstGeom>
        </p:spPr>
      </p:pic>
    </p:spTree>
    <p:extLst>
      <p:ext uri="{BB962C8B-B14F-4D97-AF65-F5344CB8AC3E}">
        <p14:creationId xmlns:p14="http://schemas.microsoft.com/office/powerpoint/2010/main" val="274970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BD53-BD2A-485D-9218-0A26907FA269}"/>
              </a:ext>
            </a:extLst>
          </p:cNvPr>
          <p:cNvSpPr>
            <a:spLocks noGrp="1"/>
          </p:cNvSpPr>
          <p:nvPr>
            <p:ph type="title"/>
          </p:nvPr>
        </p:nvSpPr>
        <p:spPr>
          <a:xfrm>
            <a:off x="311700" y="71163"/>
            <a:ext cx="2808000" cy="503337"/>
          </a:xfrm>
        </p:spPr>
        <p:txBody>
          <a:bodyPr/>
          <a:lstStyle/>
          <a:p>
            <a:r>
              <a:rPr lang="en-US" dirty="0">
                <a:solidFill>
                  <a:srgbClr val="00B050"/>
                </a:solidFill>
              </a:rPr>
              <a:t>Speed</a:t>
            </a:r>
            <a:endParaRPr lang="en-IN" dirty="0">
              <a:solidFill>
                <a:srgbClr val="00B050"/>
              </a:solidFill>
            </a:endParaRPr>
          </a:p>
        </p:txBody>
      </p:sp>
      <p:sp>
        <p:nvSpPr>
          <p:cNvPr id="3" name="Text Placeholder 2">
            <a:extLst>
              <a:ext uri="{FF2B5EF4-FFF2-40B4-BE49-F238E27FC236}">
                <a16:creationId xmlns:a16="http://schemas.microsoft.com/office/drawing/2014/main" id="{B3E828B3-028E-4FF9-94FB-C7F960B5CA5A}"/>
              </a:ext>
            </a:extLst>
          </p:cNvPr>
          <p:cNvSpPr>
            <a:spLocks noGrp="1"/>
          </p:cNvSpPr>
          <p:nvPr>
            <p:ph type="body" idx="1"/>
          </p:nvPr>
        </p:nvSpPr>
        <p:spPr>
          <a:xfrm>
            <a:off x="311700" y="574499"/>
            <a:ext cx="4260300" cy="4327109"/>
          </a:xfrm>
        </p:spPr>
        <p:txBody>
          <a:bodyPr/>
          <a:lstStyle/>
          <a:p>
            <a:pPr>
              <a:buClrTx/>
            </a:pPr>
            <a:r>
              <a:rPr lang="en-US" b="0" i="0" dirty="0">
                <a:solidFill>
                  <a:srgbClr val="212121"/>
                </a:solidFill>
                <a:effectLst/>
                <a:latin typeface="Roboto" panose="02000000000000000000" pitchFamily="2" charset="0"/>
              </a:rPr>
              <a:t>Many trips were done at a speed of over 200 km/h.</a:t>
            </a:r>
          </a:p>
          <a:p>
            <a:pPr>
              <a:buClrTx/>
            </a:pPr>
            <a:endParaRPr lang="en-US" b="0" i="0" dirty="0">
              <a:solidFill>
                <a:srgbClr val="212121"/>
              </a:solidFill>
              <a:effectLst/>
              <a:latin typeface="Roboto" panose="02000000000000000000" pitchFamily="2" charset="0"/>
            </a:endParaRPr>
          </a:p>
          <a:p>
            <a:pPr>
              <a:buClrTx/>
            </a:pPr>
            <a:r>
              <a:rPr lang="en-US" dirty="0">
                <a:solidFill>
                  <a:srgbClr val="212121"/>
                </a:solidFill>
                <a:latin typeface="Roboto" panose="02000000000000000000" pitchFamily="2" charset="0"/>
              </a:rPr>
              <a:t>We </a:t>
            </a:r>
            <a:r>
              <a:rPr lang="en-US" b="0" i="0" dirty="0">
                <a:solidFill>
                  <a:srgbClr val="212121"/>
                </a:solidFill>
                <a:effectLst/>
                <a:latin typeface="Roboto" panose="02000000000000000000" pitchFamily="2" charset="0"/>
              </a:rPr>
              <a:t>focus on the trips which were done at less than 104 km/h as per the speed limits</a:t>
            </a:r>
          </a:p>
          <a:p>
            <a:pPr>
              <a:buClrTx/>
            </a:pPr>
            <a:endParaRPr lang="en-US" b="0" i="0" dirty="0">
              <a:solidFill>
                <a:srgbClr val="212121"/>
              </a:solidFill>
              <a:effectLst/>
              <a:latin typeface="Roboto" panose="02000000000000000000" pitchFamily="2" charset="0"/>
            </a:endParaRPr>
          </a:p>
          <a:p>
            <a:pPr>
              <a:buClrTx/>
            </a:pPr>
            <a:r>
              <a:rPr lang="en-US" b="0" i="0" dirty="0">
                <a:solidFill>
                  <a:srgbClr val="212121"/>
                </a:solidFill>
                <a:effectLst/>
                <a:latin typeface="Roboto" panose="02000000000000000000" pitchFamily="2" charset="0"/>
              </a:rPr>
              <a:t>Trips over 30 km/h are being considered as outliers but we cannot ignore them.</a:t>
            </a:r>
          </a:p>
          <a:p>
            <a:pPr>
              <a:buClrTx/>
            </a:pPr>
            <a:endParaRPr lang="en-US" b="0" i="0" dirty="0">
              <a:solidFill>
                <a:srgbClr val="212121"/>
              </a:solidFill>
              <a:effectLst/>
              <a:latin typeface="Roboto" panose="02000000000000000000" pitchFamily="2" charset="0"/>
            </a:endParaRPr>
          </a:p>
          <a:p>
            <a:pPr>
              <a:buClrTx/>
            </a:pPr>
            <a:r>
              <a:rPr lang="en-US" b="0" i="0" dirty="0">
                <a:solidFill>
                  <a:srgbClr val="212121"/>
                </a:solidFill>
                <a:effectLst/>
                <a:latin typeface="Roboto" panose="02000000000000000000" pitchFamily="2" charset="0"/>
              </a:rPr>
              <a:t>Mostly trips are done at a speed range of 10-20 km/h with an average speed of around 14 km/h.</a:t>
            </a:r>
          </a:p>
          <a:p>
            <a:pPr marL="152400" indent="0">
              <a:buClrTx/>
              <a:buNone/>
            </a:pPr>
            <a:endParaRPr lang="en-IN" dirty="0">
              <a:solidFill>
                <a:schemeClr val="bg1"/>
              </a:solidFill>
            </a:endParaRPr>
          </a:p>
        </p:txBody>
      </p:sp>
      <p:pic>
        <p:nvPicPr>
          <p:cNvPr id="5" name="Picture 4" descr="Shape, rectangle&#10;&#10;Description automatically generated">
            <a:extLst>
              <a:ext uri="{FF2B5EF4-FFF2-40B4-BE49-F238E27FC236}">
                <a16:creationId xmlns:a16="http://schemas.microsoft.com/office/drawing/2014/main" id="{477C118A-CF62-4176-8EDE-2816E3521504}"/>
              </a:ext>
            </a:extLst>
          </p:cNvPr>
          <p:cNvPicPr>
            <a:picLocks noChangeAspect="1"/>
          </p:cNvPicPr>
          <p:nvPr/>
        </p:nvPicPr>
        <p:blipFill>
          <a:blip r:embed="rId2"/>
          <a:stretch>
            <a:fillRect/>
          </a:stretch>
        </p:blipFill>
        <p:spPr>
          <a:xfrm>
            <a:off x="4657060" y="574498"/>
            <a:ext cx="4365754" cy="2558383"/>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B53FE96-5470-4790-94B8-6A303BF669B2}"/>
              </a:ext>
            </a:extLst>
          </p:cNvPr>
          <p:cNvPicPr>
            <a:picLocks noChangeAspect="1"/>
          </p:cNvPicPr>
          <p:nvPr/>
        </p:nvPicPr>
        <p:blipFill>
          <a:blip r:embed="rId3"/>
          <a:stretch>
            <a:fillRect/>
          </a:stretch>
        </p:blipFill>
        <p:spPr>
          <a:xfrm>
            <a:off x="4657060" y="2981019"/>
            <a:ext cx="4427520" cy="2162481"/>
          </a:xfrm>
          <a:prstGeom prst="rect">
            <a:avLst/>
          </a:prstGeom>
        </p:spPr>
      </p:pic>
    </p:spTree>
    <p:extLst>
      <p:ext uri="{BB962C8B-B14F-4D97-AF65-F5344CB8AC3E}">
        <p14:creationId xmlns:p14="http://schemas.microsoft.com/office/powerpoint/2010/main" val="52846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8EA7-601F-46A5-B1F4-14732CC9BC64}"/>
              </a:ext>
            </a:extLst>
          </p:cNvPr>
          <p:cNvSpPr>
            <a:spLocks noGrp="1"/>
          </p:cNvSpPr>
          <p:nvPr>
            <p:ph type="title"/>
          </p:nvPr>
        </p:nvSpPr>
        <p:spPr>
          <a:xfrm>
            <a:off x="311700" y="119665"/>
            <a:ext cx="2808000" cy="454835"/>
          </a:xfrm>
        </p:spPr>
        <p:txBody>
          <a:bodyPr/>
          <a:lstStyle/>
          <a:p>
            <a:r>
              <a:rPr lang="en-US" dirty="0">
                <a:solidFill>
                  <a:srgbClr val="00B050"/>
                </a:solidFill>
              </a:rPr>
              <a:t>Total trips per hour</a:t>
            </a:r>
            <a:endParaRPr lang="en-IN" dirty="0">
              <a:solidFill>
                <a:srgbClr val="00B050"/>
              </a:solidFill>
            </a:endParaRPr>
          </a:p>
        </p:txBody>
      </p:sp>
      <p:sp>
        <p:nvSpPr>
          <p:cNvPr id="3" name="Text Placeholder 2">
            <a:extLst>
              <a:ext uri="{FF2B5EF4-FFF2-40B4-BE49-F238E27FC236}">
                <a16:creationId xmlns:a16="http://schemas.microsoft.com/office/drawing/2014/main" id="{C13B6FAC-24DD-459A-99E1-38E11774E410}"/>
              </a:ext>
            </a:extLst>
          </p:cNvPr>
          <p:cNvSpPr>
            <a:spLocks noGrp="1"/>
          </p:cNvSpPr>
          <p:nvPr>
            <p:ph type="body" idx="1"/>
          </p:nvPr>
        </p:nvSpPr>
        <p:spPr>
          <a:xfrm>
            <a:off x="311700" y="574499"/>
            <a:ext cx="3803100" cy="4359007"/>
          </a:xfrm>
        </p:spPr>
        <p:txBody>
          <a:bodyPr/>
          <a:lstStyle/>
          <a:p>
            <a:pPr>
              <a:buClrTx/>
              <a:buFont typeface="Arial" panose="020B0604020202020204" pitchFamily="34" charset="0"/>
              <a:buChar char="•"/>
            </a:pPr>
            <a:r>
              <a:rPr lang="en-US" dirty="0">
                <a:solidFill>
                  <a:srgbClr val="212121"/>
                </a:solidFill>
                <a:latin typeface="Roboto" panose="02000000000000000000" pitchFamily="2" charset="0"/>
              </a:rPr>
              <a:t>W</a:t>
            </a:r>
            <a:r>
              <a:rPr lang="en-US" b="0" i="0" dirty="0">
                <a:solidFill>
                  <a:srgbClr val="212121"/>
                </a:solidFill>
                <a:effectLst/>
                <a:latin typeface="Roboto" panose="02000000000000000000" pitchFamily="2" charset="0"/>
              </a:rPr>
              <a:t>e can see an increasing trend of taxi pickups starting from Monday till Friday.</a:t>
            </a:r>
          </a:p>
          <a:p>
            <a:pPr>
              <a:buClrTx/>
              <a:buFont typeface="Arial" panose="020B0604020202020204" pitchFamily="34" charset="0"/>
              <a:buChar char="•"/>
            </a:pPr>
            <a:endParaRPr lang="en-US" b="0" i="0" dirty="0">
              <a:solidFill>
                <a:srgbClr val="212121"/>
              </a:solidFill>
              <a:effectLst/>
              <a:latin typeface="Roboto" panose="02000000000000000000" pitchFamily="2" charset="0"/>
            </a:endParaRPr>
          </a:p>
          <a:p>
            <a:pPr>
              <a:buClrTx/>
              <a:buFont typeface="Arial" panose="020B0604020202020204" pitchFamily="34" charset="0"/>
              <a:buChar char="•"/>
            </a:pPr>
            <a:r>
              <a:rPr lang="en-US" b="0" i="0" dirty="0">
                <a:solidFill>
                  <a:srgbClr val="212121"/>
                </a:solidFill>
                <a:effectLst/>
                <a:latin typeface="Roboto" panose="02000000000000000000" pitchFamily="2" charset="0"/>
              </a:rPr>
              <a:t>The trend starts declining from Saturday till Monday which is normal where some office going people likes to stay at home for rest on the weekends.</a:t>
            </a:r>
          </a:p>
          <a:p>
            <a:pPr>
              <a:buClrTx/>
              <a:buFont typeface="Arial" panose="020B0604020202020204" pitchFamily="34" charset="0"/>
              <a:buChar char="•"/>
            </a:pPr>
            <a:endParaRPr lang="en-US" dirty="0">
              <a:solidFill>
                <a:srgbClr val="212121"/>
              </a:solidFill>
              <a:latin typeface="Roboto" panose="02000000000000000000" pitchFamily="2" charset="0"/>
            </a:endParaRPr>
          </a:p>
          <a:p>
            <a:pPr>
              <a:buClrTx/>
              <a:buFont typeface="Arial" panose="020B0604020202020204" pitchFamily="34" charset="0"/>
              <a:buChar char="•"/>
            </a:pPr>
            <a:r>
              <a:rPr lang="en-US" b="0" i="0" dirty="0">
                <a:solidFill>
                  <a:srgbClr val="212121"/>
                </a:solidFill>
                <a:effectLst/>
                <a:latin typeface="Roboto" panose="02000000000000000000" pitchFamily="2" charset="0"/>
              </a:rPr>
              <a:t>Taxi pickups increased in the late-night hours over the weekend possibly due to more outstation rides or for the late night leisure's nearby activities.</a:t>
            </a:r>
          </a:p>
          <a:p>
            <a:pPr>
              <a:buClrTx/>
              <a:buFont typeface="Arial" panose="020B0604020202020204" pitchFamily="34" charset="0"/>
              <a:buChar char="•"/>
            </a:pPr>
            <a:endParaRPr lang="en-US" b="0" i="0" dirty="0">
              <a:solidFill>
                <a:srgbClr val="212121"/>
              </a:solidFill>
              <a:effectLst/>
              <a:latin typeface="Roboto" panose="02000000000000000000" pitchFamily="2" charset="0"/>
            </a:endParaRPr>
          </a:p>
          <a:p>
            <a:pPr>
              <a:buClrTx/>
              <a:buFont typeface="Arial" panose="020B0604020202020204" pitchFamily="34" charset="0"/>
              <a:buChar char="•"/>
            </a:pPr>
            <a:r>
              <a:rPr lang="en-US" b="0" i="0" dirty="0">
                <a:solidFill>
                  <a:srgbClr val="212121"/>
                </a:solidFill>
                <a:effectLst/>
                <a:latin typeface="Roboto" panose="02000000000000000000" pitchFamily="2" charset="0"/>
              </a:rPr>
              <a:t>Early morning pickups </a:t>
            </a:r>
            <a:r>
              <a:rPr lang="en-US" b="0" i="0" dirty="0" err="1">
                <a:solidFill>
                  <a:srgbClr val="212121"/>
                </a:solidFill>
                <a:effectLst/>
                <a:latin typeface="Roboto" panose="02000000000000000000" pitchFamily="2" charset="0"/>
              </a:rPr>
              <a:t>i.e</a:t>
            </a:r>
            <a:r>
              <a:rPr lang="en-US" b="0" i="0" dirty="0">
                <a:solidFill>
                  <a:srgbClr val="212121"/>
                </a:solidFill>
                <a:effectLst/>
                <a:latin typeface="Roboto" panose="02000000000000000000" pitchFamily="2" charset="0"/>
              </a:rPr>
              <a:t> before 5 AM have increased over the weekend in comparison to the office hours pickups i.e. after 7 AM which have decreased due to obvious reasons.</a:t>
            </a:r>
          </a:p>
          <a:p>
            <a:pPr>
              <a:buClrTx/>
              <a:buFont typeface="Arial" panose="020B0604020202020204" pitchFamily="34" charset="0"/>
              <a:buChar char="•"/>
            </a:pPr>
            <a:endParaRPr lang="en-US" b="0" i="0" dirty="0">
              <a:solidFill>
                <a:srgbClr val="212121"/>
              </a:solidFill>
              <a:effectLst/>
              <a:latin typeface="Roboto" panose="02000000000000000000" pitchFamily="2" charset="0"/>
            </a:endParaRPr>
          </a:p>
          <a:p>
            <a:pPr>
              <a:buClrTx/>
              <a:buFont typeface="Arial" panose="020B0604020202020204" pitchFamily="34" charset="0"/>
              <a:buChar char="•"/>
            </a:pPr>
            <a:r>
              <a:rPr lang="en-US" b="0" i="0" dirty="0">
                <a:solidFill>
                  <a:srgbClr val="212121"/>
                </a:solidFill>
                <a:effectLst/>
                <a:latin typeface="Roboto" panose="02000000000000000000" pitchFamily="2" charset="0"/>
              </a:rPr>
              <a:t>Taxi pickups seems to be consistent across the week at 15 Hours i.e. at 3 PM.</a:t>
            </a:r>
          </a:p>
          <a:p>
            <a:pPr>
              <a:buClrTx/>
              <a:buFont typeface="Arial" panose="020B0604020202020204" pitchFamily="34" charset="0"/>
              <a:buChar char="•"/>
            </a:pPr>
            <a:endParaRPr lang="en-IN" dirty="0"/>
          </a:p>
        </p:txBody>
      </p:sp>
      <p:pic>
        <p:nvPicPr>
          <p:cNvPr id="5" name="Picture 4" descr="Chart, bar chart&#10;&#10;Description automatically generated">
            <a:extLst>
              <a:ext uri="{FF2B5EF4-FFF2-40B4-BE49-F238E27FC236}">
                <a16:creationId xmlns:a16="http://schemas.microsoft.com/office/drawing/2014/main" id="{441E2430-F48C-4BC2-88C8-A9803273FE44}"/>
              </a:ext>
            </a:extLst>
          </p:cNvPr>
          <p:cNvPicPr>
            <a:picLocks noChangeAspect="1"/>
          </p:cNvPicPr>
          <p:nvPr/>
        </p:nvPicPr>
        <p:blipFill>
          <a:blip r:embed="rId2"/>
          <a:stretch>
            <a:fillRect/>
          </a:stretch>
        </p:blipFill>
        <p:spPr>
          <a:xfrm>
            <a:off x="4295553" y="574499"/>
            <a:ext cx="4536747" cy="4359007"/>
          </a:xfrm>
          <a:prstGeom prst="rect">
            <a:avLst/>
          </a:prstGeom>
        </p:spPr>
      </p:pic>
    </p:spTree>
    <p:extLst>
      <p:ext uri="{BB962C8B-B14F-4D97-AF65-F5344CB8AC3E}">
        <p14:creationId xmlns:p14="http://schemas.microsoft.com/office/powerpoint/2010/main" val="424831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8872-870E-42AE-BF51-D50F9E782D0A}"/>
              </a:ext>
            </a:extLst>
          </p:cNvPr>
          <p:cNvSpPr>
            <a:spLocks noGrp="1"/>
          </p:cNvSpPr>
          <p:nvPr>
            <p:ph type="title"/>
          </p:nvPr>
        </p:nvSpPr>
        <p:spPr/>
        <p:txBody>
          <a:bodyPr/>
          <a:lstStyle/>
          <a:p>
            <a:r>
              <a:rPr lang="en-IN" dirty="0"/>
              <a:t>Bivariate Analysis</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9BF23213-8388-42FC-B9D6-4642606FC5E8}"/>
              </a:ext>
            </a:extLst>
          </p:cNvPr>
          <p:cNvSpPr>
            <a:spLocks noGrp="1"/>
          </p:cNvSpPr>
          <p:nvPr>
            <p:ph type="body" idx="1"/>
          </p:nvPr>
        </p:nvSpPr>
        <p:spPr/>
        <p:txBody>
          <a:bodyPr/>
          <a:lstStyle/>
          <a:p>
            <a:pPr marL="114300" indent="0">
              <a:buNone/>
            </a:pPr>
            <a:r>
              <a:rPr lang="en-US" b="0" i="0" dirty="0">
                <a:solidFill>
                  <a:srgbClr val="212121"/>
                </a:solidFill>
                <a:effectLst/>
                <a:latin typeface="Roboto" panose="02000000000000000000" pitchFamily="2" charset="0"/>
              </a:rPr>
              <a:t>Bivariate analysis is used to find out if there is a relationship between two sets of values. It usually involves the variables X and Y.</a:t>
            </a:r>
          </a:p>
          <a:p>
            <a:pPr marL="114300" indent="0">
              <a:buNone/>
            </a:pPr>
            <a:endParaRPr lang="en-US" dirty="0">
              <a:solidFill>
                <a:srgbClr val="212121"/>
              </a:solidFill>
              <a:latin typeface="Roboto" panose="02000000000000000000" pitchFamily="2" charset="0"/>
            </a:endParaRPr>
          </a:p>
          <a:p>
            <a:pPr marL="114300" indent="0">
              <a:buNone/>
            </a:pPr>
            <a:r>
              <a:rPr lang="en-US" dirty="0">
                <a:solidFill>
                  <a:srgbClr val="212121"/>
                </a:solidFill>
                <a:latin typeface="Roboto" panose="02000000000000000000" pitchFamily="2" charset="0"/>
              </a:rPr>
              <a:t>Bivariate analysis is one of the simplest forms of quantitative analysis.</a:t>
            </a:r>
          </a:p>
          <a:p>
            <a:pPr marL="114300" indent="0">
              <a:buNone/>
            </a:pPr>
            <a:endParaRPr lang="en-US" dirty="0">
              <a:solidFill>
                <a:srgbClr val="212121"/>
              </a:solidFill>
              <a:latin typeface="Roboto" panose="02000000000000000000" pitchFamily="2" charset="0"/>
            </a:endParaRPr>
          </a:p>
          <a:p>
            <a:pPr marL="114300" indent="0">
              <a:buNone/>
            </a:pPr>
            <a:r>
              <a:rPr lang="en-US" dirty="0">
                <a:solidFill>
                  <a:srgbClr val="212121"/>
                </a:solidFill>
                <a:latin typeface="Roboto" panose="02000000000000000000" pitchFamily="2" charset="0"/>
              </a:rPr>
              <a:t>It is one of the simplest forms of statistical analysis, used to find out if there is a relationship between two sets of values.</a:t>
            </a:r>
            <a:endParaRPr lang="en-IN" dirty="0">
              <a:solidFill>
                <a:srgbClr val="212121"/>
              </a:solidFill>
              <a:latin typeface="Roboto" panose="02000000000000000000" pitchFamily="2" charset="0"/>
            </a:endParaRPr>
          </a:p>
        </p:txBody>
      </p:sp>
    </p:spTree>
    <p:extLst>
      <p:ext uri="{BB962C8B-B14F-4D97-AF65-F5344CB8AC3E}">
        <p14:creationId xmlns:p14="http://schemas.microsoft.com/office/powerpoint/2010/main" val="1825170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FEBF-039D-4CAB-AF12-7D281B3F2909}"/>
              </a:ext>
            </a:extLst>
          </p:cNvPr>
          <p:cNvSpPr>
            <a:spLocks noGrp="1"/>
          </p:cNvSpPr>
          <p:nvPr>
            <p:ph type="title"/>
          </p:nvPr>
        </p:nvSpPr>
        <p:spPr/>
        <p:txBody>
          <a:bodyPr/>
          <a:lstStyle/>
          <a:p>
            <a:r>
              <a:rPr lang="en-IN" sz="2400" dirty="0">
                <a:solidFill>
                  <a:srgbClr val="00B050"/>
                </a:solidFill>
              </a:rPr>
              <a:t>Trip Duration per hour</a:t>
            </a:r>
            <a:br>
              <a:rPr lang="en-IN" b="0" i="0" dirty="0">
                <a:solidFill>
                  <a:srgbClr val="212121"/>
                </a:solidFill>
                <a:effectLst/>
                <a:latin typeface="Roboto" panose="02000000000000000000" pitchFamily="2" charset="0"/>
              </a:rPr>
            </a:br>
            <a:endParaRPr lang="en-IN" dirty="0"/>
          </a:p>
        </p:txBody>
      </p:sp>
      <p:pic>
        <p:nvPicPr>
          <p:cNvPr id="4" name="Picture 3" descr="Chart, line chart&#10;&#10;Description automatically generated">
            <a:extLst>
              <a:ext uri="{FF2B5EF4-FFF2-40B4-BE49-F238E27FC236}">
                <a16:creationId xmlns:a16="http://schemas.microsoft.com/office/drawing/2014/main" id="{4D987315-EE85-487B-A722-096B133BA37E}"/>
              </a:ext>
            </a:extLst>
          </p:cNvPr>
          <p:cNvPicPr>
            <a:picLocks noChangeAspect="1"/>
          </p:cNvPicPr>
          <p:nvPr/>
        </p:nvPicPr>
        <p:blipFill>
          <a:blip r:embed="rId2"/>
          <a:stretch>
            <a:fillRect/>
          </a:stretch>
        </p:blipFill>
        <p:spPr>
          <a:xfrm>
            <a:off x="4883700" y="672685"/>
            <a:ext cx="4100348" cy="2228933"/>
          </a:xfrm>
          <a:prstGeom prst="rect">
            <a:avLst/>
          </a:prstGeom>
        </p:spPr>
      </p:pic>
      <p:sp>
        <p:nvSpPr>
          <p:cNvPr id="6" name="TextBox 5">
            <a:extLst>
              <a:ext uri="{FF2B5EF4-FFF2-40B4-BE49-F238E27FC236}">
                <a16:creationId xmlns:a16="http://schemas.microsoft.com/office/drawing/2014/main" id="{DDEC8214-78C3-4F55-A376-64B59BFB560F}"/>
              </a:ext>
            </a:extLst>
          </p:cNvPr>
          <p:cNvSpPr txBox="1"/>
          <p:nvPr/>
        </p:nvSpPr>
        <p:spPr>
          <a:xfrm>
            <a:off x="311700" y="1017725"/>
            <a:ext cx="4572000" cy="181588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Average trip duration is lowest at 6 AM when there is minimal traffic on the roads.</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Average trip duration is generally highest around 3 PM during the busy streets</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Trip duration on an average is similar during early morning hours i.e., before 6 AM &amp; late evening hours i.e., after 6 PM.</a:t>
            </a:r>
          </a:p>
          <a:p>
            <a:pPr marL="285750" indent="-285750" algn="l">
              <a:buFont typeface="Arial" panose="020B0604020202020204" pitchFamily="34" charset="0"/>
              <a:buChar char="•"/>
            </a:pPr>
            <a:endParaRPr lang="en-US" b="0" i="0" dirty="0">
              <a:solidFill>
                <a:srgbClr val="212121"/>
              </a:solidFill>
              <a:effectLst/>
              <a:latin typeface="Roboto" panose="02000000000000000000" pitchFamily="2" charset="0"/>
            </a:endParaRPr>
          </a:p>
        </p:txBody>
      </p:sp>
      <p:sp>
        <p:nvSpPr>
          <p:cNvPr id="8" name="TextBox 7">
            <a:extLst>
              <a:ext uri="{FF2B5EF4-FFF2-40B4-BE49-F238E27FC236}">
                <a16:creationId xmlns:a16="http://schemas.microsoft.com/office/drawing/2014/main" id="{0DA60B02-AC78-4B61-8A3D-CA3E1C0A8072}"/>
              </a:ext>
            </a:extLst>
          </p:cNvPr>
          <p:cNvSpPr txBox="1"/>
          <p:nvPr/>
        </p:nvSpPr>
        <p:spPr>
          <a:xfrm>
            <a:off x="311700" y="2650876"/>
            <a:ext cx="4572000" cy="461665"/>
          </a:xfrm>
          <a:prstGeom prst="rect">
            <a:avLst/>
          </a:prstGeom>
          <a:noFill/>
        </p:spPr>
        <p:txBody>
          <a:bodyPr wrap="square">
            <a:spAutoFit/>
          </a:bodyPr>
          <a:lstStyle/>
          <a:p>
            <a:pPr algn="l"/>
            <a:r>
              <a:rPr lang="en-IN" sz="2400" dirty="0">
                <a:solidFill>
                  <a:srgbClr val="00B050"/>
                </a:solidFill>
              </a:rPr>
              <a:t>Trip duration per weekday</a:t>
            </a:r>
          </a:p>
        </p:txBody>
      </p:sp>
      <p:pic>
        <p:nvPicPr>
          <p:cNvPr id="10" name="Picture 9" descr="Chart, line chart&#10;&#10;Description automatically generated">
            <a:extLst>
              <a:ext uri="{FF2B5EF4-FFF2-40B4-BE49-F238E27FC236}">
                <a16:creationId xmlns:a16="http://schemas.microsoft.com/office/drawing/2014/main" id="{7F883C82-2310-4E5D-8DD9-767F23A7A706}"/>
              </a:ext>
            </a:extLst>
          </p:cNvPr>
          <p:cNvPicPr>
            <a:picLocks noChangeAspect="1"/>
          </p:cNvPicPr>
          <p:nvPr/>
        </p:nvPicPr>
        <p:blipFill>
          <a:blip r:embed="rId3"/>
          <a:stretch>
            <a:fillRect/>
          </a:stretch>
        </p:blipFill>
        <p:spPr>
          <a:xfrm>
            <a:off x="4883701" y="2929810"/>
            <a:ext cx="4100348" cy="2003932"/>
          </a:xfrm>
          <a:prstGeom prst="rect">
            <a:avLst/>
          </a:prstGeom>
        </p:spPr>
      </p:pic>
      <p:sp>
        <p:nvSpPr>
          <p:cNvPr id="12" name="TextBox 11">
            <a:extLst>
              <a:ext uri="{FF2B5EF4-FFF2-40B4-BE49-F238E27FC236}">
                <a16:creationId xmlns:a16="http://schemas.microsoft.com/office/drawing/2014/main" id="{687BBA0C-DC55-4B20-A044-ACC3C76D3352}"/>
              </a:ext>
            </a:extLst>
          </p:cNvPr>
          <p:cNvSpPr txBox="1"/>
          <p:nvPr/>
        </p:nvSpPr>
        <p:spPr>
          <a:xfrm>
            <a:off x="311699" y="3068730"/>
            <a:ext cx="4572000" cy="1169551"/>
          </a:xfrm>
          <a:prstGeom prst="rect">
            <a:avLst/>
          </a:prstGeom>
          <a:noFill/>
        </p:spPr>
        <p:txBody>
          <a:bodyPr wrap="square">
            <a:spAutoFit/>
          </a:bodyPr>
          <a:lstStyle/>
          <a:p>
            <a:r>
              <a:rPr lang="en-US" dirty="0">
                <a:solidFill>
                  <a:srgbClr val="212121"/>
                </a:solidFill>
                <a:latin typeface="Roboto" panose="02000000000000000000" pitchFamily="2" charset="0"/>
              </a:rPr>
              <a:t>T</a:t>
            </a:r>
            <a:r>
              <a:rPr lang="en-US" b="0" i="0" dirty="0">
                <a:solidFill>
                  <a:srgbClr val="212121"/>
                </a:solidFill>
                <a:effectLst/>
                <a:latin typeface="Roboto" panose="02000000000000000000" pitchFamily="2" charset="0"/>
              </a:rPr>
              <a:t>rip duration is almost equally distributed across the week on a scale of 0-1000 minutes with minimal difference in the duration times. Also, it is observed that trip duration on Thursday is longest among all days.</a:t>
            </a:r>
            <a:endParaRPr lang="en-IN" dirty="0"/>
          </a:p>
        </p:txBody>
      </p:sp>
    </p:spTree>
    <p:extLst>
      <p:ext uri="{BB962C8B-B14F-4D97-AF65-F5344CB8AC3E}">
        <p14:creationId xmlns:p14="http://schemas.microsoft.com/office/powerpoint/2010/main" val="178632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BE79-0901-4386-A9CA-04E935F78697}"/>
              </a:ext>
            </a:extLst>
          </p:cNvPr>
          <p:cNvSpPr>
            <a:spLocks noGrp="1"/>
          </p:cNvSpPr>
          <p:nvPr>
            <p:ph type="title"/>
          </p:nvPr>
        </p:nvSpPr>
        <p:spPr/>
        <p:txBody>
          <a:bodyPr/>
          <a:lstStyle/>
          <a:p>
            <a:r>
              <a:rPr lang="en-IN" sz="2400" dirty="0">
                <a:solidFill>
                  <a:srgbClr val="00B050"/>
                </a:solidFill>
              </a:rPr>
              <a:t>Trip duration per month</a:t>
            </a:r>
            <a:br>
              <a:rPr lang="en-IN" b="0" i="0" dirty="0">
                <a:solidFill>
                  <a:srgbClr val="212121"/>
                </a:solidFill>
                <a:effectLst/>
                <a:latin typeface="Roboto" panose="02000000000000000000" pitchFamily="2" charset="0"/>
              </a:rPr>
            </a:br>
            <a:endParaRPr lang="en-IN" dirty="0"/>
          </a:p>
        </p:txBody>
      </p:sp>
      <p:pic>
        <p:nvPicPr>
          <p:cNvPr id="4" name="Picture 3" descr="Chart, line chart&#10;&#10;Description automatically generated">
            <a:extLst>
              <a:ext uri="{FF2B5EF4-FFF2-40B4-BE49-F238E27FC236}">
                <a16:creationId xmlns:a16="http://schemas.microsoft.com/office/drawing/2014/main" id="{66C54F24-BE35-42C7-9669-AD3FA2C39621}"/>
              </a:ext>
            </a:extLst>
          </p:cNvPr>
          <p:cNvPicPr>
            <a:picLocks noChangeAspect="1"/>
          </p:cNvPicPr>
          <p:nvPr/>
        </p:nvPicPr>
        <p:blipFill>
          <a:blip r:embed="rId2"/>
          <a:stretch>
            <a:fillRect/>
          </a:stretch>
        </p:blipFill>
        <p:spPr>
          <a:xfrm>
            <a:off x="4702629" y="731375"/>
            <a:ext cx="4206992" cy="2136980"/>
          </a:xfrm>
          <a:prstGeom prst="rect">
            <a:avLst/>
          </a:prstGeom>
        </p:spPr>
      </p:pic>
      <p:sp>
        <p:nvSpPr>
          <p:cNvPr id="6" name="TextBox 5">
            <a:extLst>
              <a:ext uri="{FF2B5EF4-FFF2-40B4-BE49-F238E27FC236}">
                <a16:creationId xmlns:a16="http://schemas.microsoft.com/office/drawing/2014/main" id="{CE9753D7-E9D0-4C6F-9611-A235754196A6}"/>
              </a:ext>
            </a:extLst>
          </p:cNvPr>
          <p:cNvSpPr txBox="1"/>
          <p:nvPr/>
        </p:nvSpPr>
        <p:spPr>
          <a:xfrm>
            <a:off x="311700" y="903999"/>
            <a:ext cx="4572000" cy="181588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We can see an increasing trend in the average trip duration along with each subsequent month.</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The duration difference between each month is not much. It has increased gradually over a period of 6 months.</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It is lowest during February when winters starts declining.</a:t>
            </a:r>
          </a:p>
          <a:p>
            <a:pPr marL="285750" indent="-285750" algn="l">
              <a:buFont typeface="Arial" panose="020B0604020202020204" pitchFamily="34" charset="0"/>
              <a:buChar char="•"/>
            </a:pPr>
            <a:endParaRPr lang="en-US" b="0" i="0" dirty="0">
              <a:solidFill>
                <a:srgbClr val="212121"/>
              </a:solidFill>
              <a:effectLst/>
              <a:latin typeface="Roboto" panose="02000000000000000000" pitchFamily="2" charset="0"/>
            </a:endParaRPr>
          </a:p>
        </p:txBody>
      </p:sp>
      <p:sp>
        <p:nvSpPr>
          <p:cNvPr id="8" name="TextBox 7">
            <a:extLst>
              <a:ext uri="{FF2B5EF4-FFF2-40B4-BE49-F238E27FC236}">
                <a16:creationId xmlns:a16="http://schemas.microsoft.com/office/drawing/2014/main" id="{C538BAF5-698C-4C58-ABC6-E6010523A730}"/>
              </a:ext>
            </a:extLst>
          </p:cNvPr>
          <p:cNvSpPr txBox="1"/>
          <p:nvPr/>
        </p:nvSpPr>
        <p:spPr>
          <a:xfrm>
            <a:off x="320292" y="2642662"/>
            <a:ext cx="4572000" cy="461665"/>
          </a:xfrm>
          <a:prstGeom prst="rect">
            <a:avLst/>
          </a:prstGeom>
          <a:noFill/>
        </p:spPr>
        <p:txBody>
          <a:bodyPr wrap="square">
            <a:spAutoFit/>
          </a:bodyPr>
          <a:lstStyle/>
          <a:p>
            <a:pPr algn="l"/>
            <a:r>
              <a:rPr lang="en-IN" sz="2400" dirty="0">
                <a:solidFill>
                  <a:srgbClr val="00B050"/>
                </a:solidFill>
              </a:rPr>
              <a:t>Trip duration per vendor</a:t>
            </a:r>
          </a:p>
        </p:txBody>
      </p:sp>
      <p:pic>
        <p:nvPicPr>
          <p:cNvPr id="10" name="Picture 9" descr="A picture containing logo&#10;&#10;Description automatically generated">
            <a:extLst>
              <a:ext uri="{FF2B5EF4-FFF2-40B4-BE49-F238E27FC236}">
                <a16:creationId xmlns:a16="http://schemas.microsoft.com/office/drawing/2014/main" id="{2DAB1A9D-861E-475E-856C-C9AEFE4B0657}"/>
              </a:ext>
            </a:extLst>
          </p:cNvPr>
          <p:cNvPicPr>
            <a:picLocks noChangeAspect="1"/>
          </p:cNvPicPr>
          <p:nvPr/>
        </p:nvPicPr>
        <p:blipFill>
          <a:blip r:embed="rId3"/>
          <a:stretch>
            <a:fillRect/>
          </a:stretch>
        </p:blipFill>
        <p:spPr>
          <a:xfrm>
            <a:off x="4785528" y="2868355"/>
            <a:ext cx="4124093" cy="2275145"/>
          </a:xfrm>
          <a:prstGeom prst="rect">
            <a:avLst/>
          </a:prstGeom>
        </p:spPr>
      </p:pic>
      <p:sp>
        <p:nvSpPr>
          <p:cNvPr id="12" name="TextBox 11">
            <a:extLst>
              <a:ext uri="{FF2B5EF4-FFF2-40B4-BE49-F238E27FC236}">
                <a16:creationId xmlns:a16="http://schemas.microsoft.com/office/drawing/2014/main" id="{4514B1F7-A3E0-4167-B44B-F1BA35887968}"/>
              </a:ext>
            </a:extLst>
          </p:cNvPr>
          <p:cNvSpPr txBox="1"/>
          <p:nvPr/>
        </p:nvSpPr>
        <p:spPr>
          <a:xfrm>
            <a:off x="320292" y="3104327"/>
            <a:ext cx="4572000" cy="738664"/>
          </a:xfrm>
          <a:prstGeom prst="rect">
            <a:avLst/>
          </a:prstGeom>
          <a:noFill/>
        </p:spPr>
        <p:txBody>
          <a:bodyPr wrap="square">
            <a:spAutoFit/>
          </a:bodyPr>
          <a:lstStyle/>
          <a:p>
            <a:r>
              <a:rPr lang="en-US" dirty="0">
                <a:solidFill>
                  <a:srgbClr val="212121"/>
                </a:solidFill>
                <a:latin typeface="Roboto" panose="02000000000000000000" pitchFamily="2" charset="0"/>
              </a:rPr>
              <a:t>Average trip duration for vendor 2 is higher than vendor 1 by approx. 200 seconds i.e., at least 3 minutes per trip.</a:t>
            </a:r>
            <a:endParaRPr lang="en-IN" dirty="0">
              <a:solidFill>
                <a:srgbClr val="212121"/>
              </a:solidFill>
              <a:latin typeface="Roboto" panose="02000000000000000000" pitchFamily="2" charset="0"/>
            </a:endParaRPr>
          </a:p>
        </p:txBody>
      </p:sp>
    </p:spTree>
    <p:extLst>
      <p:ext uri="{BB962C8B-B14F-4D97-AF65-F5344CB8AC3E}">
        <p14:creationId xmlns:p14="http://schemas.microsoft.com/office/powerpoint/2010/main" val="3293601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75A2-A67A-40A5-930B-AA4AC0D9B139}"/>
              </a:ext>
            </a:extLst>
          </p:cNvPr>
          <p:cNvSpPr>
            <a:spLocks noGrp="1"/>
          </p:cNvSpPr>
          <p:nvPr>
            <p:ph type="title"/>
          </p:nvPr>
        </p:nvSpPr>
        <p:spPr/>
        <p:txBody>
          <a:bodyPr/>
          <a:lstStyle/>
          <a:p>
            <a:r>
              <a:rPr lang="en-IN" sz="2000" dirty="0">
                <a:solidFill>
                  <a:srgbClr val="00B050"/>
                </a:solidFill>
              </a:rPr>
              <a:t>Distance per hour</a:t>
            </a:r>
            <a:br>
              <a:rPr lang="en-IN" b="0" i="0" dirty="0">
                <a:solidFill>
                  <a:srgbClr val="212121"/>
                </a:solidFill>
                <a:effectLst/>
                <a:latin typeface="Roboto" panose="02000000000000000000" pitchFamily="2" charset="0"/>
              </a:rPr>
            </a:br>
            <a:endParaRPr lang="en-IN" dirty="0"/>
          </a:p>
        </p:txBody>
      </p:sp>
      <p:pic>
        <p:nvPicPr>
          <p:cNvPr id="4" name="Picture 3" descr="Chart, line chart&#10;&#10;Description automatically generated">
            <a:extLst>
              <a:ext uri="{FF2B5EF4-FFF2-40B4-BE49-F238E27FC236}">
                <a16:creationId xmlns:a16="http://schemas.microsoft.com/office/drawing/2014/main" id="{AF256B04-2319-41C2-A3F1-82DE4BD53EA5}"/>
              </a:ext>
            </a:extLst>
          </p:cNvPr>
          <p:cNvPicPr>
            <a:picLocks noChangeAspect="1"/>
          </p:cNvPicPr>
          <p:nvPr/>
        </p:nvPicPr>
        <p:blipFill>
          <a:blip r:embed="rId2"/>
          <a:stretch>
            <a:fillRect/>
          </a:stretch>
        </p:blipFill>
        <p:spPr>
          <a:xfrm>
            <a:off x="4722724" y="731375"/>
            <a:ext cx="3928766" cy="2293179"/>
          </a:xfrm>
          <a:prstGeom prst="rect">
            <a:avLst/>
          </a:prstGeom>
        </p:spPr>
      </p:pic>
      <p:sp>
        <p:nvSpPr>
          <p:cNvPr id="6" name="TextBox 5">
            <a:extLst>
              <a:ext uri="{FF2B5EF4-FFF2-40B4-BE49-F238E27FC236}">
                <a16:creationId xmlns:a16="http://schemas.microsoft.com/office/drawing/2014/main" id="{5CD02B4C-D10F-4BB5-A465-9DE9F8691F76}"/>
              </a:ext>
            </a:extLst>
          </p:cNvPr>
          <p:cNvSpPr txBox="1"/>
          <p:nvPr/>
        </p:nvSpPr>
        <p:spPr>
          <a:xfrm>
            <a:off x="311700" y="967892"/>
            <a:ext cx="4572000" cy="2308324"/>
          </a:xfrm>
          <a:prstGeom prst="rect">
            <a:avLst/>
          </a:prstGeom>
          <a:noFill/>
        </p:spPr>
        <p:txBody>
          <a:bodyPr wrap="square">
            <a:spAutoFit/>
          </a:bodyPr>
          <a:lstStyle/>
          <a:p>
            <a:pPr marL="285750" indent="-285750" algn="l">
              <a:buFont typeface="Arial" panose="020B0604020202020204" pitchFamily="34" charset="0"/>
              <a:buChar char="•"/>
            </a:pPr>
            <a:r>
              <a:rPr lang="en-US" sz="1200" b="0" i="0" dirty="0">
                <a:solidFill>
                  <a:srgbClr val="212121"/>
                </a:solidFill>
                <a:effectLst/>
                <a:latin typeface="Roboto" panose="02000000000000000000" pitchFamily="2" charset="0"/>
              </a:rPr>
              <a:t>Trip distance is highest during early morning hours which can account for some things like:</a:t>
            </a:r>
          </a:p>
          <a:p>
            <a:pPr marL="285750" indent="-285750"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marL="342900" indent="-342900">
              <a:buAutoNum type="arabicPeriod"/>
            </a:pPr>
            <a:r>
              <a:rPr lang="en-US" sz="1200" b="0" i="0" dirty="0">
                <a:solidFill>
                  <a:srgbClr val="212121"/>
                </a:solidFill>
                <a:effectLst/>
                <a:latin typeface="Roboto" panose="02000000000000000000" pitchFamily="2" charset="0"/>
              </a:rPr>
              <a:t>Outstation trips taken during the weekends.</a:t>
            </a:r>
          </a:p>
          <a:p>
            <a:pPr marL="342900" indent="-342900">
              <a:buFont typeface="Arial"/>
              <a:buAutoNum type="arabicPeriod"/>
            </a:pPr>
            <a:r>
              <a:rPr lang="en-US" sz="1200" b="0" i="0" dirty="0">
                <a:solidFill>
                  <a:srgbClr val="212121"/>
                </a:solidFill>
                <a:effectLst/>
                <a:latin typeface="Roboto" panose="02000000000000000000" pitchFamily="2" charset="0"/>
              </a:rPr>
              <a:t>Longer trips towards the city airport which is located in the outskirts of the city.</a:t>
            </a:r>
          </a:p>
          <a:p>
            <a:endParaRPr lang="en-US" sz="1200"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US" sz="1200" b="0" i="0" dirty="0">
                <a:solidFill>
                  <a:srgbClr val="212121"/>
                </a:solidFill>
                <a:effectLst/>
                <a:latin typeface="Roboto" panose="02000000000000000000" pitchFamily="2" charset="0"/>
              </a:rPr>
              <a:t>Trip distance is fairly equal from morning till the evening varying around 3 - 3.5 kms.</a:t>
            </a:r>
          </a:p>
          <a:p>
            <a:pPr marL="285750" indent="-285750">
              <a:buFont typeface="Arial" panose="020B0604020202020204" pitchFamily="34" charset="0"/>
              <a:buChar char="•"/>
            </a:pPr>
            <a:r>
              <a:rPr lang="en-US" sz="1200" b="0" i="0" dirty="0">
                <a:solidFill>
                  <a:srgbClr val="212121"/>
                </a:solidFill>
                <a:effectLst/>
                <a:latin typeface="Roboto" panose="02000000000000000000" pitchFamily="2" charset="0"/>
              </a:rPr>
              <a:t>It starts increasing gradually towards the late-night hours starting from evening till 5 AM and decrease steeply towards morning.</a:t>
            </a:r>
          </a:p>
        </p:txBody>
      </p:sp>
      <p:sp>
        <p:nvSpPr>
          <p:cNvPr id="8" name="TextBox 7">
            <a:extLst>
              <a:ext uri="{FF2B5EF4-FFF2-40B4-BE49-F238E27FC236}">
                <a16:creationId xmlns:a16="http://schemas.microsoft.com/office/drawing/2014/main" id="{35C1BB0D-F89C-46DF-ABA8-AD1C47BC4EF6}"/>
              </a:ext>
            </a:extLst>
          </p:cNvPr>
          <p:cNvSpPr txBox="1"/>
          <p:nvPr/>
        </p:nvSpPr>
        <p:spPr>
          <a:xfrm>
            <a:off x="311700" y="3271164"/>
            <a:ext cx="4572000" cy="400110"/>
          </a:xfrm>
          <a:prstGeom prst="rect">
            <a:avLst/>
          </a:prstGeom>
          <a:noFill/>
        </p:spPr>
        <p:txBody>
          <a:bodyPr wrap="square">
            <a:spAutoFit/>
          </a:bodyPr>
          <a:lstStyle/>
          <a:p>
            <a:pPr algn="l"/>
            <a:r>
              <a:rPr lang="en-IN" sz="2000" dirty="0">
                <a:solidFill>
                  <a:srgbClr val="00B050"/>
                </a:solidFill>
              </a:rPr>
              <a:t>Distance per weekday</a:t>
            </a:r>
          </a:p>
        </p:txBody>
      </p:sp>
      <p:pic>
        <p:nvPicPr>
          <p:cNvPr id="10" name="Picture 9" descr="Chart, line chart&#10;&#10;Description automatically generated">
            <a:extLst>
              <a:ext uri="{FF2B5EF4-FFF2-40B4-BE49-F238E27FC236}">
                <a16:creationId xmlns:a16="http://schemas.microsoft.com/office/drawing/2014/main" id="{0D61B61D-7500-4D5C-9F1E-DD4F76E0A175}"/>
              </a:ext>
            </a:extLst>
          </p:cNvPr>
          <p:cNvPicPr>
            <a:picLocks noChangeAspect="1"/>
          </p:cNvPicPr>
          <p:nvPr/>
        </p:nvPicPr>
        <p:blipFill>
          <a:blip r:embed="rId3"/>
          <a:stretch>
            <a:fillRect/>
          </a:stretch>
        </p:blipFill>
        <p:spPr>
          <a:xfrm>
            <a:off x="4722725" y="2944167"/>
            <a:ext cx="3928766" cy="2199333"/>
          </a:xfrm>
          <a:prstGeom prst="rect">
            <a:avLst/>
          </a:prstGeom>
        </p:spPr>
      </p:pic>
      <p:sp>
        <p:nvSpPr>
          <p:cNvPr id="12" name="TextBox 11">
            <a:extLst>
              <a:ext uri="{FF2B5EF4-FFF2-40B4-BE49-F238E27FC236}">
                <a16:creationId xmlns:a16="http://schemas.microsoft.com/office/drawing/2014/main" id="{9295B661-0AAE-4EE2-B186-380DCEA223E3}"/>
              </a:ext>
            </a:extLst>
          </p:cNvPr>
          <p:cNvSpPr txBox="1"/>
          <p:nvPr/>
        </p:nvSpPr>
        <p:spPr>
          <a:xfrm>
            <a:off x="311700" y="3689163"/>
            <a:ext cx="4411024" cy="646331"/>
          </a:xfrm>
          <a:prstGeom prst="rect">
            <a:avLst/>
          </a:prstGeom>
          <a:noFill/>
        </p:spPr>
        <p:txBody>
          <a:bodyPr wrap="square">
            <a:spAutoFit/>
          </a:bodyPr>
          <a:lstStyle/>
          <a:p>
            <a:r>
              <a:rPr lang="en-US" sz="1200" dirty="0">
                <a:solidFill>
                  <a:srgbClr val="212121"/>
                </a:solidFill>
                <a:latin typeface="Roboto" panose="02000000000000000000" pitchFamily="2" charset="0"/>
              </a:rPr>
              <a:t>It's a fairly equal distribution with average distance metric varying around 3.5 km/h with Sunday being at the top may be due to outstation trips or night trips towards the airport.</a:t>
            </a:r>
            <a:endParaRPr lang="en-IN" sz="1200" dirty="0">
              <a:solidFill>
                <a:srgbClr val="212121"/>
              </a:solidFill>
              <a:latin typeface="Roboto" panose="02000000000000000000" pitchFamily="2" charset="0"/>
            </a:endParaRPr>
          </a:p>
        </p:txBody>
      </p:sp>
    </p:spTree>
    <p:extLst>
      <p:ext uri="{BB962C8B-B14F-4D97-AF65-F5344CB8AC3E}">
        <p14:creationId xmlns:p14="http://schemas.microsoft.com/office/powerpoint/2010/main" val="663722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3E10-1686-432B-A846-E70E409AA936}"/>
              </a:ext>
            </a:extLst>
          </p:cNvPr>
          <p:cNvSpPr>
            <a:spLocks noGrp="1"/>
          </p:cNvSpPr>
          <p:nvPr>
            <p:ph type="title"/>
          </p:nvPr>
        </p:nvSpPr>
        <p:spPr/>
        <p:txBody>
          <a:bodyPr/>
          <a:lstStyle/>
          <a:p>
            <a:r>
              <a:rPr lang="en-IN" sz="2000" dirty="0">
                <a:solidFill>
                  <a:srgbClr val="00B050"/>
                </a:solidFill>
              </a:rPr>
              <a:t>Distance per month</a:t>
            </a:r>
            <a:br>
              <a:rPr lang="en-IN" b="0" i="0" dirty="0">
                <a:solidFill>
                  <a:srgbClr val="212121"/>
                </a:solidFill>
                <a:effectLst/>
                <a:latin typeface="Roboto" panose="02000000000000000000" pitchFamily="2" charset="0"/>
              </a:rPr>
            </a:br>
            <a:endParaRPr lang="en-IN" dirty="0"/>
          </a:p>
        </p:txBody>
      </p:sp>
      <p:pic>
        <p:nvPicPr>
          <p:cNvPr id="4" name="Picture 3" descr="Chart, line chart&#10;&#10;Description automatically generated">
            <a:extLst>
              <a:ext uri="{FF2B5EF4-FFF2-40B4-BE49-F238E27FC236}">
                <a16:creationId xmlns:a16="http://schemas.microsoft.com/office/drawing/2014/main" id="{2659A657-14CA-473D-9F67-9B464AB36E4B}"/>
              </a:ext>
            </a:extLst>
          </p:cNvPr>
          <p:cNvPicPr>
            <a:picLocks noChangeAspect="1"/>
          </p:cNvPicPr>
          <p:nvPr/>
        </p:nvPicPr>
        <p:blipFill>
          <a:blip r:embed="rId2"/>
          <a:stretch>
            <a:fillRect/>
          </a:stretch>
        </p:blipFill>
        <p:spPr>
          <a:xfrm>
            <a:off x="5297504" y="731375"/>
            <a:ext cx="3534796" cy="1908523"/>
          </a:xfrm>
          <a:prstGeom prst="rect">
            <a:avLst/>
          </a:prstGeom>
        </p:spPr>
      </p:pic>
      <p:sp>
        <p:nvSpPr>
          <p:cNvPr id="6" name="TextBox 5">
            <a:extLst>
              <a:ext uri="{FF2B5EF4-FFF2-40B4-BE49-F238E27FC236}">
                <a16:creationId xmlns:a16="http://schemas.microsoft.com/office/drawing/2014/main" id="{6C98AF42-7FC9-449F-BDD2-A05027944665}"/>
              </a:ext>
            </a:extLst>
          </p:cNvPr>
          <p:cNvSpPr txBox="1"/>
          <p:nvPr/>
        </p:nvSpPr>
        <p:spPr>
          <a:xfrm>
            <a:off x="205992" y="1090147"/>
            <a:ext cx="4878474" cy="738664"/>
          </a:xfrm>
          <a:prstGeom prst="rect">
            <a:avLst/>
          </a:prstGeom>
          <a:noFill/>
        </p:spPr>
        <p:txBody>
          <a:bodyPr wrap="square">
            <a:spAutoFit/>
          </a:bodyPr>
          <a:lstStyle/>
          <a:p>
            <a:r>
              <a:rPr lang="en-US" dirty="0">
                <a:solidFill>
                  <a:srgbClr val="212121"/>
                </a:solidFill>
                <a:latin typeface="Roboto" panose="02000000000000000000" pitchFamily="2" charset="0"/>
              </a:rPr>
              <a:t>T</a:t>
            </a:r>
            <a:r>
              <a:rPr lang="en-US" b="0" i="0" dirty="0">
                <a:solidFill>
                  <a:srgbClr val="212121"/>
                </a:solidFill>
                <a:effectLst/>
                <a:latin typeface="Roboto" panose="02000000000000000000" pitchFamily="2" charset="0"/>
              </a:rPr>
              <a:t>he distribution is almost equivalent, varying mostly around 3.5 km/h with 5th month being the highest in the average distance and 2nd month being the lowest.</a:t>
            </a:r>
            <a:endParaRPr lang="en-IN" dirty="0"/>
          </a:p>
        </p:txBody>
      </p:sp>
      <p:sp>
        <p:nvSpPr>
          <p:cNvPr id="8" name="TextBox 7">
            <a:extLst>
              <a:ext uri="{FF2B5EF4-FFF2-40B4-BE49-F238E27FC236}">
                <a16:creationId xmlns:a16="http://schemas.microsoft.com/office/drawing/2014/main" id="{28888DC8-2E9C-461C-ADCF-B064953557C7}"/>
              </a:ext>
            </a:extLst>
          </p:cNvPr>
          <p:cNvSpPr txBox="1"/>
          <p:nvPr/>
        </p:nvSpPr>
        <p:spPr>
          <a:xfrm>
            <a:off x="311700" y="2639898"/>
            <a:ext cx="4572000" cy="400110"/>
          </a:xfrm>
          <a:prstGeom prst="rect">
            <a:avLst/>
          </a:prstGeom>
          <a:noFill/>
        </p:spPr>
        <p:txBody>
          <a:bodyPr wrap="square">
            <a:spAutoFit/>
          </a:bodyPr>
          <a:lstStyle/>
          <a:p>
            <a:pPr algn="l"/>
            <a:r>
              <a:rPr lang="en-IN" sz="2000" dirty="0">
                <a:solidFill>
                  <a:srgbClr val="00B050"/>
                </a:solidFill>
              </a:rPr>
              <a:t>Distance per vendor</a:t>
            </a:r>
          </a:p>
        </p:txBody>
      </p:sp>
      <p:pic>
        <p:nvPicPr>
          <p:cNvPr id="10" name="Picture 9" descr="A picture containing logo&#10;&#10;Description automatically generated">
            <a:extLst>
              <a:ext uri="{FF2B5EF4-FFF2-40B4-BE49-F238E27FC236}">
                <a16:creationId xmlns:a16="http://schemas.microsoft.com/office/drawing/2014/main" id="{8339702F-3366-4D94-BF3A-3DC350320865}"/>
              </a:ext>
            </a:extLst>
          </p:cNvPr>
          <p:cNvPicPr>
            <a:picLocks noChangeAspect="1"/>
          </p:cNvPicPr>
          <p:nvPr/>
        </p:nvPicPr>
        <p:blipFill>
          <a:blip r:embed="rId3"/>
          <a:stretch>
            <a:fillRect/>
          </a:stretch>
        </p:blipFill>
        <p:spPr>
          <a:xfrm>
            <a:off x="4883700" y="2767475"/>
            <a:ext cx="3818173" cy="2085563"/>
          </a:xfrm>
          <a:prstGeom prst="rect">
            <a:avLst/>
          </a:prstGeom>
        </p:spPr>
      </p:pic>
      <p:sp>
        <p:nvSpPr>
          <p:cNvPr id="12" name="TextBox 11">
            <a:extLst>
              <a:ext uri="{FF2B5EF4-FFF2-40B4-BE49-F238E27FC236}">
                <a16:creationId xmlns:a16="http://schemas.microsoft.com/office/drawing/2014/main" id="{94F8E416-55C1-4A70-B1DD-DDB7B80F4158}"/>
              </a:ext>
            </a:extLst>
          </p:cNvPr>
          <p:cNvSpPr txBox="1"/>
          <p:nvPr/>
        </p:nvSpPr>
        <p:spPr>
          <a:xfrm>
            <a:off x="205992" y="3040008"/>
            <a:ext cx="4572000" cy="738664"/>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This is more or less same picture with both the vendors.</a:t>
            </a:r>
            <a:br>
              <a:rPr lang="en-US" dirty="0"/>
            </a:br>
            <a:endParaRPr lang="en-IN" dirty="0"/>
          </a:p>
        </p:txBody>
      </p:sp>
    </p:spTree>
    <p:extLst>
      <p:ext uri="{BB962C8B-B14F-4D97-AF65-F5344CB8AC3E}">
        <p14:creationId xmlns:p14="http://schemas.microsoft.com/office/powerpoint/2010/main" val="278774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58A2-EF4C-4B9E-9F93-11EC1D4BC24C}"/>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947FB02A-3414-4544-959C-14770E0181CC}"/>
              </a:ext>
            </a:extLst>
          </p:cNvPr>
          <p:cNvSpPr>
            <a:spLocks noGrp="1"/>
          </p:cNvSpPr>
          <p:nvPr>
            <p:ph type="body" idx="1"/>
          </p:nvPr>
        </p:nvSpPr>
        <p:spPr/>
        <p:txBody>
          <a:bodyPr/>
          <a:lstStyle/>
          <a:p>
            <a:r>
              <a:rPr lang="en-US" b="0" i="0" dirty="0">
                <a:solidFill>
                  <a:srgbClr val="292929"/>
                </a:solidFill>
                <a:effectLst/>
                <a:latin typeface="charter"/>
              </a:rPr>
              <a:t>A typical taxi company faces a common problem of efficiently assigning the cabs to passengers so that the service is smooth and hassle free. One of main issue is determining the duration of the current trip so it can predict when the cab will be free for the next trip.</a:t>
            </a:r>
          </a:p>
          <a:p>
            <a:endParaRPr lang="en-US" dirty="0">
              <a:solidFill>
                <a:srgbClr val="292929"/>
              </a:solidFill>
              <a:latin typeface="charter"/>
            </a:endParaRPr>
          </a:p>
          <a:p>
            <a:r>
              <a:rPr lang="en-US" dirty="0">
                <a:solidFill>
                  <a:srgbClr val="292929"/>
                </a:solidFill>
                <a:latin typeface="charter"/>
              </a:rPr>
              <a:t>So, Lets take a dataset and predict the trip duration and make taxi company life easier.</a:t>
            </a:r>
            <a:endParaRPr lang="en-IN" dirty="0"/>
          </a:p>
        </p:txBody>
      </p:sp>
    </p:spTree>
    <p:extLst>
      <p:ext uri="{BB962C8B-B14F-4D97-AF65-F5344CB8AC3E}">
        <p14:creationId xmlns:p14="http://schemas.microsoft.com/office/powerpoint/2010/main" val="968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A5BD-AAEE-4D27-AC04-6F39620ADA93}"/>
              </a:ext>
            </a:extLst>
          </p:cNvPr>
          <p:cNvSpPr>
            <a:spLocks noGrp="1"/>
          </p:cNvSpPr>
          <p:nvPr>
            <p:ph type="title"/>
          </p:nvPr>
        </p:nvSpPr>
        <p:spPr/>
        <p:txBody>
          <a:bodyPr/>
          <a:lstStyle/>
          <a:p>
            <a:r>
              <a:rPr lang="en-US" sz="2800" dirty="0">
                <a:solidFill>
                  <a:srgbClr val="00B050"/>
                </a:solidFill>
              </a:rPr>
              <a:t>Distance v/s Trip duration</a:t>
            </a:r>
            <a:endParaRPr lang="en-IN" dirty="0"/>
          </a:p>
        </p:txBody>
      </p:sp>
      <p:pic>
        <p:nvPicPr>
          <p:cNvPr id="4" name="Picture 3" descr="Chart, scatter chart&#10;&#10;Description automatically generated">
            <a:extLst>
              <a:ext uri="{FF2B5EF4-FFF2-40B4-BE49-F238E27FC236}">
                <a16:creationId xmlns:a16="http://schemas.microsoft.com/office/drawing/2014/main" id="{9526BFD8-AFB5-4ABA-8BF8-3D698E7010A1}"/>
              </a:ext>
            </a:extLst>
          </p:cNvPr>
          <p:cNvPicPr>
            <a:picLocks noChangeAspect="1"/>
          </p:cNvPicPr>
          <p:nvPr/>
        </p:nvPicPr>
        <p:blipFill>
          <a:blip r:embed="rId2"/>
          <a:stretch>
            <a:fillRect/>
          </a:stretch>
        </p:blipFill>
        <p:spPr>
          <a:xfrm>
            <a:off x="4883700" y="888616"/>
            <a:ext cx="3957668" cy="1934971"/>
          </a:xfrm>
          <a:prstGeom prst="rect">
            <a:avLst/>
          </a:prstGeom>
        </p:spPr>
      </p:pic>
      <p:sp>
        <p:nvSpPr>
          <p:cNvPr id="6" name="TextBox 5">
            <a:extLst>
              <a:ext uri="{FF2B5EF4-FFF2-40B4-BE49-F238E27FC236}">
                <a16:creationId xmlns:a16="http://schemas.microsoft.com/office/drawing/2014/main" id="{A5F3E4DC-AF1A-4DE6-916E-4EC779863F29}"/>
              </a:ext>
            </a:extLst>
          </p:cNvPr>
          <p:cNvSpPr txBox="1"/>
          <p:nvPr/>
        </p:nvSpPr>
        <p:spPr>
          <a:xfrm>
            <a:off x="302632" y="1020409"/>
            <a:ext cx="4572000" cy="1938992"/>
          </a:xfrm>
          <a:prstGeom prst="rect">
            <a:avLst/>
          </a:prstGeom>
          <a:noFill/>
        </p:spPr>
        <p:txBody>
          <a:bodyPr wrap="square">
            <a:spAutoFit/>
          </a:bodyPr>
          <a:lstStyle/>
          <a:p>
            <a:pPr marL="285750" indent="-285750" algn="l">
              <a:buFont typeface="Arial" panose="020B0604020202020204" pitchFamily="34" charset="0"/>
              <a:buChar char="•"/>
            </a:pPr>
            <a:r>
              <a:rPr lang="en-US" sz="1200" b="0" i="0" dirty="0">
                <a:solidFill>
                  <a:srgbClr val="212121"/>
                </a:solidFill>
                <a:effectLst/>
                <a:latin typeface="Roboto" panose="02000000000000000000" pitchFamily="2" charset="0"/>
              </a:rPr>
              <a:t>There are lots of trips which covered negligible distance but clocked more than 20,000 seconds in terms of the Duration.</a:t>
            </a:r>
          </a:p>
          <a:p>
            <a:pPr algn="l"/>
            <a:endParaRPr lang="en-US" sz="1200"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US" sz="1200" b="0" i="0" dirty="0">
                <a:solidFill>
                  <a:srgbClr val="212121"/>
                </a:solidFill>
                <a:effectLst/>
                <a:latin typeface="Roboto" panose="02000000000000000000" pitchFamily="2" charset="0"/>
              </a:rPr>
              <a:t>Initially there is some proper correlation between the distance covered and the trip duration in the graph. but later on it all seems uncorrelated.</a:t>
            </a:r>
          </a:p>
          <a:p>
            <a:endParaRPr lang="en-US" sz="1200"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US" sz="1200" b="0" i="0" dirty="0">
                <a:solidFill>
                  <a:srgbClr val="212121"/>
                </a:solidFill>
                <a:effectLst/>
                <a:latin typeface="Roboto" panose="02000000000000000000" pitchFamily="2" charset="0"/>
              </a:rPr>
              <a:t>There were few trips which covered huge distance of approx. 200 kms within very less time frame, which is unlikely and should be treated as outliers.</a:t>
            </a:r>
          </a:p>
        </p:txBody>
      </p:sp>
      <p:pic>
        <p:nvPicPr>
          <p:cNvPr id="8" name="Picture 7" descr="Chart, scatter chart&#10;&#10;Description automatically generated">
            <a:extLst>
              <a:ext uri="{FF2B5EF4-FFF2-40B4-BE49-F238E27FC236}">
                <a16:creationId xmlns:a16="http://schemas.microsoft.com/office/drawing/2014/main" id="{48165892-C30E-42FB-8E0D-B0A26ED89388}"/>
              </a:ext>
            </a:extLst>
          </p:cNvPr>
          <p:cNvPicPr>
            <a:picLocks noChangeAspect="1"/>
          </p:cNvPicPr>
          <p:nvPr/>
        </p:nvPicPr>
        <p:blipFill>
          <a:blip r:embed="rId3"/>
          <a:stretch>
            <a:fillRect/>
          </a:stretch>
        </p:blipFill>
        <p:spPr>
          <a:xfrm>
            <a:off x="4926055" y="2823587"/>
            <a:ext cx="3906245" cy="2154437"/>
          </a:xfrm>
          <a:prstGeom prst="rect">
            <a:avLst/>
          </a:prstGeom>
        </p:spPr>
      </p:pic>
      <p:sp>
        <p:nvSpPr>
          <p:cNvPr id="12" name="TextBox 11">
            <a:extLst>
              <a:ext uri="{FF2B5EF4-FFF2-40B4-BE49-F238E27FC236}">
                <a16:creationId xmlns:a16="http://schemas.microsoft.com/office/drawing/2014/main" id="{BCEABEFF-D923-43C9-906D-512FD7456A19}"/>
              </a:ext>
            </a:extLst>
          </p:cNvPr>
          <p:cNvSpPr txBox="1"/>
          <p:nvPr/>
        </p:nvSpPr>
        <p:spPr>
          <a:xfrm>
            <a:off x="302632" y="2959401"/>
            <a:ext cx="4572000" cy="830997"/>
          </a:xfrm>
          <a:prstGeom prst="rect">
            <a:avLst/>
          </a:prstGeom>
          <a:noFill/>
        </p:spPr>
        <p:txBody>
          <a:bodyPr wrap="square">
            <a:spAutoFit/>
          </a:bodyPr>
          <a:lstStyle/>
          <a:p>
            <a:r>
              <a:rPr lang="en-US" sz="1200" dirty="0">
                <a:solidFill>
                  <a:srgbClr val="212121"/>
                </a:solidFill>
                <a:latin typeface="Roboto" panose="02000000000000000000" pitchFamily="2" charset="0"/>
              </a:rPr>
              <a:t>There should have been a linear relationship between the distance covered and trip duration on an average but we can see dense collection of the trips in the lower right corner which showcase many trips with the inconsistent readings.</a:t>
            </a:r>
            <a:endParaRPr lang="en-IN" sz="1200" dirty="0">
              <a:solidFill>
                <a:srgbClr val="212121"/>
              </a:solidFill>
              <a:latin typeface="Roboto" panose="02000000000000000000" pitchFamily="2" charset="0"/>
            </a:endParaRPr>
          </a:p>
        </p:txBody>
      </p:sp>
      <p:sp>
        <p:nvSpPr>
          <p:cNvPr id="16" name="TextBox 15">
            <a:extLst>
              <a:ext uri="{FF2B5EF4-FFF2-40B4-BE49-F238E27FC236}">
                <a16:creationId xmlns:a16="http://schemas.microsoft.com/office/drawing/2014/main" id="{20519C95-2BED-430A-9B27-DEEFF2D6507C}"/>
              </a:ext>
            </a:extLst>
          </p:cNvPr>
          <p:cNvSpPr txBox="1"/>
          <p:nvPr/>
        </p:nvSpPr>
        <p:spPr>
          <a:xfrm>
            <a:off x="293564" y="3773568"/>
            <a:ext cx="4572000" cy="1015663"/>
          </a:xfrm>
          <a:prstGeom prst="rect">
            <a:avLst/>
          </a:prstGeom>
          <a:noFill/>
        </p:spPr>
        <p:txBody>
          <a:bodyPr wrap="square">
            <a:spAutoFit/>
          </a:bodyPr>
          <a:lstStyle/>
          <a:p>
            <a:r>
              <a:rPr lang="en-US" sz="1200" dirty="0">
                <a:solidFill>
                  <a:srgbClr val="212121"/>
                </a:solidFill>
                <a:latin typeface="Roboto" panose="02000000000000000000" pitchFamily="2" charset="0"/>
              </a:rPr>
              <a:t>We removed those trips which covered 0 km distance but clocked more than 1 minute to make our data more consistent for predictive model. Because if the trip was cancelled after booking, then that should not have taken more than a minute time. This is our assumption.</a:t>
            </a:r>
            <a:endParaRPr lang="en-IN" sz="1200" dirty="0">
              <a:solidFill>
                <a:srgbClr val="212121"/>
              </a:solidFill>
              <a:latin typeface="Roboto" panose="02000000000000000000" pitchFamily="2" charset="0"/>
            </a:endParaRPr>
          </a:p>
        </p:txBody>
      </p:sp>
    </p:spTree>
    <p:extLst>
      <p:ext uri="{BB962C8B-B14F-4D97-AF65-F5344CB8AC3E}">
        <p14:creationId xmlns:p14="http://schemas.microsoft.com/office/powerpoint/2010/main" val="83025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9475-235A-4E1F-BBB3-8CA9D6426201}"/>
              </a:ext>
            </a:extLst>
          </p:cNvPr>
          <p:cNvSpPr>
            <a:spLocks noGrp="1"/>
          </p:cNvSpPr>
          <p:nvPr>
            <p:ph type="title"/>
          </p:nvPr>
        </p:nvSpPr>
        <p:spPr/>
        <p:txBody>
          <a:bodyPr/>
          <a:lstStyle/>
          <a:p>
            <a:r>
              <a:rPr lang="en-IN" dirty="0">
                <a:solidFill>
                  <a:srgbClr val="00B050"/>
                </a:solidFill>
              </a:rPr>
              <a:t>Average speed per hour</a:t>
            </a:r>
            <a:br>
              <a:rPr lang="en-IN" b="0" i="0" dirty="0">
                <a:solidFill>
                  <a:srgbClr val="212121"/>
                </a:solidFill>
                <a:effectLst/>
                <a:latin typeface="Roboto" panose="02000000000000000000" pitchFamily="2" charset="0"/>
              </a:rPr>
            </a:br>
            <a:endParaRPr lang="en-IN" dirty="0"/>
          </a:p>
        </p:txBody>
      </p:sp>
      <p:pic>
        <p:nvPicPr>
          <p:cNvPr id="4" name="Picture 3" descr="Chart, line chart&#10;&#10;Description automatically generated">
            <a:extLst>
              <a:ext uri="{FF2B5EF4-FFF2-40B4-BE49-F238E27FC236}">
                <a16:creationId xmlns:a16="http://schemas.microsoft.com/office/drawing/2014/main" id="{FEAB7BF8-55AE-4469-B873-35247A6F3A28}"/>
              </a:ext>
            </a:extLst>
          </p:cNvPr>
          <p:cNvPicPr>
            <a:picLocks noChangeAspect="1"/>
          </p:cNvPicPr>
          <p:nvPr/>
        </p:nvPicPr>
        <p:blipFill>
          <a:blip r:embed="rId2"/>
          <a:stretch>
            <a:fillRect/>
          </a:stretch>
        </p:blipFill>
        <p:spPr>
          <a:xfrm>
            <a:off x="4712677" y="1017725"/>
            <a:ext cx="4316857" cy="3340861"/>
          </a:xfrm>
          <a:prstGeom prst="rect">
            <a:avLst/>
          </a:prstGeom>
        </p:spPr>
      </p:pic>
      <p:sp>
        <p:nvSpPr>
          <p:cNvPr id="6" name="TextBox 5">
            <a:extLst>
              <a:ext uri="{FF2B5EF4-FFF2-40B4-BE49-F238E27FC236}">
                <a16:creationId xmlns:a16="http://schemas.microsoft.com/office/drawing/2014/main" id="{3B500E81-151B-4745-B9EF-A488B976330F}"/>
              </a:ext>
            </a:extLst>
          </p:cNvPr>
          <p:cNvSpPr txBox="1"/>
          <p:nvPr/>
        </p:nvSpPr>
        <p:spPr>
          <a:xfrm>
            <a:off x="236136" y="1225546"/>
            <a:ext cx="4195188" cy="3323987"/>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The average trend is totally inline with the normal circumstances.</a:t>
            </a:r>
          </a:p>
          <a:p>
            <a:pPr marL="285750" indent="-285750" algn="l">
              <a:buFont typeface="Arial" panose="020B0604020202020204" pitchFamily="34" charset="0"/>
              <a:buChar char="•"/>
            </a:pPr>
            <a:endParaRPr lang="en-US"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Average speed tend to increase after late evening and continues to increase gradually till the late early morning hours.</a:t>
            </a:r>
          </a:p>
          <a:p>
            <a:pPr marL="285750" indent="-285750">
              <a:buFont typeface="Arial" panose="020B0604020202020204" pitchFamily="34" charset="0"/>
              <a:buChar char="•"/>
            </a:pPr>
            <a:endParaRPr lang="en-US"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Average taxi speed is highest at 5 AM in the morning, then it declines steeply as the office hours approaches</a:t>
            </a:r>
          </a:p>
          <a:p>
            <a:pPr marL="285750" indent="-285750">
              <a:buFont typeface="Arial" panose="020B0604020202020204" pitchFamily="34" charset="0"/>
              <a:buChar char="•"/>
            </a:pPr>
            <a:endParaRPr lang="en-US"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Average taxi speed is more or less same during the office hours i.e. from 8 AM till 6PM in the evening.</a:t>
            </a:r>
          </a:p>
          <a:p>
            <a:pPr marL="285750" indent="-285750" algn="l">
              <a:buFont typeface="Arial" panose="020B0604020202020204" pitchFamily="34" charset="0"/>
              <a:buChar char="•"/>
            </a:pP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92809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6810-7A7A-4122-931D-A7B2941D96FB}"/>
              </a:ext>
            </a:extLst>
          </p:cNvPr>
          <p:cNvSpPr>
            <a:spLocks noGrp="1"/>
          </p:cNvSpPr>
          <p:nvPr>
            <p:ph type="title"/>
          </p:nvPr>
        </p:nvSpPr>
        <p:spPr/>
        <p:txBody>
          <a:bodyPr/>
          <a:lstStyle/>
          <a:p>
            <a:r>
              <a:rPr lang="en-IN" dirty="0">
                <a:solidFill>
                  <a:srgbClr val="00B050"/>
                </a:solidFill>
              </a:rPr>
              <a:t>Average speed per weekday</a:t>
            </a:r>
            <a:br>
              <a:rPr lang="en-IN" b="0" i="0" dirty="0">
                <a:solidFill>
                  <a:srgbClr val="212121"/>
                </a:solidFill>
                <a:effectLst/>
                <a:latin typeface="Roboto" panose="02000000000000000000" pitchFamily="2" charset="0"/>
              </a:rPr>
            </a:br>
            <a:endParaRPr lang="en-IN" dirty="0"/>
          </a:p>
        </p:txBody>
      </p:sp>
      <p:pic>
        <p:nvPicPr>
          <p:cNvPr id="4" name="Picture 3" descr="Chart, line chart&#10;&#10;Description automatically generated">
            <a:extLst>
              <a:ext uri="{FF2B5EF4-FFF2-40B4-BE49-F238E27FC236}">
                <a16:creationId xmlns:a16="http://schemas.microsoft.com/office/drawing/2014/main" id="{38774693-BA9C-49B7-A454-D96B2989E440}"/>
              </a:ext>
            </a:extLst>
          </p:cNvPr>
          <p:cNvPicPr>
            <a:picLocks noChangeAspect="1"/>
          </p:cNvPicPr>
          <p:nvPr/>
        </p:nvPicPr>
        <p:blipFill>
          <a:blip r:embed="rId2"/>
          <a:stretch>
            <a:fillRect/>
          </a:stretch>
        </p:blipFill>
        <p:spPr>
          <a:xfrm>
            <a:off x="4983981" y="1017725"/>
            <a:ext cx="4048777" cy="3340861"/>
          </a:xfrm>
          <a:prstGeom prst="rect">
            <a:avLst/>
          </a:prstGeom>
        </p:spPr>
      </p:pic>
      <p:sp>
        <p:nvSpPr>
          <p:cNvPr id="6" name="TextBox 5">
            <a:extLst>
              <a:ext uri="{FF2B5EF4-FFF2-40B4-BE49-F238E27FC236}">
                <a16:creationId xmlns:a16="http://schemas.microsoft.com/office/drawing/2014/main" id="{63329453-ED6D-4245-9F1E-0A6BB1DAD01F}"/>
              </a:ext>
            </a:extLst>
          </p:cNvPr>
          <p:cNvSpPr txBox="1"/>
          <p:nvPr/>
        </p:nvSpPr>
        <p:spPr>
          <a:xfrm>
            <a:off x="311700" y="1107776"/>
            <a:ext cx="4572000"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Average taxi speed is higher on weekend as compared to the weekdays which is obvious when there is mostly rush of office goers and business owners.</a:t>
            </a:r>
          </a:p>
          <a:p>
            <a:pPr marL="285750" indent="-285750" algn="l">
              <a:buFont typeface="Arial" panose="020B0604020202020204" pitchFamily="34" charset="0"/>
              <a:buChar char="•"/>
            </a:pPr>
            <a:endParaRPr lang="en-US"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Even on Monday the average taxi speed is shown higher which is quite surprising when it is one of the busiest day after the weekend. There can be several possibility for such behavior</a:t>
            </a:r>
          </a:p>
          <a:p>
            <a:endParaRPr lang="en-US" dirty="0">
              <a:solidFill>
                <a:srgbClr val="212121"/>
              </a:solidFill>
              <a:latin typeface="Roboto" panose="02000000000000000000" pitchFamily="2" charset="0"/>
            </a:endParaRPr>
          </a:p>
          <a:p>
            <a:pPr marL="342900" indent="-342900">
              <a:buAutoNum type="arabicPeriod"/>
            </a:pPr>
            <a:r>
              <a:rPr lang="en-US" b="0" i="0" dirty="0">
                <a:solidFill>
                  <a:srgbClr val="212121"/>
                </a:solidFill>
                <a:effectLst/>
                <a:latin typeface="Roboto" panose="02000000000000000000" pitchFamily="2" charset="0"/>
              </a:rPr>
              <a:t>Lot of customers who come back from outstation in early hours of Monday before 6 AM to attend office on time.</a:t>
            </a:r>
          </a:p>
          <a:p>
            <a:pPr marL="342900" indent="-342900">
              <a:buFont typeface="Arial"/>
              <a:buAutoNum type="arabicPeriod"/>
            </a:pPr>
            <a:r>
              <a:rPr lang="en-US" b="0" i="0" dirty="0">
                <a:solidFill>
                  <a:srgbClr val="212121"/>
                </a:solidFill>
                <a:effectLst/>
                <a:latin typeface="Roboto" panose="02000000000000000000" pitchFamily="2" charset="0"/>
              </a:rPr>
              <a:t>Early morning hours customers who come from the airports after vacation to attend office/business on time for the coming week.</a:t>
            </a:r>
          </a:p>
          <a:p>
            <a:pPr marL="285750" indent="-285750">
              <a:buFont typeface="Arial" panose="020B0604020202020204" pitchFamily="34" charset="0"/>
              <a:buChar char="•"/>
            </a:pPr>
            <a:endParaRPr lang="en-US" b="0" i="0" dirty="0">
              <a:solidFill>
                <a:srgbClr val="212121"/>
              </a:solidFill>
              <a:effectLst/>
              <a:latin typeface="Roboto" panose="02000000000000000000" pitchFamily="2" charset="0"/>
            </a:endParaRPr>
          </a:p>
          <a:p>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52008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64A7-5B6D-422F-9F12-23CA4850B0C9}"/>
              </a:ext>
            </a:extLst>
          </p:cNvPr>
          <p:cNvSpPr>
            <a:spLocks noGrp="1"/>
          </p:cNvSpPr>
          <p:nvPr>
            <p:ph type="title"/>
          </p:nvPr>
        </p:nvSpPr>
        <p:spPr/>
        <p:txBody>
          <a:bodyPr/>
          <a:lstStyle/>
          <a:p>
            <a:r>
              <a:rPr lang="en-IN" dirty="0"/>
              <a:t>Feature Engineering</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649418D4-5FB2-43F6-B319-E561BC2912CB}"/>
              </a:ext>
            </a:extLst>
          </p:cNvPr>
          <p:cNvSpPr>
            <a:spLocks noGrp="1"/>
          </p:cNvSpPr>
          <p:nvPr>
            <p:ph type="body" idx="1"/>
          </p:nvPr>
        </p:nvSpPr>
        <p:spPr/>
        <p:txBody>
          <a:bodyPr/>
          <a:lstStyle/>
          <a:p>
            <a:pPr marL="114300" indent="0">
              <a:buNone/>
            </a:pPr>
            <a:r>
              <a:rPr lang="en-IN" b="1" i="0" dirty="0">
                <a:solidFill>
                  <a:srgbClr val="00B050"/>
                </a:solidFill>
                <a:effectLst/>
                <a:latin typeface="Roboto" panose="02000000000000000000" pitchFamily="2" charset="0"/>
              </a:rPr>
              <a:t>Feature Selection</a:t>
            </a:r>
          </a:p>
          <a:p>
            <a:pPr>
              <a:buClrTx/>
              <a:buFont typeface="Arial" panose="020B0604020202020204" pitchFamily="34" charset="0"/>
              <a:buChar char="•"/>
            </a:pPr>
            <a:r>
              <a:rPr lang="en-US" b="0" i="0" dirty="0">
                <a:solidFill>
                  <a:srgbClr val="212121"/>
                </a:solidFill>
                <a:effectLst/>
                <a:latin typeface="Roboto" panose="02000000000000000000" pitchFamily="2" charset="0"/>
              </a:rPr>
              <a:t>We used backward elimination technique to select the best features to train our model</a:t>
            </a:r>
          </a:p>
          <a:p>
            <a:pPr>
              <a:buClrTx/>
              <a:buFont typeface="Arial" panose="020B0604020202020204" pitchFamily="34" charset="0"/>
              <a:buChar char="•"/>
            </a:pPr>
            <a:r>
              <a:rPr lang="en-US" b="0" i="0" dirty="0">
                <a:solidFill>
                  <a:srgbClr val="212121"/>
                </a:solidFill>
                <a:effectLst/>
                <a:latin typeface="Roboto" panose="02000000000000000000" pitchFamily="2" charset="0"/>
              </a:rPr>
              <a:t>It displays some statistical metrics with there significance value.</a:t>
            </a:r>
          </a:p>
          <a:p>
            <a:pPr>
              <a:buClrTx/>
              <a:buFont typeface="Arial" panose="020B0604020202020204" pitchFamily="34" charset="0"/>
              <a:buChar char="•"/>
            </a:pPr>
            <a:r>
              <a:rPr lang="en-US" b="0" i="0" dirty="0">
                <a:solidFill>
                  <a:srgbClr val="212121"/>
                </a:solidFill>
                <a:effectLst/>
                <a:latin typeface="Roboto" panose="02000000000000000000" pitchFamily="2" charset="0"/>
              </a:rPr>
              <a:t>Like, It shows the p values for each feature as per its significance in the whole dataset.</a:t>
            </a:r>
          </a:p>
          <a:p>
            <a:pPr>
              <a:buClrTx/>
              <a:buFont typeface="Arial" panose="020B0604020202020204" pitchFamily="34" charset="0"/>
              <a:buChar char="•"/>
            </a:pPr>
            <a:r>
              <a:rPr lang="en-US" b="0" i="0" dirty="0">
                <a:solidFill>
                  <a:srgbClr val="212121"/>
                </a:solidFill>
                <a:effectLst/>
                <a:latin typeface="Roboto" panose="02000000000000000000" pitchFamily="2" charset="0"/>
              </a:rPr>
              <a:t>It also shows the adjusted R squared values to identify whether removing or selecting the feature is beneficial or not.</a:t>
            </a:r>
          </a:p>
          <a:p>
            <a:pPr>
              <a:buClrTx/>
              <a:buFont typeface="Arial" panose="020B0604020202020204" pitchFamily="34" charset="0"/>
              <a:buChar char="•"/>
            </a:pPr>
            <a:r>
              <a:rPr lang="en-US" dirty="0">
                <a:solidFill>
                  <a:srgbClr val="212121"/>
                </a:solidFill>
                <a:latin typeface="Roboto" panose="02000000000000000000" pitchFamily="2" charset="0"/>
              </a:rPr>
              <a:t>W</a:t>
            </a:r>
            <a:r>
              <a:rPr lang="en-US" b="0" i="0" dirty="0">
                <a:solidFill>
                  <a:srgbClr val="212121"/>
                </a:solidFill>
                <a:effectLst/>
                <a:latin typeface="Roboto" panose="02000000000000000000" pitchFamily="2" charset="0"/>
              </a:rPr>
              <a:t>e only look at the P and adjusted R squared value to decide which features to keep and which needed to be removed.</a:t>
            </a:r>
            <a:endParaRPr lang="en-IN" b="0" i="0" dirty="0">
              <a:solidFill>
                <a:srgbClr val="00B05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398078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ECB5-B62B-440B-8FFA-593C8C532E3D}"/>
              </a:ext>
            </a:extLst>
          </p:cNvPr>
          <p:cNvSpPr>
            <a:spLocks noGrp="1"/>
          </p:cNvSpPr>
          <p:nvPr>
            <p:ph type="title"/>
          </p:nvPr>
        </p:nvSpPr>
        <p:spPr/>
        <p:txBody>
          <a:bodyPr/>
          <a:lstStyle/>
          <a:p>
            <a:r>
              <a:rPr lang="en-IN" sz="1800" b="1" dirty="0">
                <a:solidFill>
                  <a:srgbClr val="00B050"/>
                </a:solidFill>
                <a:latin typeface="Roboto" panose="02000000000000000000" pitchFamily="2" charset="0"/>
              </a:rPr>
              <a:t>Feature Selection(contd.)</a:t>
            </a:r>
            <a:br>
              <a:rPr lang="en-IN" sz="1800" b="1" dirty="0">
                <a:solidFill>
                  <a:srgbClr val="00B050"/>
                </a:solidFill>
                <a:latin typeface="Roboto" panose="02000000000000000000" pitchFamily="2" charset="0"/>
              </a:rPr>
            </a:br>
            <a:endParaRPr lang="en-IN" sz="1800" b="1" dirty="0">
              <a:solidFill>
                <a:srgbClr val="00B050"/>
              </a:solidFill>
              <a:latin typeface="Roboto" panose="02000000000000000000" pitchFamily="2" charset="0"/>
            </a:endParaRPr>
          </a:p>
        </p:txBody>
      </p:sp>
      <p:sp>
        <p:nvSpPr>
          <p:cNvPr id="3" name="Text Placeholder 2">
            <a:extLst>
              <a:ext uri="{FF2B5EF4-FFF2-40B4-BE49-F238E27FC236}">
                <a16:creationId xmlns:a16="http://schemas.microsoft.com/office/drawing/2014/main" id="{48395419-61A8-4639-A10C-8F80E1F1B8E7}"/>
              </a:ext>
            </a:extLst>
          </p:cNvPr>
          <p:cNvSpPr>
            <a:spLocks noGrp="1"/>
          </p:cNvSpPr>
          <p:nvPr>
            <p:ph type="body" idx="1"/>
          </p:nvPr>
        </p:nvSpPr>
        <p:spPr>
          <a:xfrm>
            <a:off x="311700" y="1017725"/>
            <a:ext cx="8520600" cy="3416400"/>
          </a:xfrm>
        </p:spPr>
        <p:txBody>
          <a:bodyPr/>
          <a:lstStyle/>
          <a:p>
            <a:pPr>
              <a:buClrTx/>
              <a:buFont typeface="Arial" panose="020B0604020202020204" pitchFamily="34" charset="0"/>
              <a:buChar char="•"/>
            </a:pPr>
            <a:r>
              <a:rPr lang="en-US" dirty="0">
                <a:solidFill>
                  <a:srgbClr val="212121"/>
                </a:solidFill>
                <a:latin typeface="Roboto" panose="02000000000000000000" pitchFamily="2" charset="0"/>
              </a:rPr>
              <a:t>D</a:t>
            </a:r>
            <a:r>
              <a:rPr lang="en-US" b="0" i="0" dirty="0">
                <a:solidFill>
                  <a:srgbClr val="212121"/>
                </a:solidFill>
                <a:effectLst/>
                <a:latin typeface="Roboto" panose="02000000000000000000" pitchFamily="2" charset="0"/>
              </a:rPr>
              <a:t>uration variable assigned to Y because that is the dependent variable.</a:t>
            </a:r>
          </a:p>
          <a:p>
            <a:pPr>
              <a:buClrTx/>
              <a:buFont typeface="Arial" panose="020B0604020202020204" pitchFamily="34" charset="0"/>
              <a:buChar char="•"/>
            </a:pPr>
            <a:r>
              <a:rPr lang="en-US" dirty="0">
                <a:solidFill>
                  <a:srgbClr val="212121"/>
                </a:solidFill>
                <a:latin typeface="Roboto" panose="02000000000000000000" pitchFamily="2" charset="0"/>
              </a:rPr>
              <a:t>F</a:t>
            </a:r>
            <a:r>
              <a:rPr lang="en-US" b="0" i="0" dirty="0">
                <a:solidFill>
                  <a:srgbClr val="212121"/>
                </a:solidFill>
                <a:effectLst/>
                <a:latin typeface="Roboto" panose="02000000000000000000" pitchFamily="2" charset="0"/>
              </a:rPr>
              <a:t>eatures such as id, timestamp and weekday were not assigned to X array because they are of type object. And we need an array of float data type.</a:t>
            </a:r>
          </a:p>
          <a:p>
            <a:pPr>
              <a:buClrTx/>
              <a:buFont typeface="Arial" panose="020B0604020202020204" pitchFamily="34" charset="0"/>
              <a:buChar char="•"/>
            </a:pPr>
            <a:r>
              <a:rPr lang="en-US" dirty="0">
                <a:solidFill>
                  <a:srgbClr val="212121"/>
                </a:solidFill>
                <a:latin typeface="Roboto" panose="02000000000000000000" pitchFamily="2" charset="0"/>
              </a:rPr>
              <a:t>F</a:t>
            </a:r>
            <a:r>
              <a:rPr lang="en-US" b="0" i="0" dirty="0">
                <a:solidFill>
                  <a:srgbClr val="212121"/>
                </a:solidFill>
                <a:effectLst/>
                <a:latin typeface="Roboto" panose="02000000000000000000" pitchFamily="2" charset="0"/>
              </a:rPr>
              <a:t>it stats model on the X array to figure out an optimal set of features by recursively checking for the highest p value and removing the feature of that index.</a:t>
            </a:r>
          </a:p>
          <a:p>
            <a:pPr>
              <a:buClrTx/>
              <a:buFont typeface="Arial" panose="020B0604020202020204" pitchFamily="34" charset="0"/>
              <a:buChar char="•"/>
            </a:pPr>
            <a:r>
              <a:rPr lang="en-US" b="0" i="0" dirty="0">
                <a:solidFill>
                  <a:srgbClr val="212121"/>
                </a:solidFill>
                <a:effectLst/>
                <a:latin typeface="Roboto" panose="02000000000000000000" pitchFamily="2" charset="0"/>
              </a:rPr>
              <a:t>Here we took the level of significance as 0.05 i.e., 5% which means that we will reject feature from the list of array and re-run the model till p value for all the features goes below .05 to find out the optimal combination for our model.</a:t>
            </a:r>
            <a:endParaRPr lang="en-IN" dirty="0"/>
          </a:p>
        </p:txBody>
      </p:sp>
    </p:spTree>
    <p:extLst>
      <p:ext uri="{BB962C8B-B14F-4D97-AF65-F5344CB8AC3E}">
        <p14:creationId xmlns:p14="http://schemas.microsoft.com/office/powerpoint/2010/main" val="4058579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0DC3-9E7C-4A58-8E91-74D158E60BB3}"/>
              </a:ext>
            </a:extLst>
          </p:cNvPr>
          <p:cNvSpPr>
            <a:spLocks noGrp="1"/>
          </p:cNvSpPr>
          <p:nvPr>
            <p:ph type="title"/>
          </p:nvPr>
        </p:nvSpPr>
        <p:spPr/>
        <p:txBody>
          <a:bodyPr/>
          <a:lstStyle/>
          <a:p>
            <a:r>
              <a:rPr lang="en-IN" sz="1800" b="1" dirty="0">
                <a:solidFill>
                  <a:srgbClr val="00B050"/>
                </a:solidFill>
                <a:latin typeface="Roboto" panose="02000000000000000000" pitchFamily="2" charset="0"/>
              </a:rPr>
              <a:t>Split Data</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E67C104E-63E7-4D4E-AD4B-8BB7F381607E}"/>
              </a:ext>
            </a:extLst>
          </p:cNvPr>
          <p:cNvSpPr>
            <a:spLocks noGrp="1"/>
          </p:cNvSpPr>
          <p:nvPr>
            <p:ph type="body" idx="1"/>
          </p:nvPr>
        </p:nvSpPr>
        <p:spPr/>
        <p:txBody>
          <a:bodyPr/>
          <a:lstStyle/>
          <a:p>
            <a:pPr marL="114300" indent="0">
              <a:buNone/>
            </a:pPr>
            <a:r>
              <a:rPr lang="en-US" b="0" i="0" dirty="0">
                <a:solidFill>
                  <a:srgbClr val="212121"/>
                </a:solidFill>
                <a:effectLst/>
                <a:latin typeface="Roboto" panose="02000000000000000000" pitchFamily="2" charset="0"/>
              </a:rPr>
              <a:t>Before training our model on the dataset, we need to split the dataset into training and testing datasets. This is required to train our model on the major part of our dataset and test the accuracy of the model on the minor part.</a:t>
            </a:r>
          </a:p>
          <a:p>
            <a:pPr marL="114300" indent="0">
              <a:buNone/>
            </a:pPr>
            <a:endParaRPr lang="en-US" dirty="0">
              <a:solidFill>
                <a:srgbClr val="212121"/>
              </a:solidFill>
              <a:latin typeface="Roboto" panose="02000000000000000000" pitchFamily="2" charset="0"/>
            </a:endParaRPr>
          </a:p>
          <a:p>
            <a:pPr marL="114300" indent="0">
              <a:buNone/>
            </a:pPr>
            <a:r>
              <a:rPr lang="en-US" b="0" i="0" dirty="0">
                <a:solidFill>
                  <a:srgbClr val="212121"/>
                </a:solidFill>
                <a:effectLst/>
                <a:latin typeface="Roboto" panose="02000000000000000000" pitchFamily="2" charset="0"/>
              </a:rPr>
              <a:t>This will divide our dataset randomly with a ratio of 80/20 where training set consists of more than 1 million records and test dataset with more than .35 million records. Let's train our model on the training set now.</a:t>
            </a:r>
            <a:endParaRPr lang="en-IN" dirty="0"/>
          </a:p>
        </p:txBody>
      </p:sp>
    </p:spTree>
    <p:extLst>
      <p:ext uri="{BB962C8B-B14F-4D97-AF65-F5344CB8AC3E}">
        <p14:creationId xmlns:p14="http://schemas.microsoft.com/office/powerpoint/2010/main" val="887941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D4-7FF1-4916-9588-FFC8B0B5B653}"/>
              </a:ext>
            </a:extLst>
          </p:cNvPr>
          <p:cNvSpPr>
            <a:spLocks noGrp="1"/>
          </p:cNvSpPr>
          <p:nvPr>
            <p:ph type="title"/>
          </p:nvPr>
        </p:nvSpPr>
        <p:spPr/>
        <p:txBody>
          <a:bodyPr/>
          <a:lstStyle/>
          <a:p>
            <a:r>
              <a:rPr lang="en-IN" sz="1800" b="1" dirty="0">
                <a:solidFill>
                  <a:srgbClr val="00B050"/>
                </a:solidFill>
                <a:latin typeface="Roboto" panose="02000000000000000000" pitchFamily="2" charset="0"/>
              </a:rPr>
              <a:t>Feature Extraction</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57663FA2-7212-4C47-9116-E49527EFF2CA}"/>
              </a:ext>
            </a:extLst>
          </p:cNvPr>
          <p:cNvSpPr>
            <a:spLocks noGrp="1"/>
          </p:cNvSpPr>
          <p:nvPr>
            <p:ph type="body" idx="1"/>
          </p:nvPr>
        </p:nvSpPr>
        <p:spPr/>
        <p:txBody>
          <a:bodyPr/>
          <a:lstStyle/>
          <a:p>
            <a:pPr marL="114300" indent="0">
              <a:buNone/>
            </a:pPr>
            <a:r>
              <a:rPr lang="en-US" b="0" i="0" dirty="0">
                <a:solidFill>
                  <a:srgbClr val="212121"/>
                </a:solidFill>
                <a:effectLst/>
                <a:latin typeface="Roboto" panose="02000000000000000000" pitchFamily="2" charset="0"/>
              </a:rPr>
              <a:t>We used PCA for feature extraction i.e. Principal Component Analysis. </a:t>
            </a:r>
          </a:p>
          <a:p>
            <a:pPr marL="114300" indent="0">
              <a:buNone/>
            </a:pPr>
            <a:endParaRPr lang="en-US" dirty="0">
              <a:solidFill>
                <a:srgbClr val="212121"/>
              </a:solidFill>
              <a:latin typeface="Roboto" panose="02000000000000000000" pitchFamily="2" charset="0"/>
            </a:endParaRPr>
          </a:p>
          <a:p>
            <a:pPr marL="114300" indent="0">
              <a:buNone/>
            </a:pPr>
            <a:r>
              <a:rPr lang="en-US" b="0" i="0" dirty="0">
                <a:solidFill>
                  <a:srgbClr val="212121"/>
                </a:solidFill>
                <a:effectLst/>
                <a:latin typeface="Roboto" panose="02000000000000000000" pitchFamily="2" charset="0"/>
              </a:rPr>
              <a:t>It is a statistical procedure that uses an orthogonal transformation to convert a set of observations of possibly correlated variables into a set of values of linearly uncorrelated variables called principal components</a:t>
            </a:r>
          </a:p>
          <a:p>
            <a:pPr marL="114300" indent="0">
              <a:buNone/>
            </a:pPr>
            <a:endParaRPr lang="en-US" dirty="0">
              <a:solidFill>
                <a:srgbClr val="212121"/>
              </a:solidFill>
              <a:latin typeface="Roboto" panose="02000000000000000000" pitchFamily="2" charset="0"/>
            </a:endParaRPr>
          </a:p>
          <a:p>
            <a:pPr marL="114300" indent="0">
              <a:buNone/>
            </a:pPr>
            <a:r>
              <a:rPr lang="en-US" b="0" i="0" dirty="0">
                <a:solidFill>
                  <a:srgbClr val="212121"/>
                </a:solidFill>
                <a:effectLst/>
                <a:latin typeface="Roboto" panose="02000000000000000000" pitchFamily="2" charset="0"/>
              </a:rPr>
              <a:t>Here we see that almost 40 variables are needed for capturing </a:t>
            </a:r>
            <a:r>
              <a:rPr lang="en-US" b="0" i="0" dirty="0" err="1">
                <a:solidFill>
                  <a:srgbClr val="212121"/>
                </a:solidFill>
                <a:effectLst/>
                <a:latin typeface="Roboto" panose="02000000000000000000" pitchFamily="2" charset="0"/>
              </a:rPr>
              <a:t>atleast</a:t>
            </a:r>
            <a:r>
              <a:rPr lang="en-US" b="0" i="0" dirty="0">
                <a:solidFill>
                  <a:srgbClr val="212121"/>
                </a:solidFill>
                <a:effectLst/>
                <a:latin typeface="Roboto" panose="02000000000000000000" pitchFamily="2" charset="0"/>
              </a:rPr>
              <a:t> 99% of the variance in the training dataset. Hence, we will use the same set of variables.</a:t>
            </a:r>
            <a:endParaRPr lang="en-IN" dirty="0"/>
          </a:p>
        </p:txBody>
      </p:sp>
    </p:spTree>
    <p:extLst>
      <p:ext uri="{BB962C8B-B14F-4D97-AF65-F5344CB8AC3E}">
        <p14:creationId xmlns:p14="http://schemas.microsoft.com/office/powerpoint/2010/main" val="297036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419D-E1BF-422F-AC2E-C7619D5524DB}"/>
              </a:ext>
            </a:extLst>
          </p:cNvPr>
          <p:cNvSpPr>
            <a:spLocks noGrp="1"/>
          </p:cNvSpPr>
          <p:nvPr>
            <p:ph type="title"/>
          </p:nvPr>
        </p:nvSpPr>
        <p:spPr/>
        <p:txBody>
          <a:bodyPr/>
          <a:lstStyle/>
          <a:p>
            <a:r>
              <a:rPr lang="en-IN" dirty="0"/>
              <a:t>Correlation Analysis</a:t>
            </a:r>
            <a:br>
              <a:rPr lang="en-IN" b="0" i="0" dirty="0">
                <a:solidFill>
                  <a:srgbClr val="212121"/>
                </a:solidFill>
                <a:effectLst/>
                <a:latin typeface="Roboto" panose="02000000000000000000" pitchFamily="2" charset="0"/>
              </a:rPr>
            </a:br>
            <a:endParaRPr lang="en-IN" dirty="0"/>
          </a:p>
        </p:txBody>
      </p:sp>
      <p:pic>
        <p:nvPicPr>
          <p:cNvPr id="4" name="Picture 3" descr="A picture containing graphical user interface&#10;&#10;Description automatically generated">
            <a:extLst>
              <a:ext uri="{FF2B5EF4-FFF2-40B4-BE49-F238E27FC236}">
                <a16:creationId xmlns:a16="http://schemas.microsoft.com/office/drawing/2014/main" id="{4FB4B1AC-050C-4938-BEDE-BBB623936EDC}"/>
              </a:ext>
            </a:extLst>
          </p:cNvPr>
          <p:cNvPicPr>
            <a:picLocks noChangeAspect="1"/>
          </p:cNvPicPr>
          <p:nvPr/>
        </p:nvPicPr>
        <p:blipFill>
          <a:blip r:embed="rId2"/>
          <a:stretch>
            <a:fillRect/>
          </a:stretch>
        </p:blipFill>
        <p:spPr>
          <a:xfrm>
            <a:off x="4572000" y="498264"/>
            <a:ext cx="4435810" cy="4200211"/>
          </a:xfrm>
          <a:prstGeom prst="rect">
            <a:avLst/>
          </a:prstGeom>
        </p:spPr>
      </p:pic>
      <p:sp>
        <p:nvSpPr>
          <p:cNvPr id="6" name="TextBox 5">
            <a:extLst>
              <a:ext uri="{FF2B5EF4-FFF2-40B4-BE49-F238E27FC236}">
                <a16:creationId xmlns:a16="http://schemas.microsoft.com/office/drawing/2014/main" id="{E436623D-0152-43D7-9DC5-14956ECB58D7}"/>
              </a:ext>
            </a:extLst>
          </p:cNvPr>
          <p:cNvSpPr txBox="1"/>
          <p:nvPr/>
        </p:nvSpPr>
        <p:spPr>
          <a:xfrm>
            <a:off x="311700" y="1070964"/>
            <a:ext cx="4572000" cy="138499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Some combinations of features shows slight correlation but not above 0.5.</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Some features are </a:t>
            </a:r>
            <a:r>
              <a:rPr lang="en-US" b="0" i="0" dirty="0" err="1">
                <a:solidFill>
                  <a:srgbClr val="212121"/>
                </a:solidFill>
                <a:effectLst/>
                <a:latin typeface="Roboto" panose="02000000000000000000" pitchFamily="2" charset="0"/>
              </a:rPr>
              <a:t>infact</a:t>
            </a:r>
            <a:r>
              <a:rPr lang="en-US" b="0" i="0" dirty="0">
                <a:solidFill>
                  <a:srgbClr val="212121"/>
                </a:solidFill>
                <a:effectLst/>
                <a:latin typeface="Roboto" panose="02000000000000000000" pitchFamily="2" charset="0"/>
              </a:rPr>
              <a:t> negatively correlated.</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But most of the features shows no correlation. Which is a good thing.</a:t>
            </a:r>
          </a:p>
          <a:p>
            <a:pPr marL="285750" indent="-285750" algn="l">
              <a:buFont typeface="Arial" panose="020B0604020202020204" pitchFamily="34" charset="0"/>
              <a:buChar char="•"/>
            </a:pP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938234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6092-012B-4AFC-8615-87E9176FBECF}"/>
              </a:ext>
            </a:extLst>
          </p:cNvPr>
          <p:cNvSpPr>
            <a:spLocks noGrp="1"/>
          </p:cNvSpPr>
          <p:nvPr>
            <p:ph type="title"/>
          </p:nvPr>
        </p:nvSpPr>
        <p:spPr/>
        <p:txBody>
          <a:bodyPr/>
          <a:lstStyle/>
          <a:p>
            <a:r>
              <a:rPr lang="en-IN" dirty="0"/>
              <a:t>Multiple Linear Regression</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A039F533-EEB7-4795-B86F-2D27FEDEA2B4}"/>
              </a:ext>
            </a:extLst>
          </p:cNvPr>
          <p:cNvSpPr>
            <a:spLocks noGrp="1"/>
          </p:cNvSpPr>
          <p:nvPr>
            <p:ph type="body" idx="1"/>
          </p:nvPr>
        </p:nvSpPr>
        <p:spPr/>
        <p:txBody>
          <a:bodyPr/>
          <a:lstStyle/>
          <a:p>
            <a:pPr marL="114300" indent="0">
              <a:buNone/>
            </a:pPr>
            <a:r>
              <a:rPr lang="en-US" b="0" i="0" dirty="0">
                <a:solidFill>
                  <a:srgbClr val="212121"/>
                </a:solidFill>
                <a:effectLst/>
                <a:latin typeface="Roboto" panose="02000000000000000000" pitchFamily="2" charset="0"/>
              </a:rPr>
              <a:t>We first try with the default instantiation of the regressor object without using any generalization parameter. We will also not perform any scaling of the features because linear regression model takes care of that inherently. This is a plus point to use Linear regression model. It is quite fast to train even on very large datasets. So considering the size of our dataset this seems to be the correct approach as of now. </a:t>
            </a:r>
          </a:p>
          <a:p>
            <a:pPr marL="114300" indent="0">
              <a:buNone/>
            </a:pPr>
            <a:endParaRPr lang="en-US" dirty="0">
              <a:solidFill>
                <a:srgbClr val="212121"/>
              </a:solidFill>
              <a:latin typeface="Roboto" panose="02000000000000000000" pitchFamily="2" charset="0"/>
            </a:endParaRPr>
          </a:p>
          <a:p>
            <a:pPr marL="114300" indent="0">
              <a:buNone/>
            </a:pPr>
            <a:r>
              <a:rPr lang="en-US" b="0" i="0" dirty="0">
                <a:solidFill>
                  <a:srgbClr val="212121"/>
                </a:solidFill>
                <a:effectLst/>
                <a:latin typeface="Roboto" panose="02000000000000000000" pitchFamily="2" charset="0"/>
              </a:rPr>
              <a:t>Let's see how it performs.</a:t>
            </a:r>
            <a:endParaRPr lang="en-IN" dirty="0"/>
          </a:p>
        </p:txBody>
      </p:sp>
    </p:spTree>
    <p:extLst>
      <p:ext uri="{BB962C8B-B14F-4D97-AF65-F5344CB8AC3E}">
        <p14:creationId xmlns:p14="http://schemas.microsoft.com/office/powerpoint/2010/main" val="282936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A615-5515-48E5-B828-D829A846ADC4}"/>
              </a:ext>
            </a:extLst>
          </p:cNvPr>
          <p:cNvSpPr>
            <a:spLocks noGrp="1"/>
          </p:cNvSpPr>
          <p:nvPr>
            <p:ph type="title"/>
          </p:nvPr>
        </p:nvSpPr>
        <p:spPr/>
        <p:txBody>
          <a:bodyPr/>
          <a:lstStyle/>
          <a:p>
            <a:r>
              <a:rPr lang="en-IN" dirty="0"/>
              <a:t>Multiple Linear Regression(Contd.)</a:t>
            </a:r>
          </a:p>
        </p:txBody>
      </p:sp>
      <p:sp>
        <p:nvSpPr>
          <p:cNvPr id="3" name="Text Placeholder 2">
            <a:extLst>
              <a:ext uri="{FF2B5EF4-FFF2-40B4-BE49-F238E27FC236}">
                <a16:creationId xmlns:a16="http://schemas.microsoft.com/office/drawing/2014/main" id="{7EEBD498-D8A4-419C-B6A2-E35B3D349BB9}"/>
              </a:ext>
            </a:extLst>
          </p:cNvPr>
          <p:cNvSpPr>
            <a:spLocks noGrp="1"/>
          </p:cNvSpPr>
          <p:nvPr>
            <p:ph type="body" idx="1"/>
          </p:nvPr>
        </p:nvSpPr>
        <p:spPr/>
        <p:txBody>
          <a:bodyPr/>
          <a:lstStyle/>
          <a:p>
            <a:pPr marL="596900" lvl="1" indent="0">
              <a:buNone/>
            </a:pPr>
            <a:r>
              <a:rPr lang="en-US" dirty="0">
                <a:solidFill>
                  <a:schemeClr val="bg1"/>
                </a:solidFill>
              </a:rPr>
              <a:t>RMSE Score for the Multiple linear regression for raw data, Feature selection data and PCA are same as 2739.0109</a:t>
            </a:r>
          </a:p>
          <a:p>
            <a:pPr marL="596900" lvl="1" indent="0">
              <a:buNone/>
            </a:pPr>
            <a:r>
              <a:rPr lang="en-US" dirty="0">
                <a:solidFill>
                  <a:schemeClr val="bg1"/>
                </a:solidFill>
              </a:rPr>
              <a:t>Variance score for the Multiple linear regression are same as 0.07</a:t>
            </a:r>
          </a:p>
          <a:p>
            <a:pPr lvl="1">
              <a:buClrTx/>
              <a:buFont typeface="Arial" panose="020B0604020202020204" pitchFamily="34" charset="0"/>
              <a:buChar char="•"/>
            </a:pPr>
            <a:r>
              <a:rPr lang="en-US" b="0" i="0" dirty="0">
                <a:solidFill>
                  <a:srgbClr val="212121"/>
                </a:solidFill>
                <a:effectLst/>
                <a:latin typeface="Roboto" panose="02000000000000000000" pitchFamily="2" charset="0"/>
              </a:rPr>
              <a:t>Very poor Root mean squared value.</a:t>
            </a:r>
          </a:p>
          <a:p>
            <a:pPr lvl="1">
              <a:buClrTx/>
              <a:buFont typeface="Arial" panose="020B0604020202020204" pitchFamily="34" charset="0"/>
              <a:buChar char="•"/>
            </a:pPr>
            <a:r>
              <a:rPr lang="en-US" b="0" i="0" dirty="0">
                <a:solidFill>
                  <a:srgbClr val="212121"/>
                </a:solidFill>
                <a:effectLst/>
                <a:latin typeface="Roboto" panose="02000000000000000000" pitchFamily="2" charset="0"/>
              </a:rPr>
              <a:t>And the low variance score which is also bad.</a:t>
            </a:r>
          </a:p>
          <a:p>
            <a:pPr lvl="1">
              <a:buClrTx/>
              <a:buFont typeface="Arial" panose="020B0604020202020204" pitchFamily="34" charset="0"/>
              <a:buChar char="•"/>
            </a:pPr>
            <a:r>
              <a:rPr lang="en-US" b="0" i="0" dirty="0">
                <a:solidFill>
                  <a:srgbClr val="212121"/>
                </a:solidFill>
                <a:effectLst/>
                <a:latin typeface="Roboto" panose="02000000000000000000" pitchFamily="2" charset="0"/>
              </a:rPr>
              <a:t>Both the models i.e. from the feature selection and the feature extraction group resulted quite bad in prediction</a:t>
            </a:r>
            <a:endParaRPr lang="en-US" dirty="0">
              <a:solidFill>
                <a:schemeClr val="bg1"/>
              </a:solidFill>
            </a:endParaRPr>
          </a:p>
          <a:p>
            <a:pPr marL="596900" lvl="1" indent="0">
              <a:buNone/>
            </a:pPr>
            <a:endParaRPr lang="en-IN" dirty="0">
              <a:solidFill>
                <a:schemeClr val="bg1"/>
              </a:solidFill>
            </a:endParaRPr>
          </a:p>
        </p:txBody>
      </p:sp>
    </p:spTree>
    <p:extLst>
      <p:ext uri="{BB962C8B-B14F-4D97-AF65-F5344CB8AC3E}">
        <p14:creationId xmlns:p14="http://schemas.microsoft.com/office/powerpoint/2010/main" val="144696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8557-2D70-4943-84AA-B42A11DA6FE7}"/>
              </a:ext>
            </a:extLst>
          </p:cNvPr>
          <p:cNvSpPr>
            <a:spLocks noGrp="1"/>
          </p:cNvSpPr>
          <p:nvPr>
            <p:ph type="title"/>
          </p:nvPr>
        </p:nvSpPr>
        <p:spPr/>
        <p:txBody>
          <a:bodyPr/>
          <a:lstStyle/>
          <a:p>
            <a:r>
              <a:rPr lang="en-IN" dirty="0"/>
              <a:t>NYC Taxi Data</a:t>
            </a:r>
          </a:p>
        </p:txBody>
      </p:sp>
      <p:sp>
        <p:nvSpPr>
          <p:cNvPr id="3" name="Text Placeholder 2">
            <a:extLst>
              <a:ext uri="{FF2B5EF4-FFF2-40B4-BE49-F238E27FC236}">
                <a16:creationId xmlns:a16="http://schemas.microsoft.com/office/drawing/2014/main" id="{9713902F-DF01-40F0-A9CD-CC4E4B80C288}"/>
              </a:ext>
            </a:extLst>
          </p:cNvPr>
          <p:cNvSpPr>
            <a:spLocks noGrp="1"/>
          </p:cNvSpPr>
          <p:nvPr>
            <p:ph type="body" idx="1"/>
          </p:nvPr>
        </p:nvSpPr>
        <p:spPr/>
        <p:txBody>
          <a:bodyPr/>
          <a:lstStyle/>
          <a:p>
            <a:r>
              <a:rPr lang="en-US" b="0" i="0" dirty="0">
                <a:solidFill>
                  <a:srgbClr val="292929"/>
                </a:solidFill>
                <a:effectLst/>
                <a:latin typeface="charter"/>
              </a:rPr>
              <a:t>The data set contains the data regarding several taxi trips and its duration in New York City. I will now try and apply different techniques of Data Analysis to get insights about the data and determine how different variables are dependent on the target variable </a:t>
            </a:r>
            <a:r>
              <a:rPr lang="en-US" b="1" i="0" dirty="0">
                <a:solidFill>
                  <a:srgbClr val="292929"/>
                </a:solidFill>
                <a:effectLst/>
                <a:latin typeface="charter"/>
              </a:rPr>
              <a:t>Trip Duration.</a:t>
            </a:r>
          </a:p>
          <a:p>
            <a:endParaRPr lang="en-US" b="1" dirty="0">
              <a:solidFill>
                <a:srgbClr val="292929"/>
              </a:solidFill>
              <a:latin typeface="charter"/>
            </a:endParaRPr>
          </a:p>
          <a:p>
            <a:r>
              <a:rPr lang="en-US" dirty="0">
                <a:solidFill>
                  <a:srgbClr val="292929"/>
                </a:solidFill>
                <a:latin typeface="charter"/>
              </a:rPr>
              <a:t>The dataset is based on the 2016 NYC Yellow Cab trip record data made available in Big Query on Google Cloud Platform. The data was originally published by the NYC Taxi and Limousine Commission (TLC).</a:t>
            </a:r>
          </a:p>
          <a:p>
            <a:endParaRPr lang="en-IN" dirty="0"/>
          </a:p>
        </p:txBody>
      </p:sp>
    </p:spTree>
    <p:extLst>
      <p:ext uri="{BB962C8B-B14F-4D97-AF65-F5344CB8AC3E}">
        <p14:creationId xmlns:p14="http://schemas.microsoft.com/office/powerpoint/2010/main" val="598355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334B-2119-4BCE-9E06-892C4A419669}"/>
              </a:ext>
            </a:extLst>
          </p:cNvPr>
          <p:cNvSpPr>
            <a:spLocks noGrp="1"/>
          </p:cNvSpPr>
          <p:nvPr>
            <p:ph type="title"/>
          </p:nvPr>
        </p:nvSpPr>
        <p:spPr/>
        <p:txBody>
          <a:bodyPr/>
          <a:lstStyle/>
          <a:p>
            <a:r>
              <a:rPr lang="en-IN" dirty="0" err="1"/>
              <a:t>XGBoost</a:t>
            </a:r>
            <a:r>
              <a:rPr lang="en-IN" dirty="0"/>
              <a:t> Regressor</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E1FE72E1-BD5F-469A-ABF6-3D78BD14954B}"/>
              </a:ext>
            </a:extLst>
          </p:cNvPr>
          <p:cNvSpPr>
            <a:spLocks noGrp="1"/>
          </p:cNvSpPr>
          <p:nvPr>
            <p:ph type="body" idx="1"/>
          </p:nvPr>
        </p:nvSpPr>
        <p:spPr/>
        <p:txBody>
          <a:bodyPr/>
          <a:lstStyle/>
          <a:p>
            <a:r>
              <a:rPr lang="en-US" b="0" i="0" dirty="0" err="1">
                <a:solidFill>
                  <a:srgbClr val="212121"/>
                </a:solidFill>
                <a:effectLst/>
                <a:latin typeface="Roboto" panose="02000000000000000000" pitchFamily="2" charset="0"/>
              </a:rPr>
              <a:t>XGBoost</a:t>
            </a:r>
            <a:r>
              <a:rPr lang="en-US" b="0" i="0" dirty="0">
                <a:solidFill>
                  <a:srgbClr val="212121"/>
                </a:solidFill>
                <a:effectLst/>
                <a:latin typeface="Roboto" panose="02000000000000000000" pitchFamily="2" charset="0"/>
              </a:rPr>
              <a:t> (Extreme Gradient Boosting) is an optimized distributed gradient boosting library. It uses gradient boosting (GBM) framework at core. It belongs to a family of boosting algorithms that convert weak learners into strong learners. A weak learner is one which is slightly better than random guessing.</a:t>
            </a:r>
          </a:p>
          <a:p>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'Boosting' here is a sequential process; i.e., trees are grown using the information from a previously grown tree one after the other. This process slowly learns from data and tries to improve its prediction in the subsequent iterations.</a:t>
            </a:r>
            <a:endParaRPr lang="en-IN" dirty="0"/>
          </a:p>
        </p:txBody>
      </p:sp>
    </p:spTree>
    <p:extLst>
      <p:ext uri="{BB962C8B-B14F-4D97-AF65-F5344CB8AC3E}">
        <p14:creationId xmlns:p14="http://schemas.microsoft.com/office/powerpoint/2010/main" val="147721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4CEA-AD1D-43CA-9918-EFDD47B0980C}"/>
              </a:ext>
            </a:extLst>
          </p:cNvPr>
          <p:cNvSpPr>
            <a:spLocks noGrp="1"/>
          </p:cNvSpPr>
          <p:nvPr>
            <p:ph type="title"/>
          </p:nvPr>
        </p:nvSpPr>
        <p:spPr/>
        <p:txBody>
          <a:bodyPr/>
          <a:lstStyle/>
          <a:p>
            <a:r>
              <a:rPr lang="en-IN" dirty="0" err="1"/>
              <a:t>XGBoost</a:t>
            </a:r>
            <a:r>
              <a:rPr lang="en-IN" dirty="0"/>
              <a:t> Regressor(Contd.)</a:t>
            </a:r>
          </a:p>
        </p:txBody>
      </p:sp>
      <p:sp>
        <p:nvSpPr>
          <p:cNvPr id="3" name="Text Placeholder 2">
            <a:extLst>
              <a:ext uri="{FF2B5EF4-FFF2-40B4-BE49-F238E27FC236}">
                <a16:creationId xmlns:a16="http://schemas.microsoft.com/office/drawing/2014/main" id="{220C57B0-309F-4954-8EDC-4D634187CE8A}"/>
              </a:ext>
            </a:extLst>
          </p:cNvPr>
          <p:cNvSpPr>
            <a:spLocks noGrp="1"/>
          </p:cNvSpPr>
          <p:nvPr>
            <p:ph type="body" idx="1"/>
          </p:nvPr>
        </p:nvSpPr>
        <p:spPr/>
        <p:txBody>
          <a:bodyPr/>
          <a:lstStyle/>
          <a:p>
            <a:pPr marL="114300" indent="0">
              <a:buNone/>
            </a:pPr>
            <a:r>
              <a:rPr lang="en-US" dirty="0">
                <a:solidFill>
                  <a:schemeClr val="bg1"/>
                </a:solidFill>
              </a:rPr>
              <a:t>Best hyperparameters used:</a:t>
            </a:r>
          </a:p>
          <a:p>
            <a:pPr marL="114300" indent="0">
              <a:buNone/>
            </a:pPr>
            <a:endParaRPr lang="en-US" dirty="0">
              <a:solidFill>
                <a:schemeClr val="bg1"/>
              </a:solidFill>
            </a:endParaRPr>
          </a:p>
          <a:p>
            <a:pPr marL="114300" indent="0">
              <a:buNone/>
            </a:pPr>
            <a:r>
              <a:rPr lang="en-US" dirty="0" err="1">
                <a:solidFill>
                  <a:schemeClr val="bg1"/>
                </a:solidFill>
              </a:rPr>
              <a:t>n_estimators</a:t>
            </a:r>
            <a:r>
              <a:rPr lang="en-US" dirty="0">
                <a:solidFill>
                  <a:schemeClr val="bg1"/>
                </a:solidFill>
              </a:rPr>
              <a:t> = 300</a:t>
            </a:r>
          </a:p>
          <a:p>
            <a:pPr marL="114300" indent="0">
              <a:buNone/>
            </a:pPr>
            <a:r>
              <a:rPr lang="en-US" dirty="0" err="1">
                <a:solidFill>
                  <a:schemeClr val="bg1"/>
                </a:solidFill>
              </a:rPr>
              <a:t>Learning_rate</a:t>
            </a:r>
            <a:r>
              <a:rPr lang="en-US" dirty="0">
                <a:solidFill>
                  <a:schemeClr val="bg1"/>
                </a:solidFill>
              </a:rPr>
              <a:t> = 0.08</a:t>
            </a:r>
          </a:p>
          <a:p>
            <a:pPr marL="114300" indent="0">
              <a:buNone/>
            </a:pPr>
            <a:r>
              <a:rPr lang="en-US" dirty="0" err="1">
                <a:solidFill>
                  <a:schemeClr val="bg1"/>
                </a:solidFill>
              </a:rPr>
              <a:t>Max_depth</a:t>
            </a:r>
            <a:r>
              <a:rPr lang="en-US" dirty="0">
                <a:solidFill>
                  <a:schemeClr val="bg1"/>
                </a:solidFill>
              </a:rPr>
              <a:t>= 7</a:t>
            </a:r>
          </a:p>
          <a:p>
            <a:pPr marL="114300" indent="0">
              <a:buNone/>
            </a:pPr>
            <a:r>
              <a:rPr lang="en-IN" dirty="0" err="1">
                <a:solidFill>
                  <a:schemeClr val="bg1"/>
                </a:solidFill>
              </a:rPr>
              <a:t>min_child_weight</a:t>
            </a:r>
            <a:r>
              <a:rPr lang="en-IN" dirty="0">
                <a:solidFill>
                  <a:schemeClr val="bg1"/>
                </a:solidFill>
              </a:rPr>
              <a:t>=4</a:t>
            </a:r>
          </a:p>
          <a:p>
            <a:pPr marL="114300" indent="0">
              <a:buNone/>
            </a:pPr>
            <a:r>
              <a:rPr lang="en-IN" dirty="0" err="1">
                <a:solidFill>
                  <a:schemeClr val="bg1"/>
                </a:solidFill>
              </a:rPr>
              <a:t>n_jobs</a:t>
            </a:r>
            <a:r>
              <a:rPr lang="en-IN" dirty="0">
                <a:solidFill>
                  <a:schemeClr val="bg1"/>
                </a:solidFill>
              </a:rPr>
              <a:t>=-1</a:t>
            </a:r>
          </a:p>
          <a:p>
            <a:pPr marL="114300" indent="0">
              <a:buNone/>
            </a:pPr>
            <a:endParaRPr lang="en-IN" dirty="0">
              <a:solidFill>
                <a:schemeClr val="bg1"/>
              </a:solidFill>
            </a:endParaRPr>
          </a:p>
        </p:txBody>
      </p:sp>
    </p:spTree>
    <p:extLst>
      <p:ext uri="{BB962C8B-B14F-4D97-AF65-F5344CB8AC3E}">
        <p14:creationId xmlns:p14="http://schemas.microsoft.com/office/powerpoint/2010/main" val="2653356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6589-BDF8-4085-A485-02BCEF6BF667}"/>
              </a:ext>
            </a:extLst>
          </p:cNvPr>
          <p:cNvSpPr>
            <a:spLocks noGrp="1"/>
          </p:cNvSpPr>
          <p:nvPr>
            <p:ph type="title"/>
          </p:nvPr>
        </p:nvSpPr>
        <p:spPr/>
        <p:txBody>
          <a:bodyPr/>
          <a:lstStyle/>
          <a:p>
            <a:r>
              <a:rPr lang="en-IN" dirty="0" err="1"/>
              <a:t>XGBoost</a:t>
            </a:r>
            <a:r>
              <a:rPr lang="en-IN" dirty="0"/>
              <a:t> Regressor(Contd.)</a:t>
            </a:r>
          </a:p>
        </p:txBody>
      </p:sp>
      <p:sp>
        <p:nvSpPr>
          <p:cNvPr id="3" name="Text Placeholder 2">
            <a:extLst>
              <a:ext uri="{FF2B5EF4-FFF2-40B4-BE49-F238E27FC236}">
                <a16:creationId xmlns:a16="http://schemas.microsoft.com/office/drawing/2014/main" id="{4D8C077B-EF29-4046-8779-C190C4F04AA8}"/>
              </a:ext>
            </a:extLst>
          </p:cNvPr>
          <p:cNvSpPr>
            <a:spLocks noGrp="1"/>
          </p:cNvSpPr>
          <p:nvPr>
            <p:ph type="body" idx="1"/>
          </p:nvPr>
        </p:nvSpPr>
        <p:spPr>
          <a:xfrm>
            <a:off x="311700" y="1152474"/>
            <a:ext cx="8520600" cy="3871701"/>
          </a:xfrm>
        </p:spPr>
        <p:txBody>
          <a:bodyPr/>
          <a:lstStyle/>
          <a:p>
            <a:pPr>
              <a:buClrTx/>
              <a:buFont typeface="Arial" panose="020B0604020202020204" pitchFamily="34" charset="0"/>
              <a:buChar char="•"/>
            </a:pPr>
            <a:r>
              <a:rPr lang="en-US" sz="1400" dirty="0">
                <a:solidFill>
                  <a:schemeClr val="bg1"/>
                </a:solidFill>
              </a:rPr>
              <a:t>RMSE score for the </a:t>
            </a:r>
            <a:r>
              <a:rPr lang="en-US" sz="1400" dirty="0" err="1">
                <a:solidFill>
                  <a:schemeClr val="bg1"/>
                </a:solidFill>
              </a:rPr>
              <a:t>XGBoost</a:t>
            </a:r>
            <a:r>
              <a:rPr lang="en-US" sz="1400" dirty="0">
                <a:solidFill>
                  <a:schemeClr val="bg1"/>
                </a:solidFill>
              </a:rPr>
              <a:t> regressor raw data- 297.967</a:t>
            </a:r>
          </a:p>
          <a:p>
            <a:pPr marL="114300" indent="0">
              <a:buNone/>
            </a:pPr>
            <a:r>
              <a:rPr lang="en-US" sz="1400" dirty="0">
                <a:solidFill>
                  <a:schemeClr val="bg1"/>
                </a:solidFill>
              </a:rPr>
              <a:t>      Variance score- 0.99</a:t>
            </a:r>
          </a:p>
          <a:p>
            <a:pPr>
              <a:buClrTx/>
              <a:buFont typeface="Arial" panose="020B0604020202020204" pitchFamily="34" charset="0"/>
              <a:buChar char="•"/>
            </a:pPr>
            <a:r>
              <a:rPr lang="en-US" sz="1400" dirty="0">
                <a:solidFill>
                  <a:schemeClr val="bg1"/>
                </a:solidFill>
              </a:rPr>
              <a:t>RMSE score for the </a:t>
            </a:r>
            <a:r>
              <a:rPr lang="en-US" sz="1400" dirty="0" err="1">
                <a:solidFill>
                  <a:schemeClr val="bg1"/>
                </a:solidFill>
              </a:rPr>
              <a:t>XGBoost</a:t>
            </a:r>
            <a:r>
              <a:rPr lang="en-US" sz="1400" dirty="0">
                <a:solidFill>
                  <a:schemeClr val="bg1"/>
                </a:solidFill>
              </a:rPr>
              <a:t> regressor feature selection data with default params- 297.967</a:t>
            </a:r>
          </a:p>
          <a:p>
            <a:r>
              <a:rPr lang="en-US" sz="1400" dirty="0">
                <a:solidFill>
                  <a:schemeClr val="bg1"/>
                </a:solidFill>
              </a:rPr>
              <a:t>Variance score- 0.99</a:t>
            </a:r>
          </a:p>
          <a:p>
            <a:pPr>
              <a:buClrTx/>
              <a:buFont typeface="Arial" panose="020B0604020202020204" pitchFamily="34" charset="0"/>
              <a:buChar char="•"/>
            </a:pPr>
            <a:r>
              <a:rPr lang="en-US" sz="1400" dirty="0">
                <a:solidFill>
                  <a:schemeClr val="bg1"/>
                </a:solidFill>
              </a:rPr>
              <a:t>RMSE score for the </a:t>
            </a:r>
            <a:r>
              <a:rPr lang="en-US" sz="1400" dirty="0" err="1">
                <a:solidFill>
                  <a:schemeClr val="bg1"/>
                </a:solidFill>
              </a:rPr>
              <a:t>XGBoost</a:t>
            </a:r>
            <a:r>
              <a:rPr lang="en-US" sz="1400" dirty="0">
                <a:solidFill>
                  <a:schemeClr val="bg1"/>
                </a:solidFill>
              </a:rPr>
              <a:t> regressor feature selection data with tuned params-82.98</a:t>
            </a:r>
          </a:p>
          <a:p>
            <a:r>
              <a:rPr lang="en-US" sz="1400" dirty="0">
                <a:solidFill>
                  <a:schemeClr val="bg1"/>
                </a:solidFill>
              </a:rPr>
              <a:t>Variance score- 1.00</a:t>
            </a:r>
          </a:p>
          <a:p>
            <a:pPr>
              <a:buClrTx/>
              <a:buFont typeface="Arial" panose="020B0604020202020204" pitchFamily="34" charset="0"/>
              <a:buChar char="•"/>
            </a:pPr>
            <a:r>
              <a:rPr lang="en-US" sz="1400" dirty="0">
                <a:solidFill>
                  <a:schemeClr val="bg1"/>
                </a:solidFill>
              </a:rPr>
              <a:t>RMSE score for the </a:t>
            </a:r>
            <a:r>
              <a:rPr lang="en-US" sz="1400" dirty="0" err="1">
                <a:solidFill>
                  <a:schemeClr val="bg1"/>
                </a:solidFill>
              </a:rPr>
              <a:t>XGBoost</a:t>
            </a:r>
            <a:r>
              <a:rPr lang="en-US" sz="1400" dirty="0">
                <a:solidFill>
                  <a:schemeClr val="bg1"/>
                </a:solidFill>
              </a:rPr>
              <a:t> regressor PCA- 1719.324</a:t>
            </a:r>
          </a:p>
          <a:p>
            <a:r>
              <a:rPr lang="en-US" sz="1400" dirty="0">
                <a:solidFill>
                  <a:schemeClr val="bg1"/>
                </a:solidFill>
              </a:rPr>
              <a:t>Variance score- 0.63</a:t>
            </a:r>
          </a:p>
          <a:p>
            <a:endParaRPr lang="en-US" sz="1400" dirty="0">
              <a:solidFill>
                <a:schemeClr val="bg1"/>
              </a:solidFill>
            </a:endParaRPr>
          </a:p>
          <a:p>
            <a:pPr marL="114300" indent="0">
              <a:buNone/>
            </a:pPr>
            <a:r>
              <a:rPr lang="en-US" sz="1400" b="0" i="0" dirty="0">
                <a:solidFill>
                  <a:srgbClr val="212121"/>
                </a:solidFill>
                <a:effectLst/>
                <a:latin typeface="Roboto" panose="02000000000000000000" pitchFamily="2" charset="0"/>
              </a:rPr>
              <a:t>There is a significant improvement in the RMSE score for the tuned </a:t>
            </a:r>
            <a:r>
              <a:rPr lang="en-US" sz="1400" b="0" i="0" dirty="0" err="1">
                <a:solidFill>
                  <a:srgbClr val="212121"/>
                </a:solidFill>
                <a:effectLst/>
                <a:latin typeface="Roboto" panose="02000000000000000000" pitchFamily="2" charset="0"/>
              </a:rPr>
              <a:t>XGBoost</a:t>
            </a:r>
            <a:r>
              <a:rPr lang="en-US" sz="1400" b="0" i="0" dirty="0">
                <a:solidFill>
                  <a:srgbClr val="212121"/>
                </a:solidFill>
                <a:effectLst/>
                <a:latin typeface="Roboto" panose="02000000000000000000" pitchFamily="2" charset="0"/>
              </a:rPr>
              <a:t> regressor when trained on the feature selection group.</a:t>
            </a:r>
          </a:p>
          <a:p>
            <a:pPr marL="114300" indent="0">
              <a:buNone/>
            </a:pPr>
            <a:endParaRPr lang="en-US" sz="1400" b="0" i="0" dirty="0">
              <a:solidFill>
                <a:srgbClr val="212121"/>
              </a:solidFill>
              <a:effectLst/>
              <a:latin typeface="Roboto" panose="02000000000000000000" pitchFamily="2" charset="0"/>
            </a:endParaRPr>
          </a:p>
          <a:p>
            <a:pPr marL="114300" indent="0">
              <a:buNone/>
            </a:pPr>
            <a:r>
              <a:rPr lang="en-US" sz="1400" b="0" i="0" dirty="0">
                <a:solidFill>
                  <a:srgbClr val="212121"/>
                </a:solidFill>
                <a:effectLst/>
                <a:latin typeface="Roboto" panose="02000000000000000000" pitchFamily="2" charset="0"/>
              </a:rPr>
              <a:t>Also, the RMSE score on the raw data and feature selected data are same, which disproves the theory that it is always better to select the relevant features which are statistically important. As the data behaves differently in different models.</a:t>
            </a:r>
          </a:p>
          <a:p>
            <a:pPr marL="114300" indent="0">
              <a:buNone/>
            </a:pPr>
            <a:endParaRPr lang="en-US" sz="1400"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1655284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81B0-7DBA-451D-ACC0-B47207228E48}"/>
              </a:ext>
            </a:extLst>
          </p:cNvPr>
          <p:cNvSpPr>
            <a:spLocks noGrp="1"/>
          </p:cNvSpPr>
          <p:nvPr>
            <p:ph type="title"/>
          </p:nvPr>
        </p:nvSpPr>
        <p:spPr/>
        <p:txBody>
          <a:bodyPr/>
          <a:lstStyle/>
          <a:p>
            <a:r>
              <a:rPr lang="en-IN" dirty="0"/>
              <a:t>Conclusion</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C24BB75F-4354-4E13-B23B-EEC2C5245BD3}"/>
              </a:ext>
            </a:extLst>
          </p:cNvPr>
          <p:cNvSpPr>
            <a:spLocks noGrp="1"/>
          </p:cNvSpPr>
          <p:nvPr>
            <p:ph type="body" idx="1"/>
          </p:nvPr>
        </p:nvSpPr>
        <p:spPr/>
        <p:txBody>
          <a:bodyPr/>
          <a:lstStyle/>
          <a:p>
            <a:pPr marL="114300" indent="0">
              <a:buNone/>
            </a:pPr>
            <a:r>
              <a:rPr lang="en-US" b="0" i="0" dirty="0">
                <a:solidFill>
                  <a:srgbClr val="212121"/>
                </a:solidFill>
                <a:effectLst/>
                <a:latin typeface="Roboto" panose="02000000000000000000" pitchFamily="2" charset="0"/>
              </a:rPr>
              <a:t>In this project we covered various aspects of the Machine learning development cycle. We observed that the data exploration and variable analysis is a very important aspect of the whole cycle and should be done for thorough understanding of the data. We also cleaned the data while exploring as there were some outliers which should be treated before feature engineering. Further we did feature engineering to filter and gather only the optimal features which are more significant and covered most of the variance in the dataset. Then finally we trained the models on the optimum </a:t>
            </a:r>
            <a:r>
              <a:rPr lang="en-US" b="0" i="0" dirty="0" err="1">
                <a:solidFill>
                  <a:srgbClr val="212121"/>
                </a:solidFill>
                <a:effectLst/>
                <a:latin typeface="Roboto" panose="02000000000000000000" pitchFamily="2" charset="0"/>
              </a:rPr>
              <a:t>featureset</a:t>
            </a:r>
            <a:r>
              <a:rPr lang="en-US" b="0" i="0" dirty="0">
                <a:solidFill>
                  <a:srgbClr val="212121"/>
                </a:solidFill>
                <a:effectLst/>
                <a:latin typeface="Roboto" panose="02000000000000000000" pitchFamily="2" charset="0"/>
              </a:rPr>
              <a:t> to get the results.</a:t>
            </a:r>
            <a:endParaRPr lang="en-IN" dirty="0"/>
          </a:p>
        </p:txBody>
      </p:sp>
    </p:spTree>
    <p:extLst>
      <p:ext uri="{BB962C8B-B14F-4D97-AF65-F5344CB8AC3E}">
        <p14:creationId xmlns:p14="http://schemas.microsoft.com/office/powerpoint/2010/main" val="3396093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0DB6-174E-420E-914E-A33AA8FD5CF2}"/>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9895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C6A6-058C-4EAD-A3D0-35AF1DBFCA92}"/>
              </a:ext>
            </a:extLst>
          </p:cNvPr>
          <p:cNvSpPr>
            <a:spLocks noGrp="1"/>
          </p:cNvSpPr>
          <p:nvPr>
            <p:ph type="title"/>
          </p:nvPr>
        </p:nvSpPr>
        <p:spPr/>
        <p:txBody>
          <a:bodyPr/>
          <a:lstStyle/>
          <a:p>
            <a:r>
              <a:rPr lang="en-US" dirty="0"/>
              <a:t>Column Information</a:t>
            </a:r>
            <a:endParaRPr lang="en-IN" dirty="0"/>
          </a:p>
        </p:txBody>
      </p:sp>
      <p:sp>
        <p:nvSpPr>
          <p:cNvPr id="3" name="Text Placeholder 2">
            <a:extLst>
              <a:ext uri="{FF2B5EF4-FFF2-40B4-BE49-F238E27FC236}">
                <a16:creationId xmlns:a16="http://schemas.microsoft.com/office/drawing/2014/main" id="{84532BC2-5E8A-41CB-8159-C9D3D00147F5}"/>
              </a:ext>
            </a:extLst>
          </p:cNvPr>
          <p:cNvSpPr>
            <a:spLocks noGrp="1"/>
          </p:cNvSpPr>
          <p:nvPr>
            <p:ph type="body" idx="1"/>
          </p:nvPr>
        </p:nvSpPr>
        <p:spPr/>
        <p:txBody>
          <a:bodyPr/>
          <a:lstStyle/>
          <a:p>
            <a:pPr>
              <a:lnSpc>
                <a:spcPct val="150000"/>
              </a:lnSpc>
              <a:buClr>
                <a:schemeClr val="bg1"/>
              </a:buClr>
            </a:pPr>
            <a:r>
              <a:rPr lang="en-US" sz="1200" b="1" dirty="0">
                <a:solidFill>
                  <a:schemeClr val="bg1"/>
                </a:solidFill>
              </a:rPr>
              <a:t>id</a:t>
            </a:r>
            <a:r>
              <a:rPr lang="en-US" sz="1200" dirty="0">
                <a:solidFill>
                  <a:schemeClr val="bg1"/>
                </a:solidFill>
              </a:rPr>
              <a:t>: a unique identifier for each trip</a:t>
            </a:r>
          </a:p>
          <a:p>
            <a:pPr>
              <a:lnSpc>
                <a:spcPct val="150000"/>
              </a:lnSpc>
              <a:buClr>
                <a:schemeClr val="bg1"/>
              </a:buClr>
            </a:pPr>
            <a:r>
              <a:rPr lang="en-US" sz="1200" b="1" dirty="0" err="1">
                <a:solidFill>
                  <a:schemeClr val="bg1"/>
                </a:solidFill>
              </a:rPr>
              <a:t>vendor_id</a:t>
            </a:r>
            <a:r>
              <a:rPr lang="en-US" sz="1200" dirty="0">
                <a:solidFill>
                  <a:schemeClr val="bg1"/>
                </a:solidFill>
              </a:rPr>
              <a:t>: a code indicating the provider associated with the trip record</a:t>
            </a:r>
          </a:p>
          <a:p>
            <a:pPr>
              <a:lnSpc>
                <a:spcPct val="150000"/>
              </a:lnSpc>
              <a:buClr>
                <a:schemeClr val="bg1"/>
              </a:buClr>
            </a:pPr>
            <a:r>
              <a:rPr lang="en-US" sz="1200" b="1" dirty="0" err="1">
                <a:solidFill>
                  <a:schemeClr val="bg1"/>
                </a:solidFill>
              </a:rPr>
              <a:t>pickup_datetime</a:t>
            </a:r>
            <a:r>
              <a:rPr lang="en-US" sz="1200" b="1" dirty="0">
                <a:solidFill>
                  <a:schemeClr val="bg1"/>
                </a:solidFill>
              </a:rPr>
              <a:t> </a:t>
            </a:r>
            <a:r>
              <a:rPr lang="en-US" sz="1200" dirty="0">
                <a:solidFill>
                  <a:schemeClr val="bg1"/>
                </a:solidFill>
              </a:rPr>
              <a:t>- date and time when the meter was engaged</a:t>
            </a:r>
          </a:p>
          <a:p>
            <a:pPr>
              <a:lnSpc>
                <a:spcPct val="150000"/>
              </a:lnSpc>
              <a:buClr>
                <a:schemeClr val="bg1"/>
              </a:buClr>
            </a:pPr>
            <a:r>
              <a:rPr lang="en-US" sz="1200" b="1" dirty="0" err="1">
                <a:solidFill>
                  <a:schemeClr val="bg1"/>
                </a:solidFill>
              </a:rPr>
              <a:t>dropoff_datetime</a:t>
            </a:r>
            <a:r>
              <a:rPr lang="en-US" sz="1200" b="1" dirty="0">
                <a:solidFill>
                  <a:schemeClr val="bg1"/>
                </a:solidFill>
              </a:rPr>
              <a:t> </a:t>
            </a:r>
            <a:r>
              <a:rPr lang="en-US" sz="1200" dirty="0">
                <a:solidFill>
                  <a:schemeClr val="bg1"/>
                </a:solidFill>
              </a:rPr>
              <a:t>- date and time when the meter was disengaged</a:t>
            </a:r>
          </a:p>
          <a:p>
            <a:pPr>
              <a:lnSpc>
                <a:spcPct val="150000"/>
              </a:lnSpc>
              <a:buClr>
                <a:schemeClr val="bg1"/>
              </a:buClr>
            </a:pPr>
            <a:r>
              <a:rPr lang="en-US" sz="1200" b="1" dirty="0" err="1">
                <a:solidFill>
                  <a:schemeClr val="bg1"/>
                </a:solidFill>
              </a:rPr>
              <a:t>passenger_count</a:t>
            </a:r>
            <a:r>
              <a:rPr lang="en-US" sz="1200" b="1" dirty="0">
                <a:solidFill>
                  <a:schemeClr val="bg1"/>
                </a:solidFill>
              </a:rPr>
              <a:t> </a:t>
            </a:r>
            <a:r>
              <a:rPr lang="en-US" sz="1200" dirty="0">
                <a:solidFill>
                  <a:schemeClr val="bg1"/>
                </a:solidFill>
              </a:rPr>
              <a:t>- the number of passengers in the vehicle (driver entered value)</a:t>
            </a:r>
          </a:p>
          <a:p>
            <a:pPr>
              <a:lnSpc>
                <a:spcPct val="150000"/>
              </a:lnSpc>
              <a:buClr>
                <a:schemeClr val="bg1"/>
              </a:buClr>
            </a:pPr>
            <a:r>
              <a:rPr lang="en-US" sz="1200" b="1" dirty="0" err="1">
                <a:solidFill>
                  <a:schemeClr val="bg1"/>
                </a:solidFill>
              </a:rPr>
              <a:t>pickup_longitude</a:t>
            </a:r>
            <a:r>
              <a:rPr lang="en-US" sz="1200" b="1" dirty="0">
                <a:solidFill>
                  <a:schemeClr val="bg1"/>
                </a:solidFill>
              </a:rPr>
              <a:t> </a:t>
            </a:r>
            <a:r>
              <a:rPr lang="en-US" sz="1200" dirty="0">
                <a:solidFill>
                  <a:schemeClr val="bg1"/>
                </a:solidFill>
              </a:rPr>
              <a:t>- the longitude where the meter was engaged</a:t>
            </a:r>
          </a:p>
          <a:p>
            <a:pPr>
              <a:lnSpc>
                <a:spcPct val="150000"/>
              </a:lnSpc>
              <a:buClr>
                <a:schemeClr val="bg1"/>
              </a:buClr>
            </a:pPr>
            <a:r>
              <a:rPr lang="en-US" sz="1200" b="1" dirty="0" err="1">
                <a:solidFill>
                  <a:schemeClr val="bg1"/>
                </a:solidFill>
              </a:rPr>
              <a:t>pickup_latitude</a:t>
            </a:r>
            <a:r>
              <a:rPr lang="en-US" sz="1200" b="1" dirty="0">
                <a:solidFill>
                  <a:schemeClr val="bg1"/>
                </a:solidFill>
              </a:rPr>
              <a:t> </a:t>
            </a:r>
            <a:r>
              <a:rPr lang="en-US" sz="1200" dirty="0">
                <a:solidFill>
                  <a:schemeClr val="bg1"/>
                </a:solidFill>
              </a:rPr>
              <a:t>- the latitude where the meter was engaged</a:t>
            </a:r>
          </a:p>
          <a:p>
            <a:pPr>
              <a:lnSpc>
                <a:spcPct val="150000"/>
              </a:lnSpc>
              <a:buClr>
                <a:schemeClr val="bg1"/>
              </a:buClr>
            </a:pPr>
            <a:r>
              <a:rPr lang="en-US" sz="1200" b="1" dirty="0" err="1">
                <a:solidFill>
                  <a:schemeClr val="bg1"/>
                </a:solidFill>
              </a:rPr>
              <a:t>dropoff_longitude</a:t>
            </a:r>
            <a:r>
              <a:rPr lang="en-US" sz="1200" b="1" dirty="0">
                <a:solidFill>
                  <a:schemeClr val="bg1"/>
                </a:solidFill>
              </a:rPr>
              <a:t> </a:t>
            </a:r>
            <a:r>
              <a:rPr lang="en-US" sz="1200" dirty="0">
                <a:solidFill>
                  <a:schemeClr val="bg1"/>
                </a:solidFill>
              </a:rPr>
              <a:t>- the longitude where the meter was disengaged</a:t>
            </a:r>
          </a:p>
          <a:p>
            <a:pPr>
              <a:lnSpc>
                <a:spcPct val="150000"/>
              </a:lnSpc>
              <a:buClr>
                <a:schemeClr val="bg1"/>
              </a:buClr>
            </a:pPr>
            <a:r>
              <a:rPr lang="en-US" sz="1200" b="1" dirty="0" err="1">
                <a:solidFill>
                  <a:schemeClr val="bg1"/>
                </a:solidFill>
              </a:rPr>
              <a:t>dropoff_latitude</a:t>
            </a:r>
            <a:r>
              <a:rPr lang="en-US" sz="1200" b="1" dirty="0">
                <a:solidFill>
                  <a:schemeClr val="bg1"/>
                </a:solidFill>
              </a:rPr>
              <a:t> </a:t>
            </a:r>
            <a:r>
              <a:rPr lang="en-US" sz="1200" dirty="0">
                <a:solidFill>
                  <a:schemeClr val="bg1"/>
                </a:solidFill>
              </a:rPr>
              <a:t>- the latitude where the meter was disengaged</a:t>
            </a:r>
          </a:p>
          <a:p>
            <a:pPr>
              <a:lnSpc>
                <a:spcPct val="150000"/>
              </a:lnSpc>
              <a:buClr>
                <a:schemeClr val="bg1"/>
              </a:buClr>
            </a:pPr>
            <a:r>
              <a:rPr lang="en-US" sz="1200" b="1" dirty="0" err="1">
                <a:solidFill>
                  <a:schemeClr val="bg1"/>
                </a:solidFill>
              </a:rPr>
              <a:t>store_and_fwd_flag</a:t>
            </a:r>
            <a:r>
              <a:rPr lang="en-US" sz="1200" b="1" dirty="0">
                <a:solidFill>
                  <a:schemeClr val="bg1"/>
                </a:solidFill>
              </a:rPr>
              <a:t> </a:t>
            </a:r>
            <a:r>
              <a:rPr lang="en-US" sz="1200" dirty="0">
                <a:solidFill>
                  <a:schemeClr val="bg1"/>
                </a:solidFill>
              </a:rPr>
              <a:t>- This flag indicates whether the trip record was held in vehicle memory before sending to the vendor because the vehicle did not have a connection to the server - Y=store and forward; N=not a store and forward trip</a:t>
            </a:r>
          </a:p>
          <a:p>
            <a:pPr>
              <a:lnSpc>
                <a:spcPct val="150000"/>
              </a:lnSpc>
              <a:buClr>
                <a:schemeClr val="bg1"/>
              </a:buClr>
            </a:pPr>
            <a:r>
              <a:rPr lang="en-US" sz="1200" b="1" dirty="0" err="1">
                <a:solidFill>
                  <a:schemeClr val="bg1"/>
                </a:solidFill>
              </a:rPr>
              <a:t>trip_duration</a:t>
            </a:r>
            <a:r>
              <a:rPr lang="en-US" sz="1200" b="1" dirty="0">
                <a:solidFill>
                  <a:schemeClr val="bg1"/>
                </a:solidFill>
              </a:rPr>
              <a:t> </a:t>
            </a:r>
            <a:r>
              <a:rPr lang="en-US" sz="1200" dirty="0">
                <a:solidFill>
                  <a:schemeClr val="bg1"/>
                </a:solidFill>
              </a:rPr>
              <a:t>- duration of the trip in seconds</a:t>
            </a:r>
          </a:p>
          <a:p>
            <a:pPr marL="114300" indent="0">
              <a:buClr>
                <a:schemeClr val="bg1"/>
              </a:buClr>
              <a:buNone/>
            </a:pPr>
            <a:endParaRPr lang="en-US" sz="1400" dirty="0">
              <a:solidFill>
                <a:schemeClr val="bg1"/>
              </a:solidFill>
            </a:endParaRPr>
          </a:p>
          <a:p>
            <a:pPr>
              <a:buClr>
                <a:schemeClr val="bg1"/>
              </a:buClr>
            </a:pPr>
            <a:endParaRPr lang="en-IN" dirty="0">
              <a:solidFill>
                <a:schemeClr val="bg1"/>
              </a:solidFill>
            </a:endParaRPr>
          </a:p>
        </p:txBody>
      </p:sp>
    </p:spTree>
    <p:extLst>
      <p:ext uri="{BB962C8B-B14F-4D97-AF65-F5344CB8AC3E}">
        <p14:creationId xmlns:p14="http://schemas.microsoft.com/office/powerpoint/2010/main" val="248934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9BBA-FB86-460E-94C7-1A5129133E17}"/>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05526AD6-3D40-4BB5-99CE-8668D8D5CFFE}"/>
              </a:ext>
            </a:extLst>
          </p:cNvPr>
          <p:cNvSpPr>
            <a:spLocks noGrp="1"/>
          </p:cNvSpPr>
          <p:nvPr>
            <p:ph type="body" idx="1"/>
          </p:nvPr>
        </p:nvSpPr>
        <p:spPr/>
        <p:txBody>
          <a:bodyPr/>
          <a:lstStyle/>
          <a:p>
            <a:pPr marL="114300" indent="0">
              <a:buNone/>
            </a:pPr>
            <a:r>
              <a:rPr lang="en-US" sz="1800" b="0" i="0" u="none" strike="noStrike" dirty="0">
                <a:solidFill>
                  <a:srgbClr val="073763"/>
                </a:solidFill>
                <a:effectLst/>
                <a:latin typeface="Montserrat" panose="020B0604020202020204" charset="0"/>
              </a:rPr>
              <a:t>Our task is to build a model that predicts the total ride duration of taxi trips in New York City. </a:t>
            </a:r>
          </a:p>
          <a:p>
            <a:pPr marL="114300" indent="0">
              <a:buNone/>
            </a:pPr>
            <a:endParaRPr lang="en-US" dirty="0">
              <a:solidFill>
                <a:srgbClr val="073763"/>
              </a:solidFill>
              <a:latin typeface="Montserrat" panose="020B0604020202020204" charset="0"/>
            </a:endParaRPr>
          </a:p>
          <a:p>
            <a:pPr marL="114300" indent="0">
              <a:buNone/>
            </a:pPr>
            <a:r>
              <a:rPr lang="en-US" sz="1800" b="0" i="0" u="none" strike="noStrike" dirty="0">
                <a:solidFill>
                  <a:srgbClr val="073763"/>
                </a:solidFill>
                <a:effectLst/>
                <a:latin typeface="Montserrat" panose="020B0604020202020204" charset="0"/>
              </a:rPr>
              <a:t>Based on the individual trip attributes, we should predict the duration of each trip in the test set.</a:t>
            </a:r>
            <a:endParaRPr lang="en-IN" dirty="0"/>
          </a:p>
        </p:txBody>
      </p:sp>
    </p:spTree>
    <p:extLst>
      <p:ext uri="{BB962C8B-B14F-4D97-AF65-F5344CB8AC3E}">
        <p14:creationId xmlns:p14="http://schemas.microsoft.com/office/powerpoint/2010/main" val="143310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5B1B-D9C1-4025-A2AF-0304FD022092}"/>
              </a:ext>
            </a:extLst>
          </p:cNvPr>
          <p:cNvSpPr>
            <a:spLocks noGrp="1"/>
          </p:cNvSpPr>
          <p:nvPr>
            <p:ph type="title"/>
          </p:nvPr>
        </p:nvSpPr>
        <p:spPr/>
        <p:txBody>
          <a:bodyPr/>
          <a:lstStyle/>
          <a:p>
            <a:r>
              <a:rPr lang="en-US" dirty="0"/>
              <a:t>Required packages</a:t>
            </a:r>
            <a:endParaRPr lang="en-IN" dirty="0"/>
          </a:p>
        </p:txBody>
      </p:sp>
      <p:sp>
        <p:nvSpPr>
          <p:cNvPr id="3" name="Text Placeholder 2">
            <a:extLst>
              <a:ext uri="{FF2B5EF4-FFF2-40B4-BE49-F238E27FC236}">
                <a16:creationId xmlns:a16="http://schemas.microsoft.com/office/drawing/2014/main" id="{E991120C-6B50-4E20-BE38-31EC6DCFCD4A}"/>
              </a:ext>
            </a:extLst>
          </p:cNvPr>
          <p:cNvSpPr>
            <a:spLocks noGrp="1"/>
          </p:cNvSpPr>
          <p:nvPr>
            <p:ph type="body" idx="1"/>
          </p:nvPr>
        </p:nvSpPr>
        <p:spPr/>
        <p:txBody>
          <a:bodyPr/>
          <a:lstStyle/>
          <a:p>
            <a:pPr>
              <a:buClrTx/>
              <a:buFont typeface="Arial" panose="020B0604020202020204" pitchFamily="34" charset="0"/>
              <a:buChar char="•"/>
            </a:pPr>
            <a:r>
              <a:rPr lang="en-US" sz="1600" dirty="0" err="1">
                <a:solidFill>
                  <a:schemeClr val="bg1"/>
                </a:solidFill>
              </a:rPr>
              <a:t>Numpy</a:t>
            </a:r>
            <a:endParaRPr lang="en-US" sz="1600" dirty="0">
              <a:solidFill>
                <a:schemeClr val="bg1"/>
              </a:solidFill>
            </a:endParaRPr>
          </a:p>
          <a:p>
            <a:pPr>
              <a:buClrTx/>
              <a:buFont typeface="Arial" panose="020B0604020202020204" pitchFamily="34" charset="0"/>
              <a:buChar char="•"/>
            </a:pPr>
            <a:r>
              <a:rPr lang="en-US" sz="1600" dirty="0">
                <a:solidFill>
                  <a:schemeClr val="bg1"/>
                </a:solidFill>
              </a:rPr>
              <a:t>Pandas</a:t>
            </a:r>
          </a:p>
          <a:p>
            <a:pPr>
              <a:buClrTx/>
              <a:buFont typeface="Arial" panose="020B0604020202020204" pitchFamily="34" charset="0"/>
              <a:buChar char="•"/>
            </a:pPr>
            <a:r>
              <a:rPr lang="en-US" sz="1600" dirty="0">
                <a:solidFill>
                  <a:schemeClr val="bg1"/>
                </a:solidFill>
              </a:rPr>
              <a:t>Seaborn</a:t>
            </a:r>
          </a:p>
          <a:p>
            <a:pPr>
              <a:buClrTx/>
              <a:buFont typeface="Arial" panose="020B0604020202020204" pitchFamily="34" charset="0"/>
              <a:buChar char="•"/>
            </a:pPr>
            <a:r>
              <a:rPr lang="en-US" sz="1600" dirty="0">
                <a:solidFill>
                  <a:schemeClr val="bg1"/>
                </a:solidFill>
              </a:rPr>
              <a:t>Matplotlib</a:t>
            </a:r>
          </a:p>
          <a:p>
            <a:pPr>
              <a:buClrTx/>
              <a:buFont typeface="Arial" panose="020B0604020202020204" pitchFamily="34" charset="0"/>
              <a:buChar char="•"/>
            </a:pPr>
            <a:r>
              <a:rPr lang="en-US" sz="1600" dirty="0">
                <a:solidFill>
                  <a:schemeClr val="bg1"/>
                </a:solidFill>
              </a:rPr>
              <a:t>Datetime</a:t>
            </a:r>
          </a:p>
          <a:p>
            <a:pPr>
              <a:buClrTx/>
              <a:buFont typeface="Arial" panose="020B0604020202020204" pitchFamily="34" charset="0"/>
              <a:buChar char="•"/>
            </a:pPr>
            <a:r>
              <a:rPr lang="en-US" sz="1600" dirty="0" err="1">
                <a:solidFill>
                  <a:schemeClr val="bg1"/>
                </a:solidFill>
              </a:rPr>
              <a:t>XGBRegressor</a:t>
            </a:r>
            <a:endParaRPr lang="en-US" sz="1600" dirty="0">
              <a:solidFill>
                <a:schemeClr val="bg1"/>
              </a:solidFill>
            </a:endParaRPr>
          </a:p>
          <a:p>
            <a:pPr>
              <a:buClrTx/>
              <a:buFont typeface="Arial" panose="020B0604020202020204" pitchFamily="34" charset="0"/>
              <a:buChar char="•"/>
            </a:pPr>
            <a:r>
              <a:rPr lang="en-US" sz="1600" dirty="0">
                <a:solidFill>
                  <a:schemeClr val="bg1"/>
                </a:solidFill>
              </a:rPr>
              <a:t>Haversine</a:t>
            </a:r>
          </a:p>
          <a:p>
            <a:pPr>
              <a:buClrTx/>
              <a:buFont typeface="Arial" panose="020B0604020202020204" pitchFamily="34" charset="0"/>
              <a:buChar char="•"/>
            </a:pPr>
            <a:r>
              <a:rPr lang="en-US" sz="1600" dirty="0" err="1">
                <a:solidFill>
                  <a:schemeClr val="bg1"/>
                </a:solidFill>
              </a:rPr>
              <a:t>Sklearn</a:t>
            </a:r>
            <a:endParaRPr lang="en-US" sz="1600" dirty="0">
              <a:solidFill>
                <a:schemeClr val="bg1"/>
              </a:solidFill>
            </a:endParaRPr>
          </a:p>
          <a:p>
            <a:pPr>
              <a:buClrTx/>
              <a:buFont typeface="+mj-lt"/>
              <a:buAutoNum type="arabicPeriod"/>
            </a:pPr>
            <a:r>
              <a:rPr lang="en-US" sz="1600" dirty="0">
                <a:solidFill>
                  <a:schemeClr val="bg1"/>
                </a:solidFill>
              </a:rPr>
              <a:t>Linear Regression</a:t>
            </a:r>
          </a:p>
          <a:p>
            <a:pPr>
              <a:buClrTx/>
              <a:buFont typeface="+mj-lt"/>
              <a:buAutoNum type="arabicPeriod"/>
            </a:pPr>
            <a:r>
              <a:rPr lang="en-US" sz="1600" dirty="0">
                <a:solidFill>
                  <a:schemeClr val="bg1"/>
                </a:solidFill>
              </a:rPr>
              <a:t>Metrics</a:t>
            </a:r>
          </a:p>
          <a:p>
            <a:pPr>
              <a:buClrTx/>
              <a:buFont typeface="+mj-lt"/>
              <a:buAutoNum type="arabicPeriod"/>
            </a:pPr>
            <a:r>
              <a:rPr lang="en-US" sz="1600" dirty="0" err="1">
                <a:solidFill>
                  <a:schemeClr val="bg1"/>
                </a:solidFill>
              </a:rPr>
              <a:t>Train_test_split</a:t>
            </a:r>
            <a:endParaRPr lang="en-US" sz="1600" dirty="0">
              <a:solidFill>
                <a:schemeClr val="bg1"/>
              </a:solidFill>
            </a:endParaRPr>
          </a:p>
          <a:p>
            <a:pPr>
              <a:buClrTx/>
              <a:buFont typeface="+mj-lt"/>
              <a:buAutoNum type="arabicPeriod"/>
            </a:pPr>
            <a:r>
              <a:rPr lang="en-US" sz="1600" dirty="0" err="1">
                <a:solidFill>
                  <a:schemeClr val="bg1"/>
                </a:solidFill>
              </a:rPr>
              <a:t>GridsearchCV</a:t>
            </a:r>
            <a:endParaRPr lang="en-US" sz="1600" dirty="0">
              <a:solidFill>
                <a:schemeClr val="bg1"/>
              </a:solidFill>
            </a:endParaRPr>
          </a:p>
          <a:p>
            <a:pPr>
              <a:buClrTx/>
            </a:pPr>
            <a:endParaRPr lang="en-US" dirty="0">
              <a:solidFill>
                <a:schemeClr val="bg1"/>
              </a:solidFill>
            </a:endParaRPr>
          </a:p>
          <a:p>
            <a:pPr>
              <a:buClrTx/>
            </a:pPr>
            <a:endParaRPr lang="en-US" dirty="0">
              <a:solidFill>
                <a:schemeClr val="bg1"/>
              </a:solidFill>
            </a:endParaRPr>
          </a:p>
        </p:txBody>
      </p:sp>
    </p:spTree>
    <p:extLst>
      <p:ext uri="{BB962C8B-B14F-4D97-AF65-F5344CB8AC3E}">
        <p14:creationId xmlns:p14="http://schemas.microsoft.com/office/powerpoint/2010/main" val="167366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1563-BB03-46F2-93AE-1659A1822F27}"/>
              </a:ext>
            </a:extLst>
          </p:cNvPr>
          <p:cNvSpPr>
            <a:spLocks noGrp="1"/>
          </p:cNvSpPr>
          <p:nvPr>
            <p:ph type="title"/>
          </p:nvPr>
        </p:nvSpPr>
        <p:spPr/>
        <p:txBody>
          <a:bodyPr/>
          <a:lstStyle/>
          <a:p>
            <a:r>
              <a:rPr lang="en-US" dirty="0"/>
              <a:t>Data exploration</a:t>
            </a:r>
            <a:endParaRPr lang="en-IN" dirty="0"/>
          </a:p>
        </p:txBody>
      </p:sp>
      <p:sp>
        <p:nvSpPr>
          <p:cNvPr id="3" name="Text Placeholder 2">
            <a:extLst>
              <a:ext uri="{FF2B5EF4-FFF2-40B4-BE49-F238E27FC236}">
                <a16:creationId xmlns:a16="http://schemas.microsoft.com/office/drawing/2014/main" id="{6B1FB226-5CD2-4587-82D3-E540E49106B5}"/>
              </a:ext>
            </a:extLst>
          </p:cNvPr>
          <p:cNvSpPr>
            <a:spLocks noGrp="1"/>
          </p:cNvSpPr>
          <p:nvPr>
            <p:ph type="body" idx="1"/>
          </p:nvPr>
        </p:nvSpPr>
        <p:spPr/>
        <p:txBody>
          <a:bodyPr/>
          <a:lstStyle/>
          <a:p>
            <a:pPr>
              <a:buClrTx/>
            </a:pPr>
            <a:r>
              <a:rPr lang="en-US" sz="1600" dirty="0">
                <a:solidFill>
                  <a:schemeClr val="bg1"/>
                </a:solidFill>
              </a:rPr>
              <a:t>There are 1458644 rows and 11 columns in the dataset.</a:t>
            </a:r>
          </a:p>
          <a:p>
            <a:pPr>
              <a:buClrTx/>
            </a:pPr>
            <a:r>
              <a:rPr lang="en-US" sz="1600" dirty="0">
                <a:solidFill>
                  <a:schemeClr val="bg1"/>
                </a:solidFill>
              </a:rPr>
              <a:t>There is no </a:t>
            </a:r>
            <a:r>
              <a:rPr lang="en-US" sz="1600" dirty="0" err="1">
                <a:solidFill>
                  <a:schemeClr val="bg1"/>
                </a:solidFill>
              </a:rPr>
              <a:t>NaN</a:t>
            </a:r>
            <a:r>
              <a:rPr lang="en-US" sz="1600" dirty="0">
                <a:solidFill>
                  <a:schemeClr val="bg1"/>
                </a:solidFill>
              </a:rPr>
              <a:t>/NULL record in the dataset, So we </a:t>
            </a:r>
            <a:r>
              <a:rPr lang="en-US" sz="1600" dirty="0" err="1">
                <a:solidFill>
                  <a:schemeClr val="bg1"/>
                </a:solidFill>
              </a:rPr>
              <a:t>dont</a:t>
            </a:r>
            <a:r>
              <a:rPr lang="en-US" sz="1600" dirty="0">
                <a:solidFill>
                  <a:schemeClr val="bg1"/>
                </a:solidFill>
              </a:rPr>
              <a:t> have to impute any record.</a:t>
            </a:r>
          </a:p>
          <a:p>
            <a:pPr>
              <a:buClrTx/>
            </a:pPr>
            <a:r>
              <a:rPr lang="en-US" sz="1600" dirty="0">
                <a:solidFill>
                  <a:schemeClr val="bg1"/>
                </a:solidFill>
              </a:rPr>
              <a:t>The columns id and </a:t>
            </a:r>
            <a:r>
              <a:rPr lang="en-US" sz="1600" dirty="0" err="1">
                <a:solidFill>
                  <a:schemeClr val="bg1"/>
                </a:solidFill>
              </a:rPr>
              <a:t>vendor_id</a:t>
            </a:r>
            <a:r>
              <a:rPr lang="en-US" sz="1600" dirty="0">
                <a:solidFill>
                  <a:schemeClr val="bg1"/>
                </a:solidFill>
              </a:rPr>
              <a:t> are nominal.</a:t>
            </a:r>
          </a:p>
          <a:p>
            <a:pPr>
              <a:buClrTx/>
            </a:pPr>
            <a:r>
              <a:rPr lang="en-US" sz="1600" dirty="0">
                <a:solidFill>
                  <a:schemeClr val="bg1"/>
                </a:solidFill>
              </a:rPr>
              <a:t>The columns </a:t>
            </a:r>
            <a:r>
              <a:rPr lang="en-US" sz="1600" dirty="0" err="1">
                <a:solidFill>
                  <a:schemeClr val="bg1"/>
                </a:solidFill>
              </a:rPr>
              <a:t>pickup_datetime</a:t>
            </a:r>
            <a:r>
              <a:rPr lang="en-US" sz="1600" dirty="0">
                <a:solidFill>
                  <a:schemeClr val="bg1"/>
                </a:solidFill>
              </a:rPr>
              <a:t> and </a:t>
            </a:r>
            <a:r>
              <a:rPr lang="en-US" sz="1600" dirty="0" err="1">
                <a:solidFill>
                  <a:schemeClr val="bg1"/>
                </a:solidFill>
              </a:rPr>
              <a:t>dropoff_datetime</a:t>
            </a:r>
            <a:r>
              <a:rPr lang="en-US" sz="1600" dirty="0">
                <a:solidFill>
                  <a:schemeClr val="bg1"/>
                </a:solidFill>
              </a:rPr>
              <a:t> are stored as object which must be converted to datetime for better analysis.</a:t>
            </a:r>
          </a:p>
          <a:p>
            <a:pPr>
              <a:buClrTx/>
            </a:pPr>
            <a:r>
              <a:rPr lang="en-US" sz="1600" dirty="0">
                <a:solidFill>
                  <a:schemeClr val="bg1"/>
                </a:solidFill>
              </a:rPr>
              <a:t>Distance between pickup and </a:t>
            </a:r>
            <a:r>
              <a:rPr lang="en-US" sz="1600" dirty="0" err="1">
                <a:solidFill>
                  <a:schemeClr val="bg1"/>
                </a:solidFill>
              </a:rPr>
              <a:t>dropoff</a:t>
            </a:r>
            <a:r>
              <a:rPr lang="en-US" sz="1600" dirty="0">
                <a:solidFill>
                  <a:schemeClr val="bg1"/>
                </a:solidFill>
              </a:rPr>
              <a:t> coordinates using Haversine formula.</a:t>
            </a:r>
          </a:p>
          <a:p>
            <a:pPr>
              <a:buClrTx/>
            </a:pPr>
            <a:r>
              <a:rPr lang="en-US" sz="1600" dirty="0">
                <a:solidFill>
                  <a:schemeClr val="bg1"/>
                </a:solidFill>
              </a:rPr>
              <a:t>Speed= Distance/Time</a:t>
            </a:r>
          </a:p>
          <a:p>
            <a:pPr>
              <a:buClrTx/>
            </a:pPr>
            <a:r>
              <a:rPr lang="en-US" sz="1600" dirty="0">
                <a:solidFill>
                  <a:schemeClr val="bg1"/>
                </a:solidFill>
              </a:rPr>
              <a:t>The column </a:t>
            </a:r>
            <a:r>
              <a:rPr lang="en-US" sz="1600" dirty="0" err="1">
                <a:solidFill>
                  <a:schemeClr val="bg1"/>
                </a:solidFill>
              </a:rPr>
              <a:t>store_and_fwd_flag</a:t>
            </a:r>
            <a:r>
              <a:rPr lang="en-US" sz="1600" dirty="0">
                <a:solidFill>
                  <a:schemeClr val="bg1"/>
                </a:solidFill>
              </a:rPr>
              <a:t> is categorical</a:t>
            </a:r>
          </a:p>
          <a:p>
            <a:pPr>
              <a:buClrTx/>
            </a:pPr>
            <a:r>
              <a:rPr lang="en-US" sz="1600" dirty="0">
                <a:solidFill>
                  <a:schemeClr val="bg1"/>
                </a:solidFill>
              </a:rPr>
              <a:t>The passenger count varies between 1 and 9 with most people number of people being 1 or 2</a:t>
            </a:r>
          </a:p>
          <a:p>
            <a:pPr>
              <a:buClrTx/>
            </a:pPr>
            <a:r>
              <a:rPr lang="en-US" sz="1600" dirty="0">
                <a:solidFill>
                  <a:schemeClr val="bg1"/>
                </a:solidFill>
              </a:rPr>
              <a:t>The trip duration varying from 1s to 1939736s~538 hrs. There are definitely some outliers present which must be treated.</a:t>
            </a:r>
          </a:p>
          <a:p>
            <a:pPr>
              <a:buClrTx/>
            </a:pPr>
            <a:endParaRPr lang="en-US" dirty="0">
              <a:solidFill>
                <a:schemeClr val="bg1"/>
              </a:solidFill>
            </a:endParaRPr>
          </a:p>
          <a:p>
            <a:pPr>
              <a:buClrTx/>
            </a:pPr>
            <a:endParaRPr lang="en-IN" dirty="0">
              <a:solidFill>
                <a:schemeClr val="bg1"/>
              </a:solidFill>
            </a:endParaRPr>
          </a:p>
        </p:txBody>
      </p:sp>
    </p:spTree>
    <p:extLst>
      <p:ext uri="{BB962C8B-B14F-4D97-AF65-F5344CB8AC3E}">
        <p14:creationId xmlns:p14="http://schemas.microsoft.com/office/powerpoint/2010/main" val="81086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79F5-3FB0-4ED0-AD29-DEED8EB73654}"/>
              </a:ext>
            </a:extLst>
          </p:cNvPr>
          <p:cNvSpPr>
            <a:spLocks noGrp="1"/>
          </p:cNvSpPr>
          <p:nvPr>
            <p:ph type="title"/>
          </p:nvPr>
        </p:nvSpPr>
        <p:spPr/>
        <p:txBody>
          <a:bodyPr/>
          <a:lstStyle/>
          <a:p>
            <a:r>
              <a:rPr lang="en-US" dirty="0"/>
              <a:t>Univariate Analysis</a:t>
            </a:r>
            <a:endParaRPr lang="en-IN" dirty="0"/>
          </a:p>
        </p:txBody>
      </p:sp>
      <p:sp>
        <p:nvSpPr>
          <p:cNvPr id="3" name="Text Placeholder 2">
            <a:extLst>
              <a:ext uri="{FF2B5EF4-FFF2-40B4-BE49-F238E27FC236}">
                <a16:creationId xmlns:a16="http://schemas.microsoft.com/office/drawing/2014/main" id="{E54EB245-3024-4EAD-A883-538CD34E6529}"/>
              </a:ext>
            </a:extLst>
          </p:cNvPr>
          <p:cNvSpPr>
            <a:spLocks noGrp="1"/>
          </p:cNvSpPr>
          <p:nvPr>
            <p:ph type="body" idx="1"/>
          </p:nvPr>
        </p:nvSpPr>
        <p:spPr/>
        <p:txBody>
          <a:bodyPr/>
          <a:lstStyle/>
          <a:p>
            <a:pPr marL="114300" indent="0">
              <a:buNone/>
            </a:pPr>
            <a:r>
              <a:rPr lang="en-US" b="0" i="0" dirty="0">
                <a:solidFill>
                  <a:srgbClr val="212121"/>
                </a:solidFill>
                <a:effectLst/>
                <a:latin typeface="Roboto" panose="02000000000000000000" pitchFamily="2" charset="0"/>
              </a:rPr>
              <a:t>Univariate analysis is the analysis of one variable. Its major purpose is to describe patterns in the data consisting of single variable.</a:t>
            </a:r>
          </a:p>
          <a:p>
            <a:pPr marL="114300" indent="0">
              <a:buNone/>
            </a:pPr>
            <a:endParaRPr lang="en-US" b="0" i="0" dirty="0">
              <a:solidFill>
                <a:srgbClr val="212121"/>
              </a:solidFill>
              <a:effectLst/>
              <a:latin typeface="Roboto" panose="02000000000000000000" pitchFamily="2" charset="0"/>
            </a:endParaRPr>
          </a:p>
          <a:p>
            <a:pPr marL="114300" indent="0">
              <a:buNone/>
            </a:pPr>
            <a:r>
              <a:rPr lang="en-US" b="0" i="0" dirty="0">
                <a:solidFill>
                  <a:srgbClr val="202124"/>
                </a:solidFill>
                <a:effectLst/>
                <a:latin typeface="arial" panose="020B0604020202020204" pitchFamily="34" charset="0"/>
              </a:rPr>
              <a:t>It doesn't deal with causes or relationships (unlike regression ) and it's major </a:t>
            </a:r>
          </a:p>
          <a:p>
            <a:pPr marL="114300" indent="0">
              <a:buNone/>
            </a:pPr>
            <a:r>
              <a:rPr lang="en-US" b="0" i="0" dirty="0">
                <a:solidFill>
                  <a:srgbClr val="202124"/>
                </a:solidFill>
                <a:effectLst/>
                <a:latin typeface="arial" panose="020B0604020202020204" pitchFamily="34" charset="0"/>
              </a:rPr>
              <a:t>purpose is to describe.</a:t>
            </a:r>
          </a:p>
          <a:p>
            <a:pPr marL="114300" indent="0">
              <a:buNone/>
            </a:pPr>
            <a:endParaRPr lang="en-US" b="0" i="0" dirty="0">
              <a:solidFill>
                <a:srgbClr val="202124"/>
              </a:solidFill>
              <a:effectLst/>
              <a:latin typeface="arial" panose="020B0604020202020204" pitchFamily="34" charset="0"/>
            </a:endParaRPr>
          </a:p>
          <a:p>
            <a:pPr marL="114300" indent="0">
              <a:buNone/>
            </a:pPr>
            <a:r>
              <a:rPr lang="en-US" b="0" i="0" dirty="0">
                <a:solidFill>
                  <a:srgbClr val="202124"/>
                </a:solidFill>
                <a:effectLst/>
                <a:latin typeface="arial" panose="020B0604020202020204" pitchFamily="34" charset="0"/>
              </a:rPr>
              <a:t>It takes data, summarizes that data and finds patterns in the data</a:t>
            </a:r>
            <a:endParaRPr lang="en-IN" dirty="0"/>
          </a:p>
        </p:txBody>
      </p:sp>
    </p:spTree>
    <p:extLst>
      <p:ext uri="{BB962C8B-B14F-4D97-AF65-F5344CB8AC3E}">
        <p14:creationId xmlns:p14="http://schemas.microsoft.com/office/powerpoint/2010/main" val="267553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4D99-6ABC-409F-B9DA-082F5BBB9F04}"/>
              </a:ext>
            </a:extLst>
          </p:cNvPr>
          <p:cNvSpPr>
            <a:spLocks noGrp="1"/>
          </p:cNvSpPr>
          <p:nvPr>
            <p:ph type="title"/>
          </p:nvPr>
        </p:nvSpPr>
        <p:spPr>
          <a:xfrm>
            <a:off x="265500" y="148856"/>
            <a:ext cx="4045200" cy="393404"/>
          </a:xfrm>
        </p:spPr>
        <p:txBody>
          <a:bodyPr/>
          <a:lstStyle/>
          <a:p>
            <a:r>
              <a:rPr lang="en-US" sz="2400" dirty="0">
                <a:solidFill>
                  <a:srgbClr val="00B050"/>
                </a:solidFill>
              </a:rPr>
              <a:t>Passengers</a:t>
            </a:r>
            <a:endParaRPr lang="en-IN" sz="2400" dirty="0">
              <a:solidFill>
                <a:srgbClr val="00B050"/>
              </a:solidFill>
            </a:endParaRPr>
          </a:p>
        </p:txBody>
      </p:sp>
      <p:sp>
        <p:nvSpPr>
          <p:cNvPr id="3" name="Subtitle 2">
            <a:extLst>
              <a:ext uri="{FF2B5EF4-FFF2-40B4-BE49-F238E27FC236}">
                <a16:creationId xmlns:a16="http://schemas.microsoft.com/office/drawing/2014/main" id="{717E985C-C132-49A4-82CF-5FB1568CD817}"/>
              </a:ext>
            </a:extLst>
          </p:cNvPr>
          <p:cNvSpPr>
            <a:spLocks noGrp="1"/>
          </p:cNvSpPr>
          <p:nvPr>
            <p:ph type="subTitle" idx="1"/>
          </p:nvPr>
        </p:nvSpPr>
        <p:spPr>
          <a:xfrm>
            <a:off x="165167" y="542260"/>
            <a:ext cx="4045200" cy="4452384"/>
          </a:xfrm>
        </p:spPr>
        <p:txBody>
          <a:bodyPr/>
          <a:lstStyle/>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There are some trips with 0 passenger count.</a:t>
            </a:r>
          </a:p>
          <a:p>
            <a:pPr algn="l">
              <a:buClrTx/>
              <a:buFont typeface="Arial" panose="020B0604020202020204" pitchFamily="34" charset="0"/>
              <a:buChar char="•"/>
            </a:pPr>
            <a:r>
              <a:rPr lang="en-US" sz="1400" dirty="0">
                <a:solidFill>
                  <a:srgbClr val="212121"/>
                </a:solidFill>
                <a:latin typeface="Roboto" panose="02000000000000000000" pitchFamily="2" charset="0"/>
              </a:rPr>
              <a:t>Few trips consisted of even 7, 8 or 9 passengers. Clear outliers and pointers to data inconsistency</a:t>
            </a:r>
          </a:p>
          <a:p>
            <a:pPr algn="l">
              <a:buClrTx/>
              <a:buFont typeface="Arial" panose="020B0604020202020204" pitchFamily="34" charset="0"/>
              <a:buChar char="•"/>
            </a:pPr>
            <a:r>
              <a:rPr lang="en-US" sz="1400" dirty="0">
                <a:solidFill>
                  <a:srgbClr val="212121"/>
                </a:solidFill>
                <a:latin typeface="Roboto" panose="02000000000000000000" pitchFamily="2" charset="0"/>
              </a:rPr>
              <a:t>Most of trip consist of passenger either 1 or 2.</a:t>
            </a:r>
          </a:p>
          <a:p>
            <a:pPr algn="l">
              <a:buClrTx/>
              <a:buFont typeface="Arial" panose="020B0604020202020204" pitchFamily="34" charset="0"/>
              <a:buChar char="•"/>
            </a:pPr>
            <a:r>
              <a:rPr lang="en-US" sz="1400" dirty="0">
                <a:solidFill>
                  <a:srgbClr val="212121"/>
                </a:solidFill>
                <a:latin typeface="Roboto" panose="02000000000000000000" pitchFamily="2" charset="0"/>
              </a:rPr>
              <a:t>Passenger count is a driver entered value. Since the trip is not possible without passengers. It is evident that the driver forgot to enter the value for the trips with 0 passenger count.</a:t>
            </a:r>
          </a:p>
          <a:p>
            <a:pPr algn="l">
              <a:buClrTx/>
              <a:buFont typeface="Arial" panose="020B0604020202020204" pitchFamily="34" charset="0"/>
              <a:buChar char="•"/>
            </a:pPr>
            <a:r>
              <a:rPr lang="en-US" sz="1400" dirty="0">
                <a:solidFill>
                  <a:srgbClr val="212121"/>
                </a:solidFill>
                <a:latin typeface="Roboto" panose="02000000000000000000" pitchFamily="2" charset="0"/>
              </a:rPr>
              <a:t>Mean median and mode are all </a:t>
            </a:r>
            <a:r>
              <a:rPr lang="en-US" sz="1400" dirty="0" err="1">
                <a:solidFill>
                  <a:srgbClr val="212121"/>
                </a:solidFill>
                <a:latin typeface="Roboto" panose="02000000000000000000" pitchFamily="2" charset="0"/>
              </a:rPr>
              <a:t>approx</a:t>
            </a:r>
            <a:r>
              <a:rPr lang="en-US" sz="1400" dirty="0">
                <a:solidFill>
                  <a:srgbClr val="212121"/>
                </a:solidFill>
                <a:latin typeface="Roboto" panose="02000000000000000000" pitchFamily="2" charset="0"/>
              </a:rPr>
              <a:t> equal to 1. So, we would replace the 0-passenger count with 1.</a:t>
            </a:r>
          </a:p>
          <a:p>
            <a:pPr algn="l">
              <a:buClrTx/>
              <a:buFont typeface="Arial" panose="020B0604020202020204" pitchFamily="34" charset="0"/>
              <a:buChar char="•"/>
            </a:pPr>
            <a:r>
              <a:rPr lang="en-US" sz="1400" dirty="0">
                <a:solidFill>
                  <a:srgbClr val="212121"/>
                </a:solidFill>
                <a:latin typeface="Roboto" panose="02000000000000000000" pitchFamily="2" charset="0"/>
              </a:rPr>
              <a:t>Most of the trips was taken by single passenger and that is inline with our day-to-day observations</a:t>
            </a:r>
          </a:p>
          <a:p>
            <a:pPr algn="l">
              <a:buClrTx/>
              <a:buFont typeface="Arial" panose="020B0604020202020204" pitchFamily="34" charset="0"/>
              <a:buChar char="•"/>
            </a:pPr>
            <a:endParaRPr lang="en-US" sz="1400" b="0" i="0" dirty="0">
              <a:solidFill>
                <a:srgbClr val="212121"/>
              </a:solidFill>
              <a:effectLst/>
              <a:latin typeface="Roboto" panose="02000000000000000000" pitchFamily="2" charset="0"/>
            </a:endParaRPr>
          </a:p>
          <a:p>
            <a:pPr algn="l"/>
            <a:endParaRPr lang="en-IN" sz="1400" dirty="0"/>
          </a:p>
        </p:txBody>
      </p:sp>
      <p:sp>
        <p:nvSpPr>
          <p:cNvPr id="4" name="Text Placeholder 3">
            <a:extLst>
              <a:ext uri="{FF2B5EF4-FFF2-40B4-BE49-F238E27FC236}">
                <a16:creationId xmlns:a16="http://schemas.microsoft.com/office/drawing/2014/main" id="{3046A6B4-36D5-41BB-8118-B8A5C13ED5E2}"/>
              </a:ext>
            </a:extLst>
          </p:cNvPr>
          <p:cNvSpPr>
            <a:spLocks noGrp="1"/>
          </p:cNvSpPr>
          <p:nvPr>
            <p:ph type="body" idx="2"/>
          </p:nvPr>
        </p:nvSpPr>
        <p:spPr>
          <a:xfrm>
            <a:off x="4939500" y="148856"/>
            <a:ext cx="3837000" cy="4720856"/>
          </a:xfrm>
        </p:spPr>
        <p:txBody>
          <a:bodyPr/>
          <a:lstStyle/>
          <a:p>
            <a:endParaRPr lang="en-IN" dirty="0"/>
          </a:p>
        </p:txBody>
      </p:sp>
      <p:pic>
        <p:nvPicPr>
          <p:cNvPr id="5" name="Picture 4" descr="A picture containing square&#10;&#10;Description automatically generated">
            <a:extLst>
              <a:ext uri="{FF2B5EF4-FFF2-40B4-BE49-F238E27FC236}">
                <a16:creationId xmlns:a16="http://schemas.microsoft.com/office/drawing/2014/main" id="{0A237477-B27B-4613-9011-53266530FBB0}"/>
              </a:ext>
            </a:extLst>
          </p:cNvPr>
          <p:cNvPicPr>
            <a:picLocks noChangeAspect="1"/>
          </p:cNvPicPr>
          <p:nvPr/>
        </p:nvPicPr>
        <p:blipFill>
          <a:blip r:embed="rId2"/>
          <a:stretch>
            <a:fillRect/>
          </a:stretch>
        </p:blipFill>
        <p:spPr>
          <a:xfrm>
            <a:off x="4939500" y="150733"/>
            <a:ext cx="3848986" cy="2421017"/>
          </a:xfrm>
          <a:prstGeom prst="rect">
            <a:avLst/>
          </a:prstGeom>
        </p:spPr>
      </p:pic>
      <p:pic>
        <p:nvPicPr>
          <p:cNvPr id="6" name="Picture 5" descr="Chart, bar chart&#10;&#10;Description automatically generated">
            <a:extLst>
              <a:ext uri="{FF2B5EF4-FFF2-40B4-BE49-F238E27FC236}">
                <a16:creationId xmlns:a16="http://schemas.microsoft.com/office/drawing/2014/main" id="{C89F892F-269A-4B15-B7F1-2E80F018E6F2}"/>
              </a:ext>
            </a:extLst>
          </p:cNvPr>
          <p:cNvPicPr>
            <a:picLocks noChangeAspect="1"/>
          </p:cNvPicPr>
          <p:nvPr/>
        </p:nvPicPr>
        <p:blipFill>
          <a:blip r:embed="rId3"/>
          <a:stretch>
            <a:fillRect/>
          </a:stretch>
        </p:blipFill>
        <p:spPr>
          <a:xfrm>
            <a:off x="4833302" y="2571750"/>
            <a:ext cx="4055517" cy="2297962"/>
          </a:xfrm>
          <a:prstGeom prst="rect">
            <a:avLst/>
          </a:prstGeom>
        </p:spPr>
      </p:pic>
    </p:spTree>
    <p:extLst>
      <p:ext uri="{BB962C8B-B14F-4D97-AF65-F5344CB8AC3E}">
        <p14:creationId xmlns:p14="http://schemas.microsoft.com/office/powerpoint/2010/main" val="359174470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3025</Words>
  <Application>Microsoft Office PowerPoint</Application>
  <PresentationFormat>On-screen Show (16:9)</PresentationFormat>
  <Paragraphs>225</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Montserrat</vt:lpstr>
      <vt:lpstr>charter</vt:lpstr>
      <vt:lpstr>Arial</vt:lpstr>
      <vt:lpstr>Roboto</vt:lpstr>
      <vt:lpstr>Simple Light</vt:lpstr>
      <vt:lpstr>           Capstone Project-2 NYC Taxi Trip Time Prediction (Supervised ML- Regression)  Individual project Tanmaya Kumar Pattanaik  </vt:lpstr>
      <vt:lpstr>Introduction</vt:lpstr>
      <vt:lpstr>NYC Taxi Data</vt:lpstr>
      <vt:lpstr>Column Information</vt:lpstr>
      <vt:lpstr>Problem Statement</vt:lpstr>
      <vt:lpstr>Required packages</vt:lpstr>
      <vt:lpstr>Data exploration</vt:lpstr>
      <vt:lpstr>Univariate Analysis</vt:lpstr>
      <vt:lpstr>Passengers</vt:lpstr>
      <vt:lpstr>Vendors</vt:lpstr>
      <vt:lpstr>Distance</vt:lpstr>
      <vt:lpstr>Trip duration </vt:lpstr>
      <vt:lpstr>Speed</vt:lpstr>
      <vt:lpstr>Total trips per hour</vt:lpstr>
      <vt:lpstr>Bivariate Analysis </vt:lpstr>
      <vt:lpstr>Trip Duration per hour </vt:lpstr>
      <vt:lpstr>Trip duration per month </vt:lpstr>
      <vt:lpstr>Distance per hour </vt:lpstr>
      <vt:lpstr>Distance per month </vt:lpstr>
      <vt:lpstr>Distance v/s Trip duration</vt:lpstr>
      <vt:lpstr>Average speed per hour </vt:lpstr>
      <vt:lpstr>Average speed per weekday </vt:lpstr>
      <vt:lpstr>Feature Engineering </vt:lpstr>
      <vt:lpstr>Feature Selection(contd.) </vt:lpstr>
      <vt:lpstr>Split Data </vt:lpstr>
      <vt:lpstr>Feature Extraction </vt:lpstr>
      <vt:lpstr>Correlation Analysis </vt:lpstr>
      <vt:lpstr>Multiple Linear Regression </vt:lpstr>
      <vt:lpstr>Multiple Linear Regression(Contd.)</vt:lpstr>
      <vt:lpstr>XGBoost Regressor </vt:lpstr>
      <vt:lpstr>XGBoost Regressor(Contd.)</vt:lpstr>
      <vt:lpstr>XGBoost Regressor(Contd.)</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Project-2 NYC Taxi Trip Time Prediction (Supervised ML- Regression)  Individual project Tanmaya Kumar Pattanaik  </dc:title>
  <cp:lastModifiedBy>Tanmaya Kumar</cp:lastModifiedBy>
  <cp:revision>7</cp:revision>
  <dcterms:modified xsi:type="dcterms:W3CDTF">2021-08-04T11:26:07Z</dcterms:modified>
</cp:coreProperties>
</file>