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ppt/media/image13.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media/image15.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3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20prasath\Documents\NAAN%20MUDHALVAN\employee_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[employee_data.xlsx]PROJECT!PivotTable1</c:name>
    <c:fmtId val="5"/>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Based On Gender</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a:solidFill>
                <a:schemeClr val="lt2"/>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12700">
              <a:solidFill>
                <a:schemeClr val="lt2"/>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12700">
              <a:solidFill>
                <a:schemeClr val="lt2"/>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12700">
              <a:solidFill>
                <a:schemeClr val="lt2"/>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12700">
              <a:solidFill>
                <a:schemeClr val="lt2"/>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12700">
              <a:solidFill>
                <a:schemeClr val="lt2"/>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12700">
              <a:solidFill>
                <a:schemeClr val="lt2"/>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PROJECT!$B$4:$B$6</c:f>
              <c:strCache>
                <c:ptCount val="1"/>
                <c:pt idx="0">
                  <c:v>Full-Time - Count of GenderCode</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PROJECT!$A$7:$A$14</c:f>
              <c:strCache>
                <c:ptCount val="7"/>
                <c:pt idx="0">
                  <c:v>Admin Offices</c:v>
                </c:pt>
                <c:pt idx="1">
                  <c:v>Executive Office</c:v>
                </c:pt>
                <c:pt idx="2">
                  <c:v>IT/IS</c:v>
                </c:pt>
                <c:pt idx="3">
                  <c:v>Production</c:v>
                </c:pt>
                <c:pt idx="4">
                  <c:v>Sales</c:v>
                </c:pt>
                <c:pt idx="5">
                  <c:v>Software Engineering</c:v>
                </c:pt>
                <c:pt idx="6">
                  <c:v>(blank)</c:v>
                </c:pt>
              </c:strCache>
            </c:strRef>
          </c:cat>
          <c:val>
            <c:numRef>
              <c:f>PROJECT!$B$7:$B$14</c:f>
              <c:numCache>
                <c:formatCode>General</c:formatCode>
                <c:ptCount val="7"/>
                <c:pt idx="0">
                  <c:v>22</c:v>
                </c:pt>
                <c:pt idx="1">
                  <c:v>8</c:v>
                </c:pt>
                <c:pt idx="2">
                  <c:v>142</c:v>
                </c:pt>
                <c:pt idx="3">
                  <c:v>692</c:v>
                </c:pt>
                <c:pt idx="4">
                  <c:v>117</c:v>
                </c:pt>
                <c:pt idx="5">
                  <c:v>32</c:v>
                </c:pt>
              </c:numCache>
            </c:numRef>
          </c:val>
          <c:extLst>
            <c:ext xmlns:c16="http://schemas.microsoft.com/office/drawing/2014/chart" uri="{C3380CC4-5D6E-409C-BE32-E72D297353CC}">
              <c16:uniqueId val="{00000000-B506-449A-B7BC-232082CFD8A5}"/>
            </c:ext>
          </c:extLst>
        </c:ser>
        <c:ser>
          <c:idx val="1"/>
          <c:order val="1"/>
          <c:tx>
            <c:strRef>
              <c:f>PROJECT!$C$4:$C$6</c:f>
              <c:strCache>
                <c:ptCount val="1"/>
                <c:pt idx="0">
                  <c:v>Full-Time - Count of Peformance Level</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PROJECT!$A$7:$A$14</c:f>
              <c:strCache>
                <c:ptCount val="7"/>
                <c:pt idx="0">
                  <c:v>Admin Offices</c:v>
                </c:pt>
                <c:pt idx="1">
                  <c:v>Executive Office</c:v>
                </c:pt>
                <c:pt idx="2">
                  <c:v>IT/IS</c:v>
                </c:pt>
                <c:pt idx="3">
                  <c:v>Production</c:v>
                </c:pt>
                <c:pt idx="4">
                  <c:v>Sales</c:v>
                </c:pt>
                <c:pt idx="5">
                  <c:v>Software Engineering</c:v>
                </c:pt>
                <c:pt idx="6">
                  <c:v>(blank)</c:v>
                </c:pt>
              </c:strCache>
            </c:strRef>
          </c:cat>
          <c:val>
            <c:numRef>
              <c:f>PROJECT!$C$7:$C$14</c:f>
              <c:numCache>
                <c:formatCode>General</c:formatCode>
                <c:ptCount val="7"/>
                <c:pt idx="0">
                  <c:v>14</c:v>
                </c:pt>
                <c:pt idx="1">
                  <c:v>6</c:v>
                </c:pt>
                <c:pt idx="2">
                  <c:v>76</c:v>
                </c:pt>
                <c:pt idx="3">
                  <c:v>336</c:v>
                </c:pt>
                <c:pt idx="4">
                  <c:v>56</c:v>
                </c:pt>
                <c:pt idx="5">
                  <c:v>16</c:v>
                </c:pt>
              </c:numCache>
            </c:numRef>
          </c:val>
          <c:extLst>
            <c:ext xmlns:c16="http://schemas.microsoft.com/office/drawing/2014/chart" uri="{C3380CC4-5D6E-409C-BE32-E72D297353CC}">
              <c16:uniqueId val="{00000001-B506-449A-B7BC-232082CFD8A5}"/>
            </c:ext>
          </c:extLst>
        </c:ser>
        <c:ser>
          <c:idx val="2"/>
          <c:order val="2"/>
          <c:tx>
            <c:strRef>
              <c:f>PROJECT!$D$4:$D$6</c:f>
              <c:strCache>
                <c:ptCount val="1"/>
                <c:pt idx="0">
                  <c:v>Part-Time - Count of GenderCode</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PROJECT!$A$7:$A$14</c:f>
              <c:strCache>
                <c:ptCount val="7"/>
                <c:pt idx="0">
                  <c:v>Admin Offices</c:v>
                </c:pt>
                <c:pt idx="1">
                  <c:v>Executive Office</c:v>
                </c:pt>
                <c:pt idx="2">
                  <c:v>IT/IS</c:v>
                </c:pt>
                <c:pt idx="3">
                  <c:v>Production</c:v>
                </c:pt>
                <c:pt idx="4">
                  <c:v>Sales</c:v>
                </c:pt>
                <c:pt idx="5">
                  <c:v>Software Engineering</c:v>
                </c:pt>
                <c:pt idx="6">
                  <c:v>(blank)</c:v>
                </c:pt>
              </c:strCache>
            </c:strRef>
          </c:cat>
          <c:val>
            <c:numRef>
              <c:f>PROJECT!$D$7:$D$14</c:f>
              <c:numCache>
                <c:formatCode>General</c:formatCode>
                <c:ptCount val="7"/>
                <c:pt idx="0">
                  <c:v>31</c:v>
                </c:pt>
                <c:pt idx="1">
                  <c:v>8</c:v>
                </c:pt>
                <c:pt idx="2">
                  <c:v>134</c:v>
                </c:pt>
                <c:pt idx="3">
                  <c:v>644</c:v>
                </c:pt>
                <c:pt idx="4">
                  <c:v>92</c:v>
                </c:pt>
                <c:pt idx="5">
                  <c:v>45</c:v>
                </c:pt>
              </c:numCache>
            </c:numRef>
          </c:val>
          <c:extLst>
            <c:ext xmlns:c16="http://schemas.microsoft.com/office/drawing/2014/chart" uri="{C3380CC4-5D6E-409C-BE32-E72D297353CC}">
              <c16:uniqueId val="{00000002-B506-449A-B7BC-232082CFD8A5}"/>
            </c:ext>
          </c:extLst>
        </c:ser>
        <c:ser>
          <c:idx val="3"/>
          <c:order val="3"/>
          <c:tx>
            <c:strRef>
              <c:f>PROJECT!$E$4:$E$6</c:f>
              <c:strCache>
                <c:ptCount val="1"/>
                <c:pt idx="0">
                  <c:v>Part-Time - Count of Peformance Level</c:v>
                </c:pt>
              </c:strCache>
            </c:strRef>
          </c:tx>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PROJECT!$A$7:$A$14</c:f>
              <c:strCache>
                <c:ptCount val="7"/>
                <c:pt idx="0">
                  <c:v>Admin Offices</c:v>
                </c:pt>
                <c:pt idx="1">
                  <c:v>Executive Office</c:v>
                </c:pt>
                <c:pt idx="2">
                  <c:v>IT/IS</c:v>
                </c:pt>
                <c:pt idx="3">
                  <c:v>Production</c:v>
                </c:pt>
                <c:pt idx="4">
                  <c:v>Sales</c:v>
                </c:pt>
                <c:pt idx="5">
                  <c:v>Software Engineering</c:v>
                </c:pt>
                <c:pt idx="6">
                  <c:v>(blank)</c:v>
                </c:pt>
              </c:strCache>
            </c:strRef>
          </c:cat>
          <c:val>
            <c:numRef>
              <c:f>PROJECT!$E$7:$E$14</c:f>
              <c:numCache>
                <c:formatCode>General</c:formatCode>
                <c:ptCount val="7"/>
                <c:pt idx="0">
                  <c:v>19</c:v>
                </c:pt>
                <c:pt idx="1">
                  <c:v>7</c:v>
                </c:pt>
                <c:pt idx="2">
                  <c:v>60</c:v>
                </c:pt>
                <c:pt idx="3">
                  <c:v>318</c:v>
                </c:pt>
                <c:pt idx="4">
                  <c:v>43</c:v>
                </c:pt>
                <c:pt idx="5">
                  <c:v>30</c:v>
                </c:pt>
              </c:numCache>
            </c:numRef>
          </c:val>
          <c:extLst>
            <c:ext xmlns:c16="http://schemas.microsoft.com/office/drawing/2014/chart" uri="{C3380CC4-5D6E-409C-BE32-E72D297353CC}">
              <c16:uniqueId val="{00000003-B506-449A-B7BC-232082CFD8A5}"/>
            </c:ext>
          </c:extLst>
        </c:ser>
        <c:ser>
          <c:idx val="4"/>
          <c:order val="4"/>
          <c:tx>
            <c:strRef>
              <c:f>PROJECT!$F$4:$F$6</c:f>
              <c:strCache>
                <c:ptCount val="1"/>
                <c:pt idx="0">
                  <c:v>Temporary - Count of GenderCode</c:v>
                </c:pt>
              </c:strCache>
            </c:strRef>
          </c:tx>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PROJECT!$A$7:$A$14</c:f>
              <c:strCache>
                <c:ptCount val="7"/>
                <c:pt idx="0">
                  <c:v>Admin Offices</c:v>
                </c:pt>
                <c:pt idx="1">
                  <c:v>Executive Office</c:v>
                </c:pt>
                <c:pt idx="2">
                  <c:v>IT/IS</c:v>
                </c:pt>
                <c:pt idx="3">
                  <c:v>Production</c:v>
                </c:pt>
                <c:pt idx="4">
                  <c:v>Sales</c:v>
                </c:pt>
                <c:pt idx="5">
                  <c:v>Software Engineering</c:v>
                </c:pt>
                <c:pt idx="6">
                  <c:v>(blank)</c:v>
                </c:pt>
              </c:strCache>
            </c:strRef>
          </c:cat>
          <c:val>
            <c:numRef>
              <c:f>PROJECT!$F$7:$F$14</c:f>
              <c:numCache>
                <c:formatCode>General</c:formatCode>
                <c:ptCount val="7"/>
                <c:pt idx="0">
                  <c:v>27</c:v>
                </c:pt>
                <c:pt idx="1">
                  <c:v>8</c:v>
                </c:pt>
                <c:pt idx="2">
                  <c:v>154</c:v>
                </c:pt>
                <c:pt idx="3">
                  <c:v>684</c:v>
                </c:pt>
                <c:pt idx="4">
                  <c:v>122</c:v>
                </c:pt>
                <c:pt idx="5">
                  <c:v>38</c:v>
                </c:pt>
              </c:numCache>
            </c:numRef>
          </c:val>
          <c:extLst>
            <c:ext xmlns:c16="http://schemas.microsoft.com/office/drawing/2014/chart" uri="{C3380CC4-5D6E-409C-BE32-E72D297353CC}">
              <c16:uniqueId val="{00000004-B506-449A-B7BC-232082CFD8A5}"/>
            </c:ext>
          </c:extLst>
        </c:ser>
        <c:ser>
          <c:idx val="5"/>
          <c:order val="5"/>
          <c:tx>
            <c:strRef>
              <c:f>PROJECT!$G$4:$G$6</c:f>
              <c:strCache>
                <c:ptCount val="1"/>
                <c:pt idx="0">
                  <c:v>Temporary - Count of Peformance Level</c:v>
                </c:pt>
              </c:strCache>
            </c:strRef>
          </c:tx>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PROJECT!$A$7:$A$14</c:f>
              <c:strCache>
                <c:ptCount val="7"/>
                <c:pt idx="0">
                  <c:v>Admin Offices</c:v>
                </c:pt>
                <c:pt idx="1">
                  <c:v>Executive Office</c:v>
                </c:pt>
                <c:pt idx="2">
                  <c:v>IT/IS</c:v>
                </c:pt>
                <c:pt idx="3">
                  <c:v>Production</c:v>
                </c:pt>
                <c:pt idx="4">
                  <c:v>Sales</c:v>
                </c:pt>
                <c:pt idx="5">
                  <c:v>Software Engineering</c:v>
                </c:pt>
                <c:pt idx="6">
                  <c:v>(blank)</c:v>
                </c:pt>
              </c:strCache>
            </c:strRef>
          </c:cat>
          <c:val>
            <c:numRef>
              <c:f>PROJECT!$G$7:$G$14</c:f>
              <c:numCache>
                <c:formatCode>General</c:formatCode>
                <c:ptCount val="7"/>
                <c:pt idx="0">
                  <c:v>15</c:v>
                </c:pt>
                <c:pt idx="1">
                  <c:v>6</c:v>
                </c:pt>
                <c:pt idx="2">
                  <c:v>88</c:v>
                </c:pt>
                <c:pt idx="3">
                  <c:v>360</c:v>
                </c:pt>
                <c:pt idx="4">
                  <c:v>65</c:v>
                </c:pt>
                <c:pt idx="5">
                  <c:v>18</c:v>
                </c:pt>
              </c:numCache>
            </c:numRef>
          </c:val>
          <c:extLst>
            <c:ext xmlns:c16="http://schemas.microsoft.com/office/drawing/2014/chart" uri="{C3380CC4-5D6E-409C-BE32-E72D297353CC}">
              <c16:uniqueId val="{00000005-B506-449A-B7BC-232082CFD8A5}"/>
            </c:ext>
          </c:extLst>
        </c:ser>
        <c:ser>
          <c:idx val="6"/>
          <c:order val="6"/>
          <c:tx>
            <c:strRef>
              <c:f>PROJECT!$H$4:$H$6</c:f>
              <c:strCache>
                <c:ptCount val="1"/>
                <c:pt idx="0">
                  <c:v>(blank) - Count of GenderCode</c:v>
                </c:pt>
              </c:strCache>
            </c:strRef>
          </c:tx>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PROJECT!$A$7:$A$14</c:f>
              <c:strCache>
                <c:ptCount val="7"/>
                <c:pt idx="0">
                  <c:v>Admin Offices</c:v>
                </c:pt>
                <c:pt idx="1">
                  <c:v>Executive Office</c:v>
                </c:pt>
                <c:pt idx="2">
                  <c:v>IT/IS</c:v>
                </c:pt>
                <c:pt idx="3">
                  <c:v>Production</c:v>
                </c:pt>
                <c:pt idx="4">
                  <c:v>Sales</c:v>
                </c:pt>
                <c:pt idx="5">
                  <c:v>Software Engineering</c:v>
                </c:pt>
                <c:pt idx="6">
                  <c:v>(blank)</c:v>
                </c:pt>
              </c:strCache>
            </c:strRef>
          </c:cat>
          <c:val>
            <c:numRef>
              <c:f>PROJECT!$H$7:$H$14</c:f>
              <c:numCache>
                <c:formatCode>General</c:formatCode>
                <c:ptCount val="7"/>
              </c:numCache>
            </c:numRef>
          </c:val>
          <c:extLst>
            <c:ext xmlns:c16="http://schemas.microsoft.com/office/drawing/2014/chart" uri="{C3380CC4-5D6E-409C-BE32-E72D297353CC}">
              <c16:uniqueId val="{00000006-B506-449A-B7BC-232082CFD8A5}"/>
            </c:ext>
          </c:extLst>
        </c:ser>
        <c:ser>
          <c:idx val="7"/>
          <c:order val="7"/>
          <c:tx>
            <c:strRef>
              <c:f>PROJECT!$I$4:$I$6</c:f>
              <c:strCache>
                <c:ptCount val="1"/>
                <c:pt idx="0">
                  <c:v>(blank) - Count of Peformance Level</c:v>
                </c:pt>
              </c:strCache>
            </c:strRef>
          </c:tx>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PROJECT!$A$7:$A$14</c:f>
              <c:strCache>
                <c:ptCount val="7"/>
                <c:pt idx="0">
                  <c:v>Admin Offices</c:v>
                </c:pt>
                <c:pt idx="1">
                  <c:v>Executive Office</c:v>
                </c:pt>
                <c:pt idx="2">
                  <c:v>IT/IS</c:v>
                </c:pt>
                <c:pt idx="3">
                  <c:v>Production</c:v>
                </c:pt>
                <c:pt idx="4">
                  <c:v>Sales</c:v>
                </c:pt>
                <c:pt idx="5">
                  <c:v>Software Engineering</c:v>
                </c:pt>
                <c:pt idx="6">
                  <c:v>(blank)</c:v>
                </c:pt>
              </c:strCache>
            </c:strRef>
          </c:cat>
          <c:val>
            <c:numRef>
              <c:f>PROJECT!$I$7:$I$14</c:f>
              <c:numCache>
                <c:formatCode>General</c:formatCode>
                <c:ptCount val="7"/>
              </c:numCache>
            </c:numRef>
          </c:val>
          <c:extLst>
            <c:ext xmlns:c16="http://schemas.microsoft.com/office/drawing/2014/chart" uri="{C3380CC4-5D6E-409C-BE32-E72D297353CC}">
              <c16:uniqueId val="{00000007-B506-449A-B7BC-232082CFD8A5}"/>
            </c:ext>
          </c:extLst>
        </c:ser>
        <c:dLbls>
          <c:showLegendKey val="0"/>
          <c:showVal val="0"/>
          <c:showCatName val="0"/>
          <c:showSerName val="0"/>
          <c:showPercent val="0"/>
          <c:showBubbleSize val="0"/>
        </c:dLbls>
        <c:gapWidth val="150"/>
        <c:shape val="box"/>
        <c:axId val="940603327"/>
        <c:axId val="940612927"/>
        <c:axId val="0"/>
      </c:bar3DChart>
      <c:catAx>
        <c:axId val="94060332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940612927"/>
        <c:crosses val="autoZero"/>
        <c:auto val="1"/>
        <c:lblAlgn val="ctr"/>
        <c:lblOffset val="100"/>
        <c:noMultiLvlLbl val="0"/>
      </c:catAx>
      <c:valAx>
        <c:axId val="940612927"/>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9406033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picpedia.org/chalkboard/t/thank-you.html" TargetMode="External"/><Relationship Id="rId2" Type="http://schemas.openxmlformats.org/officeDocument/2006/relationships/image" Target="../media/image15.jp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hyperlink" Target="https://www.hrconnect.cl/tag/desempeno/"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hyperlink" Target="https://freepngimg.com/png/103863-thinking-photos-emoji-free-png-hq"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higheredjobs.com/articles/articleDisplay.cfm?ID=977" TargetMode="External"/><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4.xml"/><Relationship Id="rId4" Type="http://schemas.openxmlformats.org/officeDocument/2006/relationships/hyperlink" Target="https://pixabay.com/en/coding-macbook-laptop-computer-69939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Performance Analysis Based on Gender</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09800" y="3039789"/>
            <a:ext cx="8610600" cy="2308324"/>
          </a:xfrm>
          <a:prstGeom prst="rect">
            <a:avLst/>
          </a:prstGeom>
          <a:noFill/>
        </p:spPr>
        <p:txBody>
          <a:bodyPr wrap="square" rtlCol="0">
            <a:spAutoFit/>
          </a:bodyPr>
          <a:lstStyle/>
          <a:p>
            <a:r>
              <a:rPr lang="en-US" sz="2400" dirty="0"/>
              <a:t>STUDENT NAME: PAVITHRA T</a:t>
            </a:r>
          </a:p>
          <a:p>
            <a:r>
              <a:rPr lang="en-US" sz="2400" dirty="0"/>
              <a:t>REGISTER NO: 322200020</a:t>
            </a:r>
          </a:p>
          <a:p>
            <a:r>
              <a:rPr lang="en-US" sz="2400" dirty="0"/>
              <a:t>NM REGISTER NO: </a:t>
            </a:r>
            <a:r>
              <a:rPr lang="en-IN" sz="2400" b="0" i="0" dirty="0">
                <a:solidFill>
                  <a:srgbClr val="000000"/>
                </a:solidFill>
                <a:effectLst/>
                <a:highlight>
                  <a:srgbClr val="F9FAFB"/>
                </a:highlight>
                <a:latin typeface="Plus Jakarta Display"/>
              </a:rPr>
              <a:t> asunm1353322200020</a:t>
            </a:r>
            <a:endParaRPr lang="en-US" sz="2400" dirty="0"/>
          </a:p>
          <a:p>
            <a:r>
              <a:rPr lang="en-US" sz="2400" dirty="0"/>
              <a:t>DEPARTMENT: B COM HONOURS </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A4ABC31F-865E-7637-6CC2-3E63067F8D7B}"/>
              </a:ext>
            </a:extLst>
          </p:cNvPr>
          <p:cNvSpPr txBox="1"/>
          <p:nvPr/>
        </p:nvSpPr>
        <p:spPr>
          <a:xfrm>
            <a:off x="1066800" y="1143000"/>
            <a:ext cx="6102349" cy="5262979"/>
          </a:xfrm>
          <a:prstGeom prst="rect">
            <a:avLst/>
          </a:prstGeom>
          <a:noFill/>
        </p:spPr>
        <p:txBody>
          <a:bodyPr wrap="square">
            <a:spAutoFit/>
          </a:bodyPr>
          <a:lstStyle/>
          <a:p>
            <a:r>
              <a:rPr lang="en-US" sz="1600" dirty="0"/>
              <a:t>Step 1: Data Collection: I have collected data from </a:t>
            </a:r>
            <a:r>
              <a:rPr lang="en-US" sz="1600" dirty="0" err="1"/>
              <a:t>Edunet</a:t>
            </a:r>
            <a:r>
              <a:rPr lang="en-US" sz="1600" dirty="0"/>
              <a:t> Dash board as employee data set for Data Analysis using MS Excel. Step 2: Data Cleaning: I have taken out all the missing out values using Conditional Formatting and Filter Function and Made a boarders for all the cells to look good. </a:t>
            </a:r>
          </a:p>
          <a:p>
            <a:r>
              <a:rPr lang="en-US" sz="1600" dirty="0"/>
              <a:t>Step 3: Data Arrangement: I have arranged the data according to need of the analysis like a proper heading using Bold functions, Times New Roman Font, colors to differentiate and center alignment for good look.</a:t>
            </a:r>
          </a:p>
          <a:p>
            <a:r>
              <a:rPr lang="en-US" sz="1600" dirty="0"/>
              <a:t>Step 4: Data Segmentation: There are total of 29 features available in the data collection but I have used 10 features for my analysis on demographic factors of employees. The Features were as follows;</a:t>
            </a:r>
          </a:p>
          <a:p>
            <a:r>
              <a:rPr lang="en-US" sz="1600" dirty="0"/>
              <a:t>❖ Employee ID </a:t>
            </a:r>
          </a:p>
          <a:p>
            <a:r>
              <a:rPr lang="en-US" sz="1600" dirty="0"/>
              <a:t>❖ First Name </a:t>
            </a:r>
          </a:p>
          <a:p>
            <a:r>
              <a:rPr lang="en-US" sz="1600" dirty="0"/>
              <a:t>❖ Last Name </a:t>
            </a:r>
          </a:p>
          <a:p>
            <a:r>
              <a:rPr lang="en-US" sz="1600" dirty="0"/>
              <a:t>❖ Business Unit </a:t>
            </a:r>
          </a:p>
          <a:p>
            <a:r>
              <a:rPr lang="en-US" sz="1600" dirty="0"/>
              <a:t>❖ Employee Type </a:t>
            </a:r>
          </a:p>
          <a:p>
            <a:r>
              <a:rPr lang="en-US" sz="1600" dirty="0"/>
              <a:t>❖ Department Type </a:t>
            </a:r>
          </a:p>
          <a:p>
            <a:r>
              <a:rPr lang="en-US" sz="1600" dirty="0"/>
              <a:t>❖ Gender code </a:t>
            </a:r>
          </a:p>
          <a:p>
            <a:r>
              <a:rPr lang="en-US" sz="1600" dirty="0"/>
              <a:t>❖ Job descriptions </a:t>
            </a:r>
          </a:p>
          <a:p>
            <a:r>
              <a:rPr lang="en-US" sz="1600" dirty="0"/>
              <a:t>❖ Martial status </a:t>
            </a:r>
          </a:p>
          <a:p>
            <a:r>
              <a:rPr lang="en-US" sz="1600" dirty="0"/>
              <a:t>❖ Racial Status </a:t>
            </a:r>
            <a:endParaRPr lang="en-IN"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EFA65E-8E4B-428C-6A54-2D8FC3617D77}"/>
              </a:ext>
            </a:extLst>
          </p:cNvPr>
          <p:cNvSpPr txBox="1"/>
          <p:nvPr/>
        </p:nvSpPr>
        <p:spPr>
          <a:xfrm>
            <a:off x="1447800" y="1905000"/>
            <a:ext cx="6100232" cy="2246769"/>
          </a:xfrm>
          <a:prstGeom prst="rect">
            <a:avLst/>
          </a:prstGeom>
          <a:noFill/>
        </p:spPr>
        <p:txBody>
          <a:bodyPr wrap="square">
            <a:spAutoFit/>
          </a:bodyPr>
          <a:lstStyle/>
          <a:p>
            <a:r>
              <a:rPr lang="en-US" sz="1400" dirty="0"/>
              <a:t>Step 5: For finding the performance level of an Employee from current employee ratings we use IFS Function (Formula: IFS(Performance Rating&gt;=5,”Very High”, Performance Rating&gt;=4,”High”,”Low”,True)) </a:t>
            </a:r>
          </a:p>
          <a:p>
            <a:r>
              <a:rPr lang="en-US" sz="1400" dirty="0"/>
              <a:t>Step 6: next step is to prepare Pivot Table using the data available. Select all the cell by (CTRL + A) and Go to Insert Tab then click Pivot Table. </a:t>
            </a:r>
          </a:p>
          <a:p>
            <a:r>
              <a:rPr lang="en-US" sz="1400" dirty="0"/>
              <a:t>Step 7: A Pivot Table is prepared in New worksheet as “Project”. I have taken Employees type as column, Business unit as Rows, and the final vales as count of Gender code. I have used filter as Martial and Racial Status. </a:t>
            </a:r>
          </a:p>
          <a:p>
            <a:r>
              <a:rPr lang="en-US" sz="1400" dirty="0"/>
              <a:t>Step 8: A chart is used as Data Visualization to represent the data in a easy and convent to understand the information. </a:t>
            </a:r>
            <a:endParaRPr lang="en-IN" sz="1400" dirty="0"/>
          </a:p>
        </p:txBody>
      </p:sp>
      <p:sp>
        <p:nvSpPr>
          <p:cNvPr id="5" name="TextBox 4">
            <a:extLst>
              <a:ext uri="{FF2B5EF4-FFF2-40B4-BE49-F238E27FC236}">
                <a16:creationId xmlns:a16="http://schemas.microsoft.com/office/drawing/2014/main" id="{1B0A9C07-1B4D-A31E-2F02-982E514876EA}"/>
              </a:ext>
            </a:extLst>
          </p:cNvPr>
          <p:cNvSpPr txBox="1"/>
          <p:nvPr/>
        </p:nvSpPr>
        <p:spPr>
          <a:xfrm>
            <a:off x="1143000" y="533400"/>
            <a:ext cx="6100232" cy="830997"/>
          </a:xfrm>
          <a:prstGeom prst="rect">
            <a:avLst/>
          </a:prstGeom>
          <a:noFill/>
        </p:spPr>
        <p:txBody>
          <a:bodyPr wrap="square">
            <a:spAutoFit/>
          </a:bodyPr>
          <a:lstStyle/>
          <a:p>
            <a:pPr marL="12700">
              <a:lnSpc>
                <a:spcPct val="100000"/>
              </a:lnSpc>
              <a:spcBef>
                <a:spcPts val="105"/>
              </a:spcBef>
            </a:pPr>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endParaRPr lang="en-IN" sz="4800" dirty="0">
              <a:latin typeface="Trebuchet MS"/>
              <a:cs typeface="Trebuchet MS"/>
            </a:endParaRPr>
          </a:p>
        </p:txBody>
      </p:sp>
    </p:spTree>
    <p:extLst>
      <p:ext uri="{BB962C8B-B14F-4D97-AF65-F5344CB8AC3E}">
        <p14:creationId xmlns:p14="http://schemas.microsoft.com/office/powerpoint/2010/main" val="2795632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Table 1">
            <a:extLst>
              <a:ext uri="{FF2B5EF4-FFF2-40B4-BE49-F238E27FC236}">
                <a16:creationId xmlns:a16="http://schemas.microsoft.com/office/drawing/2014/main" id="{293EB382-DEBE-9DCA-DD0B-364D4A501745}"/>
              </a:ext>
            </a:extLst>
          </p:cNvPr>
          <p:cNvGraphicFramePr>
            <a:graphicFrameLocks noGrp="1"/>
          </p:cNvGraphicFramePr>
          <p:nvPr>
            <p:extLst>
              <p:ext uri="{D42A27DB-BD31-4B8C-83A1-F6EECF244321}">
                <p14:modId xmlns:p14="http://schemas.microsoft.com/office/powerpoint/2010/main" val="380032602"/>
              </p:ext>
            </p:extLst>
          </p:nvPr>
        </p:nvGraphicFramePr>
        <p:xfrm>
          <a:off x="381000" y="1378427"/>
          <a:ext cx="9829800" cy="1674652"/>
        </p:xfrm>
        <a:graphic>
          <a:graphicData uri="http://schemas.openxmlformats.org/drawingml/2006/table">
            <a:tbl>
              <a:tblPr>
                <a:tableStyleId>{5C22544A-7EE6-4342-B048-85BDC9FD1C3A}</a:tableStyleId>
              </a:tblPr>
              <a:tblGrid>
                <a:gridCol w="797465">
                  <a:extLst>
                    <a:ext uri="{9D8B030D-6E8A-4147-A177-3AD203B41FA5}">
                      <a16:colId xmlns:a16="http://schemas.microsoft.com/office/drawing/2014/main" val="1874141670"/>
                    </a:ext>
                  </a:extLst>
                </a:gridCol>
                <a:gridCol w="822647">
                  <a:extLst>
                    <a:ext uri="{9D8B030D-6E8A-4147-A177-3AD203B41FA5}">
                      <a16:colId xmlns:a16="http://schemas.microsoft.com/office/drawing/2014/main" val="805801115"/>
                    </a:ext>
                  </a:extLst>
                </a:gridCol>
                <a:gridCol w="1015718">
                  <a:extLst>
                    <a:ext uri="{9D8B030D-6E8A-4147-A177-3AD203B41FA5}">
                      <a16:colId xmlns:a16="http://schemas.microsoft.com/office/drawing/2014/main" val="1348404106"/>
                    </a:ext>
                  </a:extLst>
                </a:gridCol>
                <a:gridCol w="822647">
                  <a:extLst>
                    <a:ext uri="{9D8B030D-6E8A-4147-A177-3AD203B41FA5}">
                      <a16:colId xmlns:a16="http://schemas.microsoft.com/office/drawing/2014/main" val="1190382055"/>
                    </a:ext>
                  </a:extLst>
                </a:gridCol>
                <a:gridCol w="815933">
                  <a:extLst>
                    <a:ext uri="{9D8B030D-6E8A-4147-A177-3AD203B41FA5}">
                      <a16:colId xmlns:a16="http://schemas.microsoft.com/office/drawing/2014/main" val="2182338335"/>
                    </a:ext>
                  </a:extLst>
                </a:gridCol>
                <a:gridCol w="659797">
                  <a:extLst>
                    <a:ext uri="{9D8B030D-6E8A-4147-A177-3AD203B41FA5}">
                      <a16:colId xmlns:a16="http://schemas.microsoft.com/office/drawing/2014/main" val="499850011"/>
                    </a:ext>
                  </a:extLst>
                </a:gridCol>
                <a:gridCol w="815933">
                  <a:extLst>
                    <a:ext uri="{9D8B030D-6E8A-4147-A177-3AD203B41FA5}">
                      <a16:colId xmlns:a16="http://schemas.microsoft.com/office/drawing/2014/main" val="583626585"/>
                    </a:ext>
                  </a:extLst>
                </a:gridCol>
                <a:gridCol w="822647">
                  <a:extLst>
                    <a:ext uri="{9D8B030D-6E8A-4147-A177-3AD203B41FA5}">
                      <a16:colId xmlns:a16="http://schemas.microsoft.com/office/drawing/2014/main" val="1067929839"/>
                    </a:ext>
                  </a:extLst>
                </a:gridCol>
                <a:gridCol w="1015718">
                  <a:extLst>
                    <a:ext uri="{9D8B030D-6E8A-4147-A177-3AD203B41FA5}">
                      <a16:colId xmlns:a16="http://schemas.microsoft.com/office/drawing/2014/main" val="2609669192"/>
                    </a:ext>
                  </a:extLst>
                </a:gridCol>
                <a:gridCol w="1024113">
                  <a:extLst>
                    <a:ext uri="{9D8B030D-6E8A-4147-A177-3AD203B41FA5}">
                      <a16:colId xmlns:a16="http://schemas.microsoft.com/office/drawing/2014/main" val="632034836"/>
                    </a:ext>
                  </a:extLst>
                </a:gridCol>
                <a:gridCol w="1217182">
                  <a:extLst>
                    <a:ext uri="{9D8B030D-6E8A-4147-A177-3AD203B41FA5}">
                      <a16:colId xmlns:a16="http://schemas.microsoft.com/office/drawing/2014/main" val="510382567"/>
                    </a:ext>
                  </a:extLst>
                </a:gridCol>
              </a:tblGrid>
              <a:tr h="88885">
                <a:tc>
                  <a:txBody>
                    <a:bodyPr/>
                    <a:lstStyle/>
                    <a:p>
                      <a:pPr algn="l" fontAlgn="b"/>
                      <a:r>
                        <a:rPr lang="en-IN" sz="700" u="none" strike="noStrike">
                          <a:effectLst/>
                          <a:highlight>
                            <a:srgbClr val="D9E1F2"/>
                          </a:highlight>
                        </a:rPr>
                        <a:t>RaceDesc</a:t>
                      </a:r>
                      <a:endParaRPr lang="en-IN" sz="700" b="0"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r>
                        <a:rPr lang="en-IN" sz="700" u="none" strike="noStrike">
                          <a:effectLst/>
                          <a:highlight>
                            <a:srgbClr val="D9E1F2"/>
                          </a:highlight>
                        </a:rPr>
                        <a:t>(All)</a:t>
                      </a:r>
                      <a:endParaRPr lang="en-IN" sz="700" b="0"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gridSpan="3">
                  <a:txBody>
                    <a:bodyPr/>
                    <a:lstStyle/>
                    <a:p>
                      <a:pPr algn="ctr" fontAlgn="b"/>
                      <a:r>
                        <a:rPr lang="en-IN" sz="700" u="none" strike="noStrike">
                          <a:effectLst/>
                        </a:rPr>
                        <a:t>PIVOT TABLE</a:t>
                      </a:r>
                      <a:endParaRPr lang="en-IN" sz="700" b="1" i="0" u="none" strike="noStrike">
                        <a:solidFill>
                          <a:srgbClr val="000000"/>
                        </a:solidFill>
                        <a:effectLst/>
                        <a:latin typeface="Calibri" panose="020F0502020204030204" pitchFamily="34" charset="0"/>
                      </a:endParaRPr>
                    </a:p>
                  </a:txBody>
                  <a:tcPr marL="5318" marR="5318" marT="5318" marB="0" anchor="b"/>
                </a:tc>
                <a:tc hMerge="1">
                  <a:txBody>
                    <a:bodyPr/>
                    <a:lstStyle/>
                    <a:p>
                      <a:endParaRPr lang="en-IN"/>
                    </a:p>
                  </a:txBody>
                  <a:tcPr/>
                </a:tc>
                <a:tc hMerge="1">
                  <a:txBody>
                    <a:bodyPr/>
                    <a:lstStyle/>
                    <a:p>
                      <a:endParaRPr lang="en-IN"/>
                    </a:p>
                  </a:txBody>
                  <a:tcPr/>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extLst>
                  <a:ext uri="{0D108BD9-81ED-4DB2-BD59-A6C34878D82A}">
                    <a16:rowId xmlns:a16="http://schemas.microsoft.com/office/drawing/2014/main" val="486691310"/>
                  </a:ext>
                </a:extLst>
              </a:tr>
              <a:tr h="88885">
                <a:tc>
                  <a:txBody>
                    <a:bodyPr/>
                    <a:lstStyle/>
                    <a:p>
                      <a:pPr algn="l" fontAlgn="b"/>
                      <a:r>
                        <a:rPr lang="en-IN" sz="700" u="none" strike="noStrike">
                          <a:effectLst/>
                          <a:highlight>
                            <a:srgbClr val="D9E1F2"/>
                          </a:highlight>
                        </a:rPr>
                        <a:t>MaritalDesc</a:t>
                      </a:r>
                      <a:endParaRPr lang="en-IN" sz="700" b="0"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r>
                        <a:rPr lang="en-IN" sz="700" u="none" strike="noStrike">
                          <a:effectLst/>
                          <a:highlight>
                            <a:srgbClr val="D9E1F2"/>
                          </a:highlight>
                        </a:rPr>
                        <a:t>(All)</a:t>
                      </a:r>
                      <a:endParaRPr lang="en-IN" sz="700" b="0"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extLst>
                  <a:ext uri="{0D108BD9-81ED-4DB2-BD59-A6C34878D82A}">
                    <a16:rowId xmlns:a16="http://schemas.microsoft.com/office/drawing/2014/main" val="583599151"/>
                  </a:ext>
                </a:extLst>
              </a:tr>
              <a:tr h="88885">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extLst>
                  <a:ext uri="{0D108BD9-81ED-4DB2-BD59-A6C34878D82A}">
                    <a16:rowId xmlns:a16="http://schemas.microsoft.com/office/drawing/2014/main" val="1902383828"/>
                  </a:ext>
                </a:extLst>
              </a:tr>
              <a:tr h="88885">
                <a:tc>
                  <a:txBody>
                    <a:bodyPr/>
                    <a:lstStyle/>
                    <a:p>
                      <a:pPr algn="l" fontAlgn="b"/>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r>
                        <a:rPr lang="en-IN" sz="700" u="none" strike="noStrike">
                          <a:effectLst/>
                          <a:highlight>
                            <a:srgbClr val="D9E1F2"/>
                          </a:highlight>
                        </a:rPr>
                        <a:t>Column Labels</a:t>
                      </a:r>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extLst>
                  <a:ext uri="{0D108BD9-81ED-4DB2-BD59-A6C34878D82A}">
                    <a16:rowId xmlns:a16="http://schemas.microsoft.com/office/drawing/2014/main" val="2844742989"/>
                  </a:ext>
                </a:extLst>
              </a:tr>
              <a:tr h="88885">
                <a:tc>
                  <a:txBody>
                    <a:bodyPr/>
                    <a:lstStyle/>
                    <a:p>
                      <a:pPr algn="l" fontAlgn="b"/>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r>
                        <a:rPr lang="en-IN" sz="700" u="none" strike="noStrike">
                          <a:effectLst/>
                          <a:highlight>
                            <a:srgbClr val="D9E1F2"/>
                          </a:highlight>
                        </a:rPr>
                        <a:t>Full-Time</a:t>
                      </a:r>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r>
                        <a:rPr lang="en-IN" sz="700" u="none" strike="noStrike">
                          <a:effectLst/>
                          <a:highlight>
                            <a:srgbClr val="D9E1F2"/>
                          </a:highlight>
                        </a:rPr>
                        <a:t>Part-Time</a:t>
                      </a:r>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r>
                        <a:rPr lang="en-IN" sz="700" u="none" strike="noStrike">
                          <a:effectLst/>
                          <a:highlight>
                            <a:srgbClr val="D9E1F2"/>
                          </a:highlight>
                        </a:rPr>
                        <a:t>Temporary</a:t>
                      </a:r>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r>
                        <a:rPr lang="en-IN" sz="700" u="none" strike="noStrike">
                          <a:effectLst/>
                          <a:highlight>
                            <a:srgbClr val="D9E1F2"/>
                          </a:highlight>
                        </a:rPr>
                        <a:t>(blank)</a:t>
                      </a:r>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r>
                        <a:rPr lang="en-IN" sz="700" u="none" strike="noStrike">
                          <a:effectLst/>
                          <a:highlight>
                            <a:srgbClr val="D9E1F2"/>
                          </a:highlight>
                        </a:rPr>
                        <a:t>Total Count of GenderCode</a:t>
                      </a:r>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r>
                        <a:rPr lang="en-US" sz="700" u="none" strike="noStrike">
                          <a:effectLst/>
                          <a:highlight>
                            <a:srgbClr val="D9E1F2"/>
                          </a:highlight>
                        </a:rPr>
                        <a:t>Total Count of Peformance Level</a:t>
                      </a:r>
                      <a:endParaRPr lang="en-US" sz="700" b="1" i="0" u="none" strike="noStrike">
                        <a:solidFill>
                          <a:srgbClr val="000000"/>
                        </a:solidFill>
                        <a:effectLst/>
                        <a:highlight>
                          <a:srgbClr val="D9E1F2"/>
                        </a:highlight>
                        <a:latin typeface="Calibri" panose="020F0502020204030204" pitchFamily="34" charset="0"/>
                      </a:endParaRPr>
                    </a:p>
                  </a:txBody>
                  <a:tcPr marL="5318" marR="5318" marT="5318" marB="0" anchor="b"/>
                </a:tc>
                <a:extLst>
                  <a:ext uri="{0D108BD9-81ED-4DB2-BD59-A6C34878D82A}">
                    <a16:rowId xmlns:a16="http://schemas.microsoft.com/office/drawing/2014/main" val="344002795"/>
                  </a:ext>
                </a:extLst>
              </a:tr>
              <a:tr h="173549">
                <a:tc>
                  <a:txBody>
                    <a:bodyPr/>
                    <a:lstStyle/>
                    <a:p>
                      <a:pPr algn="l" fontAlgn="b"/>
                      <a:r>
                        <a:rPr lang="en-IN" sz="700" u="none" strike="noStrike">
                          <a:effectLst/>
                          <a:highlight>
                            <a:srgbClr val="D9E1F2"/>
                          </a:highlight>
                        </a:rPr>
                        <a:t>Row Labels</a:t>
                      </a:r>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r>
                        <a:rPr lang="en-IN" sz="700" u="none" strike="noStrike">
                          <a:effectLst/>
                          <a:highlight>
                            <a:srgbClr val="D9E1F2"/>
                          </a:highlight>
                        </a:rPr>
                        <a:t>Count of GenderCode</a:t>
                      </a:r>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r>
                        <a:rPr lang="en-IN" sz="700" u="none" strike="noStrike">
                          <a:effectLst/>
                          <a:highlight>
                            <a:srgbClr val="D9E1F2"/>
                          </a:highlight>
                        </a:rPr>
                        <a:t>Count of Peformance Level</a:t>
                      </a:r>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r>
                        <a:rPr lang="en-IN" sz="700" u="none" strike="noStrike">
                          <a:effectLst/>
                          <a:highlight>
                            <a:srgbClr val="D9E1F2"/>
                          </a:highlight>
                        </a:rPr>
                        <a:t>Count of GenderCode</a:t>
                      </a:r>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r>
                        <a:rPr lang="en-IN" sz="700" u="none" strike="noStrike">
                          <a:effectLst/>
                          <a:highlight>
                            <a:srgbClr val="D9E1F2"/>
                          </a:highlight>
                        </a:rPr>
                        <a:t>Count of Peformance Level</a:t>
                      </a:r>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r>
                        <a:rPr lang="en-IN" sz="700" u="none" strike="noStrike">
                          <a:effectLst/>
                          <a:highlight>
                            <a:srgbClr val="D9E1F2"/>
                          </a:highlight>
                        </a:rPr>
                        <a:t>Count of GenderCode</a:t>
                      </a:r>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r>
                        <a:rPr lang="en-IN" sz="700" u="none" strike="noStrike">
                          <a:effectLst/>
                          <a:highlight>
                            <a:srgbClr val="D9E1F2"/>
                          </a:highlight>
                        </a:rPr>
                        <a:t>Count of Peformance Level</a:t>
                      </a:r>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r>
                        <a:rPr lang="en-IN" sz="700" u="none" strike="noStrike">
                          <a:effectLst/>
                          <a:highlight>
                            <a:srgbClr val="D9E1F2"/>
                          </a:highlight>
                        </a:rPr>
                        <a:t>Count of GenderCode</a:t>
                      </a:r>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r>
                        <a:rPr lang="en-IN" sz="700" u="none" strike="noStrike">
                          <a:effectLst/>
                          <a:highlight>
                            <a:srgbClr val="D9E1F2"/>
                          </a:highlight>
                        </a:rPr>
                        <a:t>Count of Peformance Level</a:t>
                      </a:r>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extLst>
                  <a:ext uri="{0D108BD9-81ED-4DB2-BD59-A6C34878D82A}">
                    <a16:rowId xmlns:a16="http://schemas.microsoft.com/office/drawing/2014/main" val="219174392"/>
                  </a:ext>
                </a:extLst>
              </a:tr>
              <a:tr h="88885">
                <a:tc>
                  <a:txBody>
                    <a:bodyPr/>
                    <a:lstStyle/>
                    <a:p>
                      <a:pPr algn="l" fontAlgn="b"/>
                      <a:r>
                        <a:rPr lang="en-IN" sz="700" u="none" strike="noStrike">
                          <a:effectLst/>
                        </a:rPr>
                        <a:t>Admin Offices</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22</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14</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31</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19</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27</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15</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80</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48</a:t>
                      </a:r>
                      <a:endParaRPr lang="en-IN" sz="700" b="0" i="0" u="none" strike="noStrike">
                        <a:solidFill>
                          <a:srgbClr val="000000"/>
                        </a:solidFill>
                        <a:effectLst/>
                        <a:latin typeface="Calibri" panose="020F0502020204030204" pitchFamily="34" charset="0"/>
                      </a:endParaRPr>
                    </a:p>
                  </a:txBody>
                  <a:tcPr marL="5318" marR="5318" marT="5318" marB="0" anchor="b"/>
                </a:tc>
                <a:extLst>
                  <a:ext uri="{0D108BD9-81ED-4DB2-BD59-A6C34878D82A}">
                    <a16:rowId xmlns:a16="http://schemas.microsoft.com/office/drawing/2014/main" val="1796465016"/>
                  </a:ext>
                </a:extLst>
              </a:tr>
              <a:tr h="88885">
                <a:tc>
                  <a:txBody>
                    <a:bodyPr/>
                    <a:lstStyle/>
                    <a:p>
                      <a:pPr algn="l" fontAlgn="b"/>
                      <a:r>
                        <a:rPr lang="en-IN" sz="700" u="none" strike="noStrike">
                          <a:effectLst/>
                        </a:rPr>
                        <a:t>Executive Office</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8</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6</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8</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7</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8</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6</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24</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19</a:t>
                      </a:r>
                      <a:endParaRPr lang="en-IN" sz="700" b="0" i="0" u="none" strike="noStrike">
                        <a:solidFill>
                          <a:srgbClr val="000000"/>
                        </a:solidFill>
                        <a:effectLst/>
                        <a:latin typeface="Calibri" panose="020F0502020204030204" pitchFamily="34" charset="0"/>
                      </a:endParaRPr>
                    </a:p>
                  </a:txBody>
                  <a:tcPr marL="5318" marR="5318" marT="5318" marB="0" anchor="b"/>
                </a:tc>
                <a:extLst>
                  <a:ext uri="{0D108BD9-81ED-4DB2-BD59-A6C34878D82A}">
                    <a16:rowId xmlns:a16="http://schemas.microsoft.com/office/drawing/2014/main" val="825296787"/>
                  </a:ext>
                </a:extLst>
              </a:tr>
              <a:tr h="88885">
                <a:tc>
                  <a:txBody>
                    <a:bodyPr/>
                    <a:lstStyle/>
                    <a:p>
                      <a:pPr algn="l" fontAlgn="b"/>
                      <a:r>
                        <a:rPr lang="en-IN" sz="700" u="none" strike="noStrike">
                          <a:effectLst/>
                        </a:rPr>
                        <a:t>IT/IS</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142</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76</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134</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60</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154</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88</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430</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224</a:t>
                      </a:r>
                      <a:endParaRPr lang="en-IN" sz="700" b="0" i="0" u="none" strike="noStrike">
                        <a:solidFill>
                          <a:srgbClr val="000000"/>
                        </a:solidFill>
                        <a:effectLst/>
                        <a:latin typeface="Calibri" panose="020F0502020204030204" pitchFamily="34" charset="0"/>
                      </a:endParaRPr>
                    </a:p>
                  </a:txBody>
                  <a:tcPr marL="5318" marR="5318" marT="5318" marB="0" anchor="b"/>
                </a:tc>
                <a:extLst>
                  <a:ext uri="{0D108BD9-81ED-4DB2-BD59-A6C34878D82A}">
                    <a16:rowId xmlns:a16="http://schemas.microsoft.com/office/drawing/2014/main" val="1620325126"/>
                  </a:ext>
                </a:extLst>
              </a:tr>
              <a:tr h="88885">
                <a:tc>
                  <a:txBody>
                    <a:bodyPr/>
                    <a:lstStyle/>
                    <a:p>
                      <a:pPr algn="l" fontAlgn="b"/>
                      <a:r>
                        <a:rPr lang="en-IN" sz="700" u="none" strike="noStrike">
                          <a:effectLst/>
                        </a:rPr>
                        <a:t>Production</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692</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336</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644</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318</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684</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360</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2020</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1014</a:t>
                      </a:r>
                      <a:endParaRPr lang="en-IN" sz="700" b="0" i="0" u="none" strike="noStrike">
                        <a:solidFill>
                          <a:srgbClr val="000000"/>
                        </a:solidFill>
                        <a:effectLst/>
                        <a:latin typeface="Calibri" panose="020F0502020204030204" pitchFamily="34" charset="0"/>
                      </a:endParaRPr>
                    </a:p>
                  </a:txBody>
                  <a:tcPr marL="5318" marR="5318" marT="5318" marB="0" anchor="b"/>
                </a:tc>
                <a:extLst>
                  <a:ext uri="{0D108BD9-81ED-4DB2-BD59-A6C34878D82A}">
                    <a16:rowId xmlns:a16="http://schemas.microsoft.com/office/drawing/2014/main" val="2006307839"/>
                  </a:ext>
                </a:extLst>
              </a:tr>
              <a:tr h="88885">
                <a:tc>
                  <a:txBody>
                    <a:bodyPr/>
                    <a:lstStyle/>
                    <a:p>
                      <a:pPr algn="l" fontAlgn="b"/>
                      <a:r>
                        <a:rPr lang="en-IN" sz="700" u="none" strike="noStrike">
                          <a:effectLst/>
                        </a:rPr>
                        <a:t>Sales</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117</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56</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92</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43</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122</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65</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331</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164</a:t>
                      </a:r>
                      <a:endParaRPr lang="en-IN" sz="700" b="0" i="0" u="none" strike="noStrike">
                        <a:solidFill>
                          <a:srgbClr val="000000"/>
                        </a:solidFill>
                        <a:effectLst/>
                        <a:latin typeface="Calibri" panose="020F0502020204030204" pitchFamily="34" charset="0"/>
                      </a:endParaRPr>
                    </a:p>
                  </a:txBody>
                  <a:tcPr marL="5318" marR="5318" marT="5318" marB="0" anchor="b"/>
                </a:tc>
                <a:extLst>
                  <a:ext uri="{0D108BD9-81ED-4DB2-BD59-A6C34878D82A}">
                    <a16:rowId xmlns:a16="http://schemas.microsoft.com/office/drawing/2014/main" val="2026577441"/>
                  </a:ext>
                </a:extLst>
              </a:tr>
              <a:tr h="88885">
                <a:tc>
                  <a:txBody>
                    <a:bodyPr/>
                    <a:lstStyle/>
                    <a:p>
                      <a:pPr algn="l" fontAlgn="b"/>
                      <a:r>
                        <a:rPr lang="en-IN" sz="700" u="none" strike="noStrike">
                          <a:effectLst/>
                        </a:rPr>
                        <a:t>Software Engineering</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32</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16</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45</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30</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38</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18</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115</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r" fontAlgn="b"/>
                      <a:r>
                        <a:rPr lang="en-IN" sz="700" u="none" strike="noStrike">
                          <a:effectLst/>
                        </a:rPr>
                        <a:t>64</a:t>
                      </a:r>
                      <a:endParaRPr lang="en-IN" sz="700" b="0" i="0" u="none" strike="noStrike">
                        <a:solidFill>
                          <a:srgbClr val="000000"/>
                        </a:solidFill>
                        <a:effectLst/>
                        <a:latin typeface="Calibri" panose="020F0502020204030204" pitchFamily="34" charset="0"/>
                      </a:endParaRPr>
                    </a:p>
                  </a:txBody>
                  <a:tcPr marL="5318" marR="5318" marT="5318" marB="0" anchor="b"/>
                </a:tc>
                <a:extLst>
                  <a:ext uri="{0D108BD9-81ED-4DB2-BD59-A6C34878D82A}">
                    <a16:rowId xmlns:a16="http://schemas.microsoft.com/office/drawing/2014/main" val="2138718579"/>
                  </a:ext>
                </a:extLst>
              </a:tr>
              <a:tr h="88885">
                <a:tc>
                  <a:txBody>
                    <a:bodyPr/>
                    <a:lstStyle/>
                    <a:p>
                      <a:pPr algn="l" fontAlgn="b"/>
                      <a:r>
                        <a:rPr lang="en-IN" sz="700" u="none" strike="noStrike">
                          <a:effectLst/>
                        </a:rPr>
                        <a:t>(blank)</a:t>
                      </a:r>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18" marR="5318" marT="5318" marB="0" anchor="b"/>
                </a:tc>
                <a:extLst>
                  <a:ext uri="{0D108BD9-81ED-4DB2-BD59-A6C34878D82A}">
                    <a16:rowId xmlns:a16="http://schemas.microsoft.com/office/drawing/2014/main" val="2850425477"/>
                  </a:ext>
                </a:extLst>
              </a:tr>
              <a:tr h="88885">
                <a:tc>
                  <a:txBody>
                    <a:bodyPr/>
                    <a:lstStyle/>
                    <a:p>
                      <a:pPr algn="l" fontAlgn="b"/>
                      <a:r>
                        <a:rPr lang="en-IN" sz="700" u="none" strike="noStrike">
                          <a:effectLst/>
                          <a:highlight>
                            <a:srgbClr val="D9E1F2"/>
                          </a:highlight>
                        </a:rPr>
                        <a:t>Grand Total</a:t>
                      </a:r>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r" fontAlgn="b"/>
                      <a:r>
                        <a:rPr lang="en-IN" sz="700" u="none" strike="noStrike">
                          <a:effectLst/>
                          <a:highlight>
                            <a:srgbClr val="D9E1F2"/>
                          </a:highlight>
                        </a:rPr>
                        <a:t>1013</a:t>
                      </a:r>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r" fontAlgn="b"/>
                      <a:r>
                        <a:rPr lang="en-IN" sz="700" u="none" strike="noStrike">
                          <a:effectLst/>
                          <a:highlight>
                            <a:srgbClr val="D9E1F2"/>
                          </a:highlight>
                        </a:rPr>
                        <a:t>504</a:t>
                      </a:r>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r" fontAlgn="b"/>
                      <a:r>
                        <a:rPr lang="en-IN" sz="700" u="none" strike="noStrike">
                          <a:effectLst/>
                          <a:highlight>
                            <a:srgbClr val="D9E1F2"/>
                          </a:highlight>
                        </a:rPr>
                        <a:t>954</a:t>
                      </a:r>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r" fontAlgn="b"/>
                      <a:r>
                        <a:rPr lang="en-IN" sz="700" u="none" strike="noStrike">
                          <a:effectLst/>
                          <a:highlight>
                            <a:srgbClr val="D9E1F2"/>
                          </a:highlight>
                        </a:rPr>
                        <a:t>477</a:t>
                      </a:r>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r" fontAlgn="b"/>
                      <a:r>
                        <a:rPr lang="en-IN" sz="700" u="none" strike="noStrike">
                          <a:effectLst/>
                          <a:highlight>
                            <a:srgbClr val="D9E1F2"/>
                          </a:highlight>
                        </a:rPr>
                        <a:t>1033</a:t>
                      </a:r>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r" fontAlgn="b"/>
                      <a:r>
                        <a:rPr lang="en-IN" sz="700" u="none" strike="noStrike">
                          <a:effectLst/>
                          <a:highlight>
                            <a:srgbClr val="D9E1F2"/>
                          </a:highlight>
                        </a:rPr>
                        <a:t>552</a:t>
                      </a:r>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l" fontAlgn="b"/>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r" fontAlgn="b"/>
                      <a:r>
                        <a:rPr lang="en-IN" sz="700" u="none" strike="noStrike">
                          <a:effectLst/>
                          <a:highlight>
                            <a:srgbClr val="D9E1F2"/>
                          </a:highlight>
                        </a:rPr>
                        <a:t>3000</a:t>
                      </a:r>
                      <a:endParaRPr lang="en-IN" sz="700" b="1" i="0" u="none" strike="noStrike">
                        <a:solidFill>
                          <a:srgbClr val="000000"/>
                        </a:solidFill>
                        <a:effectLst/>
                        <a:highlight>
                          <a:srgbClr val="D9E1F2"/>
                        </a:highlight>
                        <a:latin typeface="Calibri" panose="020F0502020204030204" pitchFamily="34" charset="0"/>
                      </a:endParaRPr>
                    </a:p>
                  </a:txBody>
                  <a:tcPr marL="5318" marR="5318" marT="5318" marB="0" anchor="b"/>
                </a:tc>
                <a:tc>
                  <a:txBody>
                    <a:bodyPr/>
                    <a:lstStyle/>
                    <a:p>
                      <a:pPr algn="r" fontAlgn="b"/>
                      <a:r>
                        <a:rPr lang="en-IN" sz="700" u="none" strike="noStrike" dirty="0">
                          <a:effectLst/>
                          <a:highlight>
                            <a:srgbClr val="D9E1F2"/>
                          </a:highlight>
                        </a:rPr>
                        <a:t>1533</a:t>
                      </a:r>
                      <a:endParaRPr lang="en-IN" sz="700" b="1" i="0" u="none" strike="noStrike" dirty="0">
                        <a:solidFill>
                          <a:srgbClr val="000000"/>
                        </a:solidFill>
                        <a:effectLst/>
                        <a:highlight>
                          <a:srgbClr val="D9E1F2"/>
                        </a:highlight>
                        <a:latin typeface="Calibri" panose="020F0502020204030204" pitchFamily="34" charset="0"/>
                      </a:endParaRPr>
                    </a:p>
                  </a:txBody>
                  <a:tcPr marL="5318" marR="5318" marT="5318" marB="0" anchor="b"/>
                </a:tc>
                <a:extLst>
                  <a:ext uri="{0D108BD9-81ED-4DB2-BD59-A6C34878D82A}">
                    <a16:rowId xmlns:a16="http://schemas.microsoft.com/office/drawing/2014/main" val="3611720656"/>
                  </a:ext>
                </a:extLst>
              </a:tr>
            </a:tbl>
          </a:graphicData>
        </a:graphic>
      </p:graphicFrame>
      <p:sp>
        <p:nvSpPr>
          <p:cNvPr id="10" name="TextBox 9">
            <a:extLst>
              <a:ext uri="{FF2B5EF4-FFF2-40B4-BE49-F238E27FC236}">
                <a16:creationId xmlns:a16="http://schemas.microsoft.com/office/drawing/2014/main" id="{D33BAA0D-6B14-4AA1-CB04-166444A6DAB7}"/>
              </a:ext>
            </a:extLst>
          </p:cNvPr>
          <p:cNvSpPr txBox="1"/>
          <p:nvPr/>
        </p:nvSpPr>
        <p:spPr>
          <a:xfrm>
            <a:off x="755332" y="3840237"/>
            <a:ext cx="9144000" cy="1200329"/>
          </a:xfrm>
          <a:prstGeom prst="rect">
            <a:avLst/>
          </a:prstGeom>
          <a:noFill/>
        </p:spPr>
        <p:txBody>
          <a:bodyPr wrap="square">
            <a:spAutoFit/>
          </a:bodyPr>
          <a:lstStyle/>
          <a:p>
            <a:r>
              <a:rPr lang="en-US" dirty="0"/>
              <a:t>I have used Employee Classification Type as columns and Department Type as Rows in the pivot table. The results shows, that the Pivot tables were used for the analysis on demographic factors of employees were total of 1533 employees were sample and the highest employee types were Full time, and the lowest were Part time. </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232E2-91FE-4CFF-5586-4EC9A29EC92D}"/>
              </a:ext>
            </a:extLst>
          </p:cNvPr>
          <p:cNvSpPr>
            <a:spLocks noGrp="1"/>
          </p:cNvSpPr>
          <p:nvPr>
            <p:ph type="title"/>
          </p:nvPr>
        </p:nvSpPr>
        <p:spPr>
          <a:xfrm>
            <a:off x="755332" y="385444"/>
            <a:ext cx="10681335" cy="738664"/>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3" name="Chart 2">
            <a:extLst>
              <a:ext uri="{FF2B5EF4-FFF2-40B4-BE49-F238E27FC236}">
                <a16:creationId xmlns:a16="http://schemas.microsoft.com/office/drawing/2014/main" id="{D19BA96B-4ECF-3418-6865-457C0617E1E4}"/>
              </a:ext>
            </a:extLst>
          </p:cNvPr>
          <p:cNvGraphicFramePr>
            <a:graphicFrameLocks/>
          </p:cNvGraphicFramePr>
          <p:nvPr>
            <p:extLst>
              <p:ext uri="{D42A27DB-BD31-4B8C-83A1-F6EECF244321}">
                <p14:modId xmlns:p14="http://schemas.microsoft.com/office/powerpoint/2010/main" val="168793326"/>
              </p:ext>
            </p:extLst>
          </p:nvPr>
        </p:nvGraphicFramePr>
        <p:xfrm>
          <a:off x="1676400" y="1524000"/>
          <a:ext cx="5836920" cy="30861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FEE94D5-7CA0-FBEE-06E3-5D793F13EEE0}"/>
              </a:ext>
            </a:extLst>
          </p:cNvPr>
          <p:cNvSpPr txBox="1"/>
          <p:nvPr/>
        </p:nvSpPr>
        <p:spPr>
          <a:xfrm>
            <a:off x="1219200" y="4995228"/>
            <a:ext cx="7391400" cy="1200329"/>
          </a:xfrm>
          <a:prstGeom prst="rect">
            <a:avLst/>
          </a:prstGeom>
          <a:noFill/>
        </p:spPr>
        <p:txBody>
          <a:bodyPr wrap="square">
            <a:spAutoFit/>
          </a:bodyPr>
          <a:lstStyle/>
          <a:p>
            <a:pPr algn="just"/>
            <a:r>
              <a:rPr lang="en-US" dirty="0"/>
              <a:t>The chart was used as Data Visualization for easy understanding for Data Analysis. The chart shows the Employee Performance Analysis Based on Genders as part of full time employers as Red color and Blue color, part time employers as Green Color and Purple color.</a:t>
            </a:r>
            <a:endParaRPr lang="en-IN" dirty="0"/>
          </a:p>
        </p:txBody>
      </p:sp>
    </p:spTree>
    <p:extLst>
      <p:ext uri="{BB962C8B-B14F-4D97-AF65-F5344CB8AC3E}">
        <p14:creationId xmlns:p14="http://schemas.microsoft.com/office/powerpoint/2010/main" val="2356431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6096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EF81754-E832-0C6D-9602-A9799823FA5E}"/>
              </a:ext>
            </a:extLst>
          </p:cNvPr>
          <p:cNvSpPr txBox="1"/>
          <p:nvPr/>
        </p:nvSpPr>
        <p:spPr>
          <a:xfrm>
            <a:off x="990600" y="2057400"/>
            <a:ext cx="8382000" cy="2031325"/>
          </a:xfrm>
          <a:prstGeom prst="rect">
            <a:avLst/>
          </a:prstGeom>
          <a:noFill/>
        </p:spPr>
        <p:txBody>
          <a:bodyPr wrap="square">
            <a:spAutoFit/>
          </a:bodyPr>
          <a:lstStyle/>
          <a:p>
            <a:r>
              <a:rPr lang="en-US" dirty="0"/>
              <a:t>❖ The data analysis shows the findings that how demography increases the value of employee in a company based on gender. </a:t>
            </a:r>
          </a:p>
          <a:p>
            <a:r>
              <a:rPr lang="en-US" dirty="0"/>
              <a:t>❖ I have used Pivot table to represent data and Charts to data visualize the data using MS Excel. </a:t>
            </a:r>
          </a:p>
          <a:p>
            <a:r>
              <a:rPr lang="en-US" dirty="0"/>
              <a:t>❖ Importance of Demography Analysis are These insights are crucial for tailoring our talent management strategies, ensuring equitable opportunities, and fostering an inclusive work environment</a:t>
            </a:r>
            <a:endParaRPr lang="en-IN" dirty="0"/>
          </a:p>
        </p:txBody>
      </p:sp>
      <p:pic>
        <p:nvPicPr>
          <p:cNvPr id="6" name="Picture 5">
            <a:extLst>
              <a:ext uri="{FF2B5EF4-FFF2-40B4-BE49-F238E27FC236}">
                <a16:creationId xmlns:a16="http://schemas.microsoft.com/office/drawing/2014/main" id="{516D42C2-C6BE-BB22-3C60-F91DEE9A132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971800" y="4215725"/>
            <a:ext cx="3429000" cy="2286000"/>
          </a:xfrm>
          <a:prstGeom prst="rect">
            <a:avLst/>
          </a:prstGeom>
        </p:spPr>
      </p:pic>
      <p:sp>
        <p:nvSpPr>
          <p:cNvPr id="7" name="TextBox 6">
            <a:extLst>
              <a:ext uri="{FF2B5EF4-FFF2-40B4-BE49-F238E27FC236}">
                <a16:creationId xmlns:a16="http://schemas.microsoft.com/office/drawing/2014/main" id="{E5CD74F5-7619-F279-AAB5-C832162CC745}"/>
              </a:ext>
            </a:extLst>
          </p:cNvPr>
          <p:cNvSpPr txBox="1"/>
          <p:nvPr/>
        </p:nvSpPr>
        <p:spPr>
          <a:xfrm>
            <a:off x="2971800" y="6889321"/>
            <a:ext cx="3429000" cy="230832"/>
          </a:xfrm>
          <a:prstGeom prst="rect">
            <a:avLst/>
          </a:prstGeom>
          <a:noFill/>
        </p:spPr>
        <p:txBody>
          <a:bodyPr wrap="square" rtlCol="0">
            <a:spAutoFit/>
          </a:bodyPr>
          <a:lstStyle/>
          <a:p>
            <a:r>
              <a:rPr lang="en-IN" sz="900">
                <a:hlinkClick r:id="rId3" tooltip="https://www.picpedia.org/chalkboard/t/thank-you.html"/>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Based On Gender</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10FFF2D8-3DD1-CAA4-C541-3ED450A78CB2}"/>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773599" y="3552888"/>
            <a:ext cx="4290090" cy="28265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295587" y="55179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lvl="1"/>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FAC8A61-D156-8F6F-FF74-6960A18C0CFE}"/>
              </a:ext>
            </a:extLst>
          </p:cNvPr>
          <p:cNvSpPr txBox="1"/>
          <p:nvPr/>
        </p:nvSpPr>
        <p:spPr>
          <a:xfrm>
            <a:off x="385551" y="1371600"/>
            <a:ext cx="6102349" cy="1477328"/>
          </a:xfrm>
          <a:prstGeom prst="rect">
            <a:avLst/>
          </a:prstGeom>
          <a:noFill/>
        </p:spPr>
        <p:txBody>
          <a:bodyPr wrap="square">
            <a:spAutoFit/>
          </a:bodyPr>
          <a:lstStyle/>
          <a:p>
            <a:pPr lvl="1"/>
            <a:r>
              <a:rPr lang="en-US" dirty="0"/>
              <a:t>In many organizations, understanding the relationship between employee performance and gender can provide valuable insights into workplace dynamics, equity, and productivity.</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lvl="1"/>
            <a:endParaRPr lang="en-US" sz="1800" b="0" i="0" dirty="0">
              <a:solidFill>
                <a:srgbClr val="0D0D0D"/>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E1F0D34-3FF1-EDBD-A1D5-265258E51B9F}"/>
              </a:ext>
            </a:extLst>
          </p:cNvPr>
          <p:cNvSpPr txBox="1"/>
          <p:nvPr/>
        </p:nvSpPr>
        <p:spPr>
          <a:xfrm>
            <a:off x="370735" y="2848928"/>
            <a:ext cx="6100232" cy="2031325"/>
          </a:xfrm>
          <a:prstGeom prst="rect">
            <a:avLst/>
          </a:prstGeom>
          <a:noFill/>
        </p:spPr>
        <p:txBody>
          <a:bodyPr wrap="square">
            <a:spAutoFit/>
          </a:bodyPr>
          <a:lstStyle/>
          <a:p>
            <a:pPr lvl="1"/>
            <a:r>
              <a:rPr lang="en-US" sz="1800" b="0" i="0" dirty="0">
                <a:solidFill>
                  <a:srgbClr val="0D0D0D"/>
                </a:solidFill>
                <a:effectLst/>
                <a:latin typeface="Times New Roman" panose="02020603050405020304" pitchFamily="18" charset="0"/>
                <a:cs typeface="Times New Roman" panose="02020603050405020304" pitchFamily="18" charset="0"/>
              </a:rPr>
              <a:t>The objectives of this analysis is to utilize MS Excel to examine and visualize key Employee demographic metrics, such as gender ratios, business unit, employee type, and status (Marital and Racial). The goal is to cover patterns and trends that can inform data-driven HR Strategies, enhance Diversity, Equity and Inclusion efforts and support overall </a:t>
            </a:r>
            <a:r>
              <a:rPr lang="en-US" sz="1800" b="0" i="0" dirty="0" err="1">
                <a:solidFill>
                  <a:srgbClr val="0D0D0D"/>
                </a:solidFill>
                <a:effectLst/>
                <a:latin typeface="Times New Roman" panose="02020603050405020304" pitchFamily="18" charset="0"/>
                <a:cs typeface="Times New Roman" panose="02020603050405020304" pitchFamily="18" charset="0"/>
              </a:rPr>
              <a:t>theOrganizational</a:t>
            </a:r>
            <a:r>
              <a:rPr lang="en-US" sz="1800" b="0" i="0" dirty="0">
                <a:solidFill>
                  <a:srgbClr val="0D0D0D"/>
                </a:solidFill>
                <a:effectLst/>
                <a:latin typeface="Times New Roman" panose="02020603050405020304" pitchFamily="18" charset="0"/>
                <a:cs typeface="Times New Roman" panose="02020603050405020304" pitchFamily="18" charset="0"/>
              </a:rPr>
              <a:t>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019300"/>
            <a:ext cx="9982200" cy="2308324"/>
          </a:xfrm>
          <a:prstGeom prst="rect">
            <a:avLst/>
          </a:prstGeom>
          <a:noFill/>
        </p:spPr>
        <p:txBody>
          <a:bodyPr wrap="square" rtlCol="0">
            <a:spAutoFit/>
          </a:bodyPr>
          <a:lstStyle/>
          <a:p>
            <a:pPr lvl="6" algn="just">
              <a:buFont typeface="Arial" panose="020B0604020202020204" pitchFamily="34" charset="0"/>
              <a:buChar char="•"/>
            </a:pPr>
            <a:r>
              <a:rPr lang="en-US" sz="2400" dirty="0"/>
              <a:t>The Analysis will focus on current employee Gender ratios, Employee type, Department types, Race descriptions, Martial descriptions, Job role and Business unit. The Analysis will also segment the data by gender, department, Business unit to identify any demographic disparities or trends.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2367" y="1033215"/>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1ECA8FC-2BD9-C5F1-CB37-31415F6F99DD}"/>
              </a:ext>
            </a:extLst>
          </p:cNvPr>
          <p:cNvSpPr txBox="1"/>
          <p:nvPr/>
        </p:nvSpPr>
        <p:spPr>
          <a:xfrm>
            <a:off x="3050117" y="2002072"/>
            <a:ext cx="6100232" cy="369332"/>
          </a:xfrm>
          <a:prstGeom prst="rect">
            <a:avLst/>
          </a:prstGeom>
          <a:noFill/>
        </p:spPr>
        <p:txBody>
          <a:bodyPr wrap="square">
            <a:spAutoFit/>
          </a:bodyPr>
          <a:lstStyle/>
          <a:p>
            <a:pPr lvl="6" algn="just"/>
            <a:r>
              <a:rPr lang="en-US" sz="1800" dirty="0"/>
              <a:t> </a:t>
            </a:r>
            <a:endParaRPr lang="en-IN" sz="18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E8F69D99-4214-FC99-E325-7043812DDFCE}"/>
              </a:ext>
            </a:extLst>
          </p:cNvPr>
          <p:cNvSpPr txBox="1"/>
          <p:nvPr/>
        </p:nvSpPr>
        <p:spPr>
          <a:xfrm>
            <a:off x="736071" y="2133600"/>
            <a:ext cx="6274329" cy="3108543"/>
          </a:xfrm>
          <a:prstGeom prst="rect">
            <a:avLst/>
          </a:prstGeom>
          <a:noFill/>
        </p:spPr>
        <p:txBody>
          <a:bodyPr wrap="square" rtlCol="0">
            <a:spAutoFit/>
          </a:bodyPr>
          <a:lstStyle/>
          <a:p>
            <a:r>
              <a:rPr lang="en-US" sz="1400" dirty="0"/>
              <a:t>1</a:t>
            </a:r>
            <a:r>
              <a:rPr lang="en-US" sz="1400" b="1" dirty="0"/>
              <a:t>. Human Resources (HR) Department : </a:t>
            </a:r>
            <a:r>
              <a:rPr lang="en-US" sz="1400" dirty="0"/>
              <a:t>To better understand gender-based performance trends and address any disparities.</a:t>
            </a:r>
            <a:br>
              <a:rPr lang="en-US" sz="1400" dirty="0"/>
            </a:br>
            <a:r>
              <a:rPr lang="en-US" sz="1400" dirty="0"/>
              <a:t>Recruiters: To inform strategies for equitable recruitment and selection processes.</a:t>
            </a:r>
            <a:br>
              <a:rPr lang="en-US" sz="1400" dirty="0"/>
            </a:br>
            <a:r>
              <a:rPr lang="en-US" sz="1400" dirty="0"/>
              <a:t>Training and Development Coordinators: To design targeted training programs that address specific needs or gaps identified through the analysis.</a:t>
            </a:r>
            <a:br>
              <a:rPr lang="en-US" sz="1400" dirty="0"/>
            </a:br>
            <a:r>
              <a:rPr lang="en-US" sz="1400" dirty="0"/>
              <a:t>2</a:t>
            </a:r>
            <a:r>
              <a:rPr lang="en-US" sz="1400" b="1" dirty="0"/>
              <a:t>. CEOs and Executives:</a:t>
            </a:r>
            <a:r>
              <a:rPr lang="en-US" sz="1400" dirty="0"/>
              <a:t> To make informed decisions about organizational policies, resource allocation, and strategical initiatives related to gender diversity and performance.</a:t>
            </a:r>
            <a:br>
              <a:rPr lang="en-US" sz="1400" dirty="0"/>
            </a:br>
            <a:r>
              <a:rPr lang="en-US" sz="1400" dirty="0"/>
              <a:t>3</a:t>
            </a:r>
            <a:r>
              <a:rPr lang="en-US" sz="1400" b="1" dirty="0"/>
              <a:t>. Diversity, Equity, and Inclusion (DEI) Teams: </a:t>
            </a:r>
            <a:r>
              <a:rPr lang="en-US" sz="1400" dirty="0"/>
              <a:t>To identify areas for improvement in gender equity and develop initiatives to promote a more inclusive workplace.</a:t>
            </a:r>
            <a:br>
              <a:rPr lang="en-US" sz="1400" dirty="0"/>
            </a:br>
            <a:r>
              <a:rPr lang="en-US" sz="1400" dirty="0"/>
              <a:t>4</a:t>
            </a:r>
            <a:r>
              <a:rPr lang="en-US" sz="1400" b="1" dirty="0"/>
              <a:t>. Performance Management Teams: </a:t>
            </a:r>
            <a:r>
              <a:rPr lang="en-US" sz="1400" dirty="0"/>
              <a:t>To use insights for refining performance evaluation criteria and ensuring they are fair and unbiased .</a:t>
            </a:r>
            <a:br>
              <a:rPr lang="en-US" sz="1400" dirty="0"/>
            </a:br>
            <a:r>
              <a:rPr lang="en-US" sz="1400" dirty="0"/>
              <a:t>5</a:t>
            </a:r>
            <a:r>
              <a:rPr lang="en-US" sz="1400" b="1" dirty="0"/>
              <a:t>. Employees: </a:t>
            </a:r>
            <a:r>
              <a:rPr lang="en-US" sz="1400" dirty="0"/>
              <a:t>To benefit from a more equitable work environment resulting from the findings of the analysis.</a:t>
            </a:r>
            <a:endParaRPr lang="en-IN" sz="1400" dirty="0"/>
          </a:p>
        </p:txBody>
      </p:sp>
      <p:pic>
        <p:nvPicPr>
          <p:cNvPr id="30" name="Picture 29">
            <a:extLst>
              <a:ext uri="{FF2B5EF4-FFF2-40B4-BE49-F238E27FC236}">
                <a16:creationId xmlns:a16="http://schemas.microsoft.com/office/drawing/2014/main" id="{7F242E20-B956-F4EB-A7C4-9048D6E9FA4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782228" y="152400"/>
            <a:ext cx="2438095" cy="24380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D077E54-4ECC-7A41-F022-4AFA69DF7186}"/>
              </a:ext>
            </a:extLst>
          </p:cNvPr>
          <p:cNvSpPr txBox="1"/>
          <p:nvPr/>
        </p:nvSpPr>
        <p:spPr>
          <a:xfrm>
            <a:off x="3050117" y="2279071"/>
            <a:ext cx="6100232" cy="2308324"/>
          </a:xfrm>
          <a:prstGeom prst="rect">
            <a:avLst/>
          </a:prstGeom>
          <a:noFill/>
        </p:spPr>
        <p:txBody>
          <a:bodyPr wrap="square">
            <a:spAutoFit/>
          </a:bodyPr>
          <a:lstStyle/>
          <a:p>
            <a:r>
              <a:rPr lang="en-US" dirty="0"/>
              <a:t>➢ From the Analysis on employee data, I have found that total of 1533 employees of different departments on various employee type like full time, part and contract reveals the gender preference as employees.</a:t>
            </a:r>
          </a:p>
          <a:p>
            <a:r>
              <a:rPr lang="en-US" dirty="0"/>
              <a:t> ➢ The list of benefits from my solution is that how gender varies from on department to another and from one business unit to another unit. This solutions helps in HR for future recruitment and importance of employee for the company.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62D2FB4-C101-1625-58E7-36210E6EB52D}"/>
              </a:ext>
            </a:extLst>
          </p:cNvPr>
          <p:cNvSpPr txBox="1"/>
          <p:nvPr/>
        </p:nvSpPr>
        <p:spPr>
          <a:xfrm>
            <a:off x="990600" y="3200400"/>
            <a:ext cx="8915400" cy="2585323"/>
          </a:xfrm>
          <a:prstGeom prst="rect">
            <a:avLst/>
          </a:prstGeom>
          <a:noFill/>
        </p:spPr>
        <p:txBody>
          <a:bodyPr wrap="square">
            <a:spAutoFit/>
          </a:bodyPr>
          <a:lstStyle/>
          <a:p>
            <a:r>
              <a:rPr lang="en-US" b="1" dirty="0"/>
              <a:t>Title: Employee Performance Analysis Based On Gender</a:t>
            </a:r>
          </a:p>
          <a:p>
            <a:r>
              <a:rPr lang="en-US" b="1" dirty="0"/>
              <a:t> Summary:</a:t>
            </a:r>
          </a:p>
          <a:p>
            <a:r>
              <a:rPr lang="en-US" dirty="0"/>
              <a:t> ✓ The dataset contains comprehensive employee information collected from Edu net Dash Board for the purpose of analyzing workforce demographics, performance, and retention trends. The dataset is used to explore the relationship between various employee characteristics and organizational outcomes.</a:t>
            </a:r>
          </a:p>
          <a:p>
            <a:r>
              <a:rPr lang="en-US" dirty="0"/>
              <a:t> ✓ The dataset contains 1533 records of employees representation of individuals job descriptions, demographics, performance levels, Department type, Employee Type, business unit, current status of employee, and performance score. </a:t>
            </a:r>
            <a:endParaRPr lang="en-IN" dirty="0"/>
          </a:p>
        </p:txBody>
      </p:sp>
      <p:pic>
        <p:nvPicPr>
          <p:cNvPr id="6" name="Picture 5">
            <a:extLst>
              <a:ext uri="{FF2B5EF4-FFF2-40B4-BE49-F238E27FC236}">
                <a16:creationId xmlns:a16="http://schemas.microsoft.com/office/drawing/2014/main" id="{AC216110-CE83-D727-D439-8C2C499783B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728383" y="1169407"/>
            <a:ext cx="3333750" cy="1791694"/>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33437" y="1455753"/>
            <a:ext cx="8610600" cy="1323439"/>
          </a:xfrm>
          <a:prstGeom prst="rect">
            <a:avLst/>
          </a:prstGeom>
          <a:noFill/>
        </p:spPr>
        <p:txBody>
          <a:bodyPr wrap="square" rtlCol="0">
            <a:spAutoFit/>
          </a:bodyPr>
          <a:lstStyle/>
          <a:p>
            <a:pPr algn="just"/>
            <a:r>
              <a:rPr lang="en-US" sz="2000" dirty="0"/>
              <a:t>❖ I have used innovative strategy in converting Current Employee ratings into performance Level by using IFS Function. </a:t>
            </a:r>
          </a:p>
          <a:p>
            <a:pPr algn="just"/>
            <a:r>
              <a:rPr lang="en-US" sz="2000" dirty="0"/>
              <a:t>❖</a:t>
            </a:r>
            <a:r>
              <a:rPr lang="en-US" sz="2000" dirty="0" err="1"/>
              <a:t>Formulawere</a:t>
            </a:r>
            <a:r>
              <a:rPr lang="en-US" sz="2000" dirty="0"/>
              <a:t>=IFS(</a:t>
            </a:r>
            <a:r>
              <a:rPr lang="en-US" sz="2000" dirty="0" err="1"/>
              <a:t>CurrentEmployeeRating</a:t>
            </a:r>
            <a:r>
              <a:rPr lang="en-US" sz="2000" dirty="0"/>
              <a:t>&gt;=5,”veryHigh",CurrentEmployeeRating &gt;=4,”High”,CurrentRating &gt;=3,”Med”,”True”,”Low”) </a:t>
            </a:r>
            <a:endParaRPr lang="en-IN" sz="2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E3736AC2-31CD-DF13-40CE-C73058D03D40}"/>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477000" y="3764662"/>
            <a:ext cx="3657600" cy="2438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264</TotalTime>
  <Words>1263</Words>
  <Application>Microsoft Office PowerPoint</Application>
  <PresentationFormat>Widescreen</PresentationFormat>
  <Paragraphs>165</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Plus Jakarta Display</vt:lpstr>
      <vt:lpstr>Roboto</vt:lpstr>
      <vt:lpstr>Times New Roman</vt:lpstr>
      <vt:lpstr>Trebuchet MS</vt:lpstr>
      <vt:lpstr>Office Theme</vt:lpstr>
      <vt:lpstr>Employee Performance Analysis Based on Gender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PAVITHRA T</cp:lastModifiedBy>
  <cp:revision>15</cp:revision>
  <dcterms:created xsi:type="dcterms:W3CDTF">2024-03-29T15:07:22Z</dcterms:created>
  <dcterms:modified xsi:type="dcterms:W3CDTF">2024-08-29T03:59:48Z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