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4"/>
  </p:notesMasterIdLst>
  <p:handoutMasterIdLst>
    <p:handoutMasterId r:id="rId25"/>
  </p:handoutMasterIdLst>
  <p:sldIdLst>
    <p:sldId id="381" r:id="rId6"/>
    <p:sldId id="395" r:id="rId7"/>
    <p:sldId id="392" r:id="rId8"/>
    <p:sldId id="383" r:id="rId9"/>
    <p:sldId id="397" r:id="rId10"/>
    <p:sldId id="393" r:id="rId11"/>
    <p:sldId id="394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8" r:id="rId20"/>
    <p:sldId id="396" r:id="rId21"/>
    <p:sldId id="399" r:id="rId22"/>
    <p:sldId id="351" r:id="rId23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CA00"/>
    <a:srgbClr val="566C11"/>
    <a:srgbClr val="293F3E"/>
    <a:srgbClr val="85955B"/>
    <a:srgbClr val="393356"/>
    <a:srgbClr val="E1EBEE"/>
    <a:srgbClr val="E0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3" autoAdjust="0"/>
    <p:restoredTop sz="99800" autoAdjust="0"/>
  </p:normalViewPr>
  <p:slideViewPr>
    <p:cSldViewPr showGuides="1">
      <p:cViewPr>
        <p:scale>
          <a:sx n="110" d="100"/>
          <a:sy n="110" d="100"/>
        </p:scale>
        <p:origin x="-152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1830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24E7A6-80CB-421B-8C56-13FEC4AB92A2}" type="datetimeFigureOut">
              <a:rPr lang="en-US"/>
              <a:pPr>
                <a:defRPr/>
              </a:pPr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01B3EA-4F1D-459E-A8C5-469CA1871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42D227-5171-4225-81C5-9EAB876DA4F0}" type="datetimeFigureOut">
              <a:rPr lang="en-US"/>
              <a:pPr>
                <a:defRPr/>
              </a:pPr>
              <a:t>7/28/14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8" rIns="91577" bIns="4578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1577" tIns="45788" rIns="91577" bIns="4578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wrap="square" lIns="91577" tIns="45788" rIns="91577" bIns="4578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athenahealth inc.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1577" tIns="45788" rIns="91577" bIns="45788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43D1A-CFAA-403C-A311-AA82634E29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179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28407EE-D59A-4C78-8363-D05B6A8B6C7C}" type="datetime1">
              <a:rPr lang="en-US" smtClean="0"/>
              <a:pPr/>
              <a:t>7/28/14</a:t>
            </a:fld>
            <a:endParaRPr lang="en-US" dirty="0" smtClean="0"/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/>
              <a:t>athenahealth</a:t>
            </a:r>
            <a:r>
              <a:rPr lang="en-US" dirty="0"/>
              <a:t> inc. - confidential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A8CE69-1465-4F3D-83F3-DB194E71C3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37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AUDIENCE FOR THIS:</a:t>
            </a:r>
          </a:p>
          <a:p>
            <a:r>
              <a:rPr lang="en-US" dirty="0" smtClean="0"/>
              <a:t>Bull’s Eye is 4-10 Doctors  (Core Pitch will be expanded, adapted to other audiences) </a:t>
            </a:r>
          </a:p>
          <a:p>
            <a:r>
              <a:rPr lang="en-US" dirty="0" smtClean="0"/>
              <a:t>Assuming that in the audience that there will be a Physician/Owner and Practice Manager.</a:t>
            </a:r>
          </a:p>
          <a:p>
            <a:r>
              <a:rPr lang="en-US" dirty="0" smtClean="0"/>
              <a:t>They are in Market for EHR and Practice Management System.  </a:t>
            </a:r>
          </a:p>
          <a:p>
            <a:r>
              <a:rPr lang="en-US" dirty="0" smtClean="0"/>
              <a:t>Financially, they are doing so-so.. Not a Train Wreck, but room for improvement.</a:t>
            </a:r>
          </a:p>
          <a:p>
            <a:r>
              <a:rPr lang="en-US" dirty="0" smtClean="0"/>
              <a:t>In the meeting, we will introduce them to </a:t>
            </a:r>
            <a:r>
              <a:rPr lang="en-US" dirty="0" err="1" smtClean="0"/>
              <a:t>athena</a:t>
            </a:r>
            <a:r>
              <a:rPr lang="en-US" dirty="0" smtClean="0"/>
              <a:t> with the PITCH deck, then demonstrate how </a:t>
            </a:r>
            <a:r>
              <a:rPr lang="en-US" dirty="0" err="1" smtClean="0"/>
              <a:t>athena</a:t>
            </a:r>
            <a:r>
              <a:rPr lang="en-US" dirty="0" smtClean="0"/>
              <a:t> works with the demo.  Their time is limited… like most prospects, a little bit wary.</a:t>
            </a:r>
          </a:p>
          <a:p>
            <a:r>
              <a:rPr lang="en-US" dirty="0" smtClean="0"/>
              <a:t>We want to show them that:</a:t>
            </a:r>
          </a:p>
          <a:p>
            <a:r>
              <a:rPr lang="en-US" dirty="0" smtClean="0"/>
              <a:t>We “get” what practices are facing</a:t>
            </a:r>
          </a:p>
          <a:p>
            <a:r>
              <a:rPr lang="en-US" dirty="0" smtClean="0"/>
              <a:t>We are different—Network Based</a:t>
            </a:r>
          </a:p>
          <a:p>
            <a:r>
              <a:rPr lang="en-US" dirty="0" smtClean="0"/>
              <a:t>Our unique model can deliver better results (More Money, More Time, More Control).  After the pitch, they will see a demo.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8654900A-8340-4691-9A07-B053DB8AD2A2}" type="datetime1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7/28/14</a:t>
            </a:fld>
            <a:endParaRPr lang="en-US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/>
                <a:cs typeface="ＭＳ Ｐゴシック"/>
              </a:rPr>
              <a:t>athenahealth inc. - confidential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926C42-B2A7-463D-8AEA-448AA89AF78E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18</a:t>
            </a:fld>
            <a:endParaRPr lang="en-US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48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thenahealth_logo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4992688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848600" cy="1143000"/>
          </a:xfrm>
        </p:spPr>
        <p:txBody>
          <a:bodyPr/>
          <a:lstStyle>
            <a:lvl1pPr algn="r">
              <a:defRPr sz="3600">
                <a:solidFill>
                  <a:srgbClr val="566C1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799" y="2590800"/>
            <a:ext cx="6463553" cy="1295400"/>
          </a:xfrm>
        </p:spPr>
        <p:txBody>
          <a:bodyPr/>
          <a:lstStyle>
            <a:lvl1pPr marL="0" indent="0" algn="r">
              <a:buFont typeface="Times" pitchFamily="18" charset="0"/>
              <a:buNone/>
              <a:defRPr sz="2400">
                <a:solidFill>
                  <a:srgbClr val="000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D840C7-AB62-420F-A470-B2511BB3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CCD88F-F594-4C96-BDAB-900F1A438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C8DA91-1027-405E-982D-FEC15750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ranches_tint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514600" y="1981200"/>
            <a:ext cx="1806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809625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 err="1">
              <a:latin typeface="Trebuchet M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374106"/>
            <a:ext cx="5334000" cy="1500187"/>
          </a:xfrm>
        </p:spPr>
        <p:txBody>
          <a:bodyPr lIns="0" tIns="0" rIns="0" bIns="0" anchor="ctr"/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E67157-13E7-4214-8D60-0DDA4722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8260D-2AFE-402B-B25B-F08C62D73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52E02E-F6D2-4B0C-AD27-3E3CA6838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1B59D-CDCF-4D69-A804-E7F8F34AE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8F03F9-FD22-4606-9B7A-C2EBF20A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11AB-2EAE-4C2B-AE45-D2869DAF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76200"/>
            <a:ext cx="586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992188" cy="3048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rebuchet MS" pitchFamily="1" charset="0"/>
              </a:defRPr>
            </a:lvl1pPr>
          </a:lstStyle>
          <a:p>
            <a:pPr>
              <a:defRPr/>
            </a:pPr>
            <a:fld id="{AFA2BA49-1931-4100-AB06-8A3C555F08FB}" type="slidenum">
              <a:rPr lang="en-US"/>
              <a:pPr>
                <a:defRPr/>
              </a:pPr>
              <a:t>‹#›</a:t>
            </a:fld>
            <a:endParaRPr lang="en-US" sz="600"/>
          </a:p>
        </p:txBody>
      </p:sp>
      <p:sp>
        <p:nvSpPr>
          <p:cNvPr id="2" name="Slide Number Placeholder 6"/>
          <p:cNvSpPr>
            <a:spLocks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 err="1">
                <a:latin typeface="Trebuchet MS" pitchFamily="1" charset="0"/>
              </a:rPr>
              <a:t>athenahealth</a:t>
            </a:r>
            <a:r>
              <a:rPr lang="en-US" sz="800" dirty="0">
                <a:latin typeface="Trebuchet MS" pitchFamily="1" charset="0"/>
              </a:rPr>
              <a:t>  confidential</a:t>
            </a:r>
          </a:p>
        </p:txBody>
      </p:sp>
      <p:pic>
        <p:nvPicPr>
          <p:cNvPr id="1030" name="Picture 11" descr="athenahealth_logo_rgb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76200"/>
            <a:ext cx="2409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838200"/>
            <a:ext cx="8229600" cy="1588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35608"/>
          </a:solidFill>
          <a:latin typeface="Trebuchet MS" pitchFamily="34" charset="0"/>
          <a:ea typeface="ＭＳ Ｐゴシック" pitchFamily="1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etaBook-Roman" pitchFamily="34" charset="0"/>
          <a:ea typeface="ＭＳ Ｐゴシック" pitchFamily="1" charset="-128"/>
        </a:defRPr>
      </a:lvl9pPr>
    </p:titleStyle>
    <p:bodyStyle>
      <a:lvl1pPr marL="341313" indent="-341313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 3" pitchFamily="18" charset="2"/>
        <a:buChar char=""/>
        <a:defRPr b="1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2pPr>
      <a:lvl3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3pPr>
      <a:lvl4pPr marL="16002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Times" pitchFamily="34" charset="0"/>
        <a:buChar char="•"/>
        <a:defRPr sz="1600">
          <a:solidFill>
            <a:srgbClr val="000000"/>
          </a:solidFill>
          <a:latin typeface="Trebuchet MS" pitchFamily="34" charset="0"/>
          <a:ea typeface="+mn-ea"/>
        </a:defRPr>
      </a:lvl4pPr>
      <a:lvl5pPr marL="2057400" indent="-228600" algn="l" rtl="0" eaLnBrk="1" fontAlgn="base" hangingPunct="1">
        <a:spcBef>
          <a:spcPts val="90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Trebuchet MS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title 7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464300" cy="1295400"/>
          </a:xfrm>
        </p:spPr>
        <p:txBody>
          <a:bodyPr/>
          <a:lstStyle/>
          <a:p>
            <a:r>
              <a:rPr lang="en-US" dirty="0" smtClean="0"/>
              <a:t>Thomas P. Brennan</a:t>
            </a:r>
          </a:p>
          <a:p>
            <a:r>
              <a:rPr lang="en-US" dirty="0" smtClean="0"/>
              <a:t>Data Engineering Manager, </a:t>
            </a:r>
            <a:r>
              <a:rPr lang="en-US" dirty="0" err="1" smtClean="0"/>
              <a:t>AthenaResearch</a:t>
            </a:r>
            <a:endParaRPr lang="en-US" dirty="0" smtClean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5410200" y="4419600"/>
            <a:ext cx="3263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Times" pitchFamily="18" charset="0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Trebuchet MS" pitchFamily="1" charset="0"/>
                <a:ea typeface="+mn-ea"/>
              </a:rPr>
              <a:t>July 21, 2014</a:t>
            </a:r>
            <a:endParaRPr lang="en-US" sz="2000" kern="0" dirty="0">
              <a:solidFill>
                <a:srgbClr val="85955B"/>
              </a:solidFill>
              <a:latin typeface="Trebuchet MS" pitchFamily="1" charset="0"/>
              <a:ea typeface="+mn-ea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Times" pitchFamily="18" charset="0"/>
              <a:buNone/>
              <a:defRPr/>
            </a:pPr>
            <a:endParaRPr lang="en-US" kern="0" dirty="0">
              <a:solidFill>
                <a:srgbClr val="000000"/>
              </a:solidFill>
              <a:latin typeface="Trebuchet MS" pitchFamily="34" charset="0"/>
              <a:ea typeface="+mn-ea"/>
            </a:endParaRPr>
          </a:p>
        </p:txBody>
      </p:sp>
      <p:sp>
        <p:nvSpPr>
          <p:cNvPr id="5" name="Subtitle 7"/>
          <p:cNvSpPr txBox="1">
            <a:spLocks/>
          </p:cNvSpPr>
          <p:nvPr/>
        </p:nvSpPr>
        <p:spPr bwMode="auto">
          <a:xfrm>
            <a:off x="1219200" y="1981200"/>
            <a:ext cx="7759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Times" pitchFamily="18" charset="0"/>
              <a:buNone/>
              <a:tabLst/>
              <a:defRPr/>
            </a:pPr>
            <a:r>
              <a:rPr lang="en-US" sz="3200" b="1" kern="0" noProof="0" smtClean="0">
                <a:solidFill>
                  <a:srgbClr val="566C11"/>
                </a:solidFill>
                <a:latin typeface="Trebuchet MS" pitchFamily="34" charset="0"/>
                <a:ea typeface="+mn-ea"/>
              </a:rPr>
              <a:t>Specialty Treatment Analysis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566C1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2</a:t>
            </a:r>
            <a:endParaRPr lang="en-US" dirty="0"/>
          </a:p>
        </p:txBody>
      </p:sp>
      <p:pic>
        <p:nvPicPr>
          <p:cNvPr id="5" name="Content Placeholder 4" descr="elapras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" b="62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657600"/>
            <a:ext cx="495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Treats an </a:t>
            </a:r>
            <a:r>
              <a:rPr lang="en-US" sz="1400" dirty="0"/>
              <a:t>inherited condition called Hunter syndrome, a metabolic disorder in which a key enzyme that breaks down complex sugars is missing or malfunctions.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about </a:t>
            </a:r>
            <a:r>
              <a:rPr lang="en-US" sz="1400" dirty="0"/>
              <a:t>one in 150,000 people, almost always males.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Elaprase</a:t>
            </a:r>
            <a:r>
              <a:rPr lang="en-US" sz="1400" dirty="0" smtClean="0"/>
              <a:t> </a:t>
            </a:r>
            <a:r>
              <a:rPr lang="en-US" sz="1400" dirty="0"/>
              <a:t>is an injected medication that replaces the missing enzyme.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Manufactured </a:t>
            </a:r>
            <a:r>
              <a:rPr lang="en-US" sz="1400" dirty="0"/>
              <a:t>by </a:t>
            </a:r>
            <a:r>
              <a:rPr lang="en-US" sz="1400" dirty="0" smtClean="0"/>
              <a:t>Shire.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Approved by FDA in 2006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5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 descr="Naglazy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874000" cy="5245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4800" y="37338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This medication is for a rare connective tissue disorder called </a:t>
            </a:r>
            <a:r>
              <a:rPr lang="en-US" sz="1400" dirty="0" err="1"/>
              <a:t>Maroteaux-Lamy</a:t>
            </a:r>
            <a:r>
              <a:rPr lang="en-US" sz="1400" dirty="0"/>
              <a:t> syndrome, which is caused by a deficient enzyme that breaks down large sugar molecules called </a:t>
            </a:r>
            <a:r>
              <a:rPr lang="en-US" sz="1400" dirty="0" err="1"/>
              <a:t>glycosaminoglycans</a:t>
            </a:r>
            <a:r>
              <a:rPr lang="en-US" sz="14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of every 200,000 to 600,000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Naglazyme</a:t>
            </a:r>
            <a:r>
              <a:rPr lang="en-US" sz="1400" dirty="0" smtClean="0"/>
              <a:t> </a:t>
            </a:r>
            <a:r>
              <a:rPr lang="en-US" sz="1400" dirty="0"/>
              <a:t>is made by </a:t>
            </a:r>
            <a:r>
              <a:rPr lang="en-US" sz="1400" dirty="0" err="1"/>
              <a:t>Biomarin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2005. </a:t>
            </a:r>
          </a:p>
        </p:txBody>
      </p:sp>
    </p:spTree>
    <p:extLst>
      <p:ext uri="{BB962C8B-B14F-4D97-AF65-F5344CB8AC3E}">
        <p14:creationId xmlns:p14="http://schemas.microsoft.com/office/powerpoint/2010/main" val="26589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o.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cinryz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200" y="4038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/>
              <a:t>Cinryze</a:t>
            </a:r>
            <a:r>
              <a:rPr lang="en-US" sz="1400" dirty="0"/>
              <a:t> is used to treat hereditary angioedema, a rare genetic condition that runs in some families and causes life-threatening and painful swelling of the hands, feet, face, genitals, abdomen and throat.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in 10,000 to 50,000 people.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Cinryze</a:t>
            </a:r>
            <a:r>
              <a:rPr lang="en-US" sz="1400" dirty="0"/>
              <a:t> </a:t>
            </a:r>
            <a:r>
              <a:rPr lang="en-US" sz="1400" dirty="0" smtClean="0"/>
              <a:t>is manufactured </a:t>
            </a:r>
            <a:r>
              <a:rPr lang="en-US" sz="1400" dirty="0"/>
              <a:t>by </a:t>
            </a:r>
            <a:r>
              <a:rPr lang="en-US" sz="1400" dirty="0" err="1" smtClean="0"/>
              <a:t>ViroPharma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</a:t>
            </a:r>
            <a:r>
              <a:rPr lang="en-US" sz="1400" dirty="0" smtClean="0"/>
              <a:t>ntravenous </a:t>
            </a:r>
            <a:r>
              <a:rPr lang="en-US" sz="1400" dirty="0"/>
              <a:t>medication made from human </a:t>
            </a:r>
            <a:r>
              <a:rPr lang="en-US" sz="1400" dirty="0" smtClean="0"/>
              <a:t>blood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</a:t>
            </a:r>
            <a:r>
              <a:rPr lang="en-US" sz="1400" dirty="0" smtClean="0"/>
              <a:t>2008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29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foloty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200" y="3581400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This medication is used to treat an aggressive type of cancer of the lymph system, peripheral T-cell lymphoma, which has spread throughout the </a:t>
            </a:r>
            <a:r>
              <a:rPr lang="en-US" sz="1400" dirty="0" smtClean="0"/>
              <a:t>body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</a:t>
            </a:r>
            <a:r>
              <a:rPr lang="en-US" sz="1400" dirty="0"/>
              <a:t>-cell lymphoma is rare, affecting about one to two people per 100,000.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Folotyn</a:t>
            </a:r>
            <a:r>
              <a:rPr lang="en-US" sz="1400" dirty="0" smtClean="0"/>
              <a:t> is </a:t>
            </a:r>
            <a:r>
              <a:rPr lang="en-US" sz="1400" dirty="0"/>
              <a:t>made by </a:t>
            </a:r>
            <a:r>
              <a:rPr lang="en-US" sz="1400" dirty="0" err="1"/>
              <a:t>Allos</a:t>
            </a:r>
            <a:r>
              <a:rPr lang="en-US" sz="1400" dirty="0"/>
              <a:t> </a:t>
            </a:r>
            <a:r>
              <a:rPr lang="en-US" sz="1400" dirty="0" smtClean="0"/>
              <a:t>Therapeutics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2009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drug, an injection, is thought to kill cancer cells; however studies so far have not shown that it prolongs survival. </a:t>
            </a:r>
          </a:p>
        </p:txBody>
      </p:sp>
    </p:spTree>
    <p:extLst>
      <p:ext uri="{BB962C8B-B14F-4D97-AF65-F5344CB8AC3E}">
        <p14:creationId xmlns:p14="http://schemas.microsoft.com/office/powerpoint/2010/main" val="27795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 descr="myozym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7874000" cy="524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4038600"/>
            <a:ext cx="495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 </a:t>
            </a:r>
            <a:r>
              <a:rPr lang="en-US" sz="1400" dirty="0"/>
              <a:t>people with </a:t>
            </a:r>
            <a:r>
              <a:rPr lang="en-US" sz="1400" dirty="0" err="1"/>
              <a:t>Pompe</a:t>
            </a:r>
            <a:r>
              <a:rPr lang="en-US" sz="1400" dirty="0"/>
              <a:t> disease, a rare disorder in which a missing enzyme called acid alpha-</a:t>
            </a:r>
            <a:r>
              <a:rPr lang="en-US" sz="1400" dirty="0" err="1"/>
              <a:t>glucosidase</a:t>
            </a:r>
            <a:r>
              <a:rPr lang="en-US" sz="1400" dirty="0"/>
              <a:t> leads to a build-up of glycogen (a type of sugar) in the blood and eventual deterioration of the heart and skeletal muscles.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in 40,000 newborns.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ade </a:t>
            </a:r>
            <a:r>
              <a:rPr lang="en-US" sz="1400" dirty="0"/>
              <a:t>by </a:t>
            </a:r>
            <a:r>
              <a:rPr lang="en-US" sz="1400" dirty="0" err="1" smtClean="0"/>
              <a:t>Sanofi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FDA approved </a:t>
            </a:r>
            <a:r>
              <a:rPr lang="en-US" sz="1400" dirty="0"/>
              <a:t>in </a:t>
            </a:r>
            <a:r>
              <a:rPr lang="en-US" sz="1400" dirty="0" smtClean="0"/>
              <a:t>2006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4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Specialty Therapies – by sales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44833"/>
              </p:ext>
            </p:extLst>
          </p:nvPr>
        </p:nvGraphicFramePr>
        <p:xfrm>
          <a:off x="304800" y="990600"/>
          <a:ext cx="8382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19"/>
                <a:gridCol w="1167581"/>
                <a:gridCol w="3505200"/>
                <a:gridCol w="12192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Product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Sales ($B)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Indication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2011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2010 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Humira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Rheumatoid arthritis, Crohn's 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Enbrel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Rheumatoid arthritis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Remicade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Rheumatoid arthritis, Crohn's disease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Neulasta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Rituxan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Rheumatoid arthritis, 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Copaxone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sclerosis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Epogen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Anemia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Avastin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Atipla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HIV/AIDS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Truvada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HIV/AIDS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Revlimid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Lucentis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Macular degenration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Herceptin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Avonex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sclerosis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Gleevex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Enoxaparin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Anti-coagulation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Procrit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Eloxatin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Oncology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Lovenox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Anti-coagulation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2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Rebif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sclerosis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1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Significant increase in market share of Specialty Drugs, both in terms of FDA approvals and claims</a:t>
            </a:r>
          </a:p>
          <a:p>
            <a:endParaRPr lang="en-US" dirty="0" smtClean="0"/>
          </a:p>
          <a:p>
            <a:r>
              <a:rPr lang="en-US" dirty="0" smtClean="0"/>
              <a:t>Stocking and dispensing specialty drugs requires specialist handling</a:t>
            </a:r>
          </a:p>
          <a:p>
            <a:endParaRPr lang="en-US" dirty="0" smtClean="0"/>
          </a:p>
          <a:p>
            <a:r>
              <a:rPr lang="en-US" dirty="0" smtClean="0"/>
              <a:t>Specialty therapies target rare diseases </a:t>
            </a:r>
          </a:p>
          <a:p>
            <a:endParaRPr lang="en-US" dirty="0" smtClean="0"/>
          </a:p>
          <a:p>
            <a:r>
              <a:rPr lang="en-US" dirty="0" smtClean="0"/>
              <a:t>Largest therapy growth is seen in inflammatory conditions and multiple sclerosis</a:t>
            </a:r>
          </a:p>
          <a:p>
            <a:endParaRPr lang="en-US" dirty="0" smtClean="0"/>
          </a:p>
          <a:p>
            <a:r>
              <a:rPr lang="en-US" dirty="0" smtClean="0"/>
              <a:t>Express Scripts report that Specialty Drugs will be up by 67% by 2015, with cancer drugs alone expected to grow by 77%</a:t>
            </a:r>
          </a:p>
          <a:p>
            <a:endParaRPr lang="en-US" dirty="0"/>
          </a:p>
          <a:p>
            <a:r>
              <a:rPr lang="en-US" dirty="0" err="1" smtClean="0"/>
              <a:t>Hepatitus</a:t>
            </a:r>
            <a:r>
              <a:rPr lang="en-US" dirty="0" smtClean="0"/>
              <a:t> C spending will grow by 458% by 2015, led by Gilead’s </a:t>
            </a:r>
            <a:r>
              <a:rPr lang="en-US" i="1" dirty="0" err="1" smtClean="0"/>
              <a:t>Sovaldi</a:t>
            </a:r>
            <a:r>
              <a:rPr lang="en-US" i="1" dirty="0" smtClean="0"/>
              <a:t> </a:t>
            </a:r>
            <a:r>
              <a:rPr lang="en-US" dirty="0" smtClean="0"/>
              <a:t>($84,000 for treatment, $1,000 per pill)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334492" cy="43044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096000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www.imshealth.com</a:t>
            </a:r>
            <a:r>
              <a:rPr lang="en-US" sz="1200" dirty="0"/>
              <a:t>/</a:t>
            </a:r>
            <a:r>
              <a:rPr lang="en-US" sz="1200" dirty="0" err="1"/>
              <a:t>deployedfiles</a:t>
            </a:r>
            <a:r>
              <a:rPr lang="en-US" sz="1200" dirty="0"/>
              <a:t>/</a:t>
            </a:r>
            <a:r>
              <a:rPr lang="en-US" sz="1200" dirty="0" err="1"/>
              <a:t>imshealth</a:t>
            </a:r>
            <a:r>
              <a:rPr lang="en-US" sz="1200" dirty="0" smtClean="0"/>
              <a:t>/…/5</a:t>
            </a:r>
            <a:r>
              <a:rPr lang="en-US" sz="1200" dirty="0"/>
              <a:t>-29-14%20Specialty_Drug_Trend_Whitepaper_Hi-Res.pdf</a:t>
            </a:r>
          </a:p>
        </p:txBody>
      </p:sp>
    </p:spTree>
    <p:extLst>
      <p:ext uri="{BB962C8B-B14F-4D97-AF65-F5344CB8AC3E}">
        <p14:creationId xmlns:p14="http://schemas.microsoft.com/office/powerpoint/2010/main" val="273050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8305800" cy="1143000"/>
          </a:xfrm>
        </p:spPr>
        <p:txBody>
          <a:bodyPr/>
          <a:lstStyle/>
          <a:p>
            <a:pPr algn="ctr"/>
            <a:r>
              <a:rPr lang="en-US" sz="7200" dirty="0" smtClean="0"/>
              <a:t>Questions</a:t>
            </a:r>
            <a:endParaRPr lang="en-US" sz="8800" dirty="0" smtClean="0">
              <a:solidFill>
                <a:srgbClr val="435608"/>
              </a:solidFill>
              <a:latin typeface="MetaBook-Roman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trends in FDA drug approvals</a:t>
            </a:r>
          </a:p>
          <a:p>
            <a:endParaRPr lang="en-US" dirty="0" smtClean="0"/>
          </a:p>
          <a:p>
            <a:r>
              <a:rPr lang="en-US" dirty="0" smtClean="0"/>
              <a:t>Traditional vs. Specialty Therapies</a:t>
            </a:r>
          </a:p>
          <a:p>
            <a:endParaRPr lang="en-US" dirty="0" smtClean="0"/>
          </a:p>
          <a:p>
            <a:r>
              <a:rPr lang="en-US" dirty="0" smtClean="0"/>
              <a:t>Top 10 Specialty Therapies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Specialty Therapies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19400"/>
          </a:xfrm>
        </p:spPr>
        <p:txBody>
          <a:bodyPr/>
          <a:lstStyle/>
          <a:p>
            <a:r>
              <a:rPr lang="en-US" dirty="0" smtClean="0"/>
              <a:t>Traditional pharmacy spending grew 2.75 % from 2008 to 2011</a:t>
            </a:r>
          </a:p>
          <a:p>
            <a:r>
              <a:rPr lang="en-US" dirty="0" smtClean="0"/>
              <a:t>Specialty drug therapies averaged 7.5% growth annually over the same period</a:t>
            </a:r>
          </a:p>
          <a:p>
            <a:r>
              <a:rPr lang="en-US" dirty="0"/>
              <a:t>In 2011, oncology drugs made up about one-</a:t>
            </a:r>
            <a:r>
              <a:rPr lang="en-US" dirty="0" smtClean="0"/>
              <a:t>third of </a:t>
            </a:r>
            <a:r>
              <a:rPr lang="en-US" dirty="0"/>
              <a:t>the total spending on specialty pharmaceuticals, accounting for $30.6 billion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baseline="30000" dirty="0"/>
              <a:t>Specialty drug </a:t>
            </a:r>
            <a:r>
              <a:rPr lang="en-US" baseline="30000" dirty="0"/>
              <a:t>is not a therapeutic class or an official designation of the </a:t>
            </a:r>
            <a:r>
              <a:rPr lang="en-US" baseline="30000" dirty="0" smtClean="0"/>
              <a:t>FDA. </a:t>
            </a:r>
            <a:r>
              <a:rPr lang="en-US" baseline="30000" dirty="0"/>
              <a:t>Rather, the term describes some of </a:t>
            </a:r>
            <a:r>
              <a:rPr lang="en-US" baseline="30000" dirty="0" smtClean="0"/>
              <a:t>the latest therapies. </a:t>
            </a:r>
            <a:r>
              <a:rPr lang="en-US" baseline="30000" dirty="0"/>
              <a:t>These </a:t>
            </a:r>
            <a:r>
              <a:rPr lang="en-US" baseline="30000" dirty="0" smtClean="0"/>
              <a:t>drugs include </a:t>
            </a:r>
            <a:r>
              <a:rPr lang="en-US" baseline="30000" dirty="0"/>
              <a:t>drugs for rare diseases and large-molecule biologics </a:t>
            </a:r>
            <a:r>
              <a:rPr lang="en-US" baseline="30000" dirty="0" smtClean="0"/>
              <a:t>made from </a:t>
            </a:r>
            <a:r>
              <a:rPr lang="en-US" baseline="30000" dirty="0"/>
              <a:t>proteins (essentially derived from organic substances or living organisms).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FDA </a:t>
            </a:r>
            <a:r>
              <a:rPr lang="en-US" dirty="0" smtClean="0"/>
              <a:t>Drugs Approvals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fig-approv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5334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179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499 in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19938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1.5 %</a:t>
            </a:r>
            <a:r>
              <a:rPr lang="en-US" dirty="0" smtClean="0"/>
              <a:t> </a:t>
            </a:r>
          </a:p>
          <a:p>
            <a:r>
              <a:rPr lang="en-US" dirty="0" smtClean="0"/>
              <a:t>12-month </a:t>
            </a:r>
          </a:p>
          <a:p>
            <a:r>
              <a:rPr lang="en-US" dirty="0" err="1" smtClean="0"/>
              <a:t>Δ</a:t>
            </a:r>
            <a:r>
              <a:rPr lang="en-US" dirty="0" smtClean="0"/>
              <a:t> Q1 &amp; </a:t>
            </a:r>
            <a:r>
              <a:rPr lang="en-US" dirty="0" smtClean="0"/>
              <a:t>Q2</a:t>
            </a:r>
          </a:p>
          <a:p>
            <a:endParaRPr lang="en-US" dirty="0"/>
          </a:p>
          <a:p>
            <a:r>
              <a:rPr lang="en-US" dirty="0" smtClean="0"/>
              <a:t>Forecast </a:t>
            </a:r>
            <a:r>
              <a:rPr lang="en-US" dirty="0" smtClean="0"/>
              <a:t>300 </a:t>
            </a:r>
          </a:p>
          <a:p>
            <a:r>
              <a:rPr lang="en-US" dirty="0" smtClean="0"/>
              <a:t>approvals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Q3 &amp; Q4 ‘14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019800"/>
            <a:ext cx="2263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www.accessdata.fda.gov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230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Specialty Therapies Market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962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1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of FDA Drug Approvals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734"/>
          <a:stretch/>
        </p:blipFill>
        <p:spPr>
          <a:xfrm>
            <a:off x="1066800" y="1219200"/>
            <a:ext cx="6720583" cy="48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Specialty Drug Claim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61722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aseline="30000" dirty="0"/>
              <a:t>Source: Express Scripts Drug Trends Report, 2012 and 2013.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00310"/>
              </p:ext>
            </p:extLst>
          </p:nvPr>
        </p:nvGraphicFramePr>
        <p:xfrm>
          <a:off x="838200" y="1295400"/>
          <a:ext cx="7543799" cy="4323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208"/>
                <a:gridCol w="1442197"/>
                <a:gridCol w="1442197"/>
                <a:gridCol w="1442197"/>
              </a:tblGrid>
              <a:tr h="6271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Condition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Growth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3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Multiple Sclerosis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3,583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4,137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Cancer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3,682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4,023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Pulmonary Hypertension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3,748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3,859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47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Respiratory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3,344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4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Growth Deficiency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3,146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3,540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447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Inflammatory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2,212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2,551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36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1,029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36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Anticoagulants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  <a:tr h="36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Transplant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Specialist </a:t>
            </a:r>
            <a:r>
              <a:rPr lang="en-US" dirty="0" smtClean="0"/>
              <a:t>Therapies – by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04243"/>
              </p:ext>
            </p:extLst>
          </p:nvPr>
        </p:nvGraphicFramePr>
        <p:xfrm>
          <a:off x="990600" y="1524000"/>
          <a:ext cx="6477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717800"/>
                <a:gridCol w="215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(p.a.)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Alexion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Elaprase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Naglazyme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Bbiomarin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Cinryze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ViroPharma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Folotyn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Allos</a:t>
                      </a:r>
                      <a:r>
                        <a:rPr lang="en-US" dirty="0" smtClean="0"/>
                        <a:t> Therapeutics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Myozyme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Sanofi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Questcor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Regeneron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Cerezyme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Genzyme/</a:t>
                      </a:r>
                      <a:r>
                        <a:rPr lang="en-US" dirty="0" err="1" smtClean="0"/>
                        <a:t>Sanofi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Fabrazyme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Genzyme/</a:t>
                      </a:r>
                      <a:r>
                        <a:rPr lang="en-US" dirty="0" err="1" smtClean="0"/>
                        <a:t>Sanofi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1</a:t>
            </a:r>
            <a:endParaRPr lang="en-US" dirty="0"/>
          </a:p>
        </p:txBody>
      </p:sp>
      <p:pic>
        <p:nvPicPr>
          <p:cNvPr id="5" name="Content Placeholder 4" descr="Soliri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" b="62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43600"/>
            <a:ext cx="6629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www.takepart.com</a:t>
            </a:r>
            <a:r>
              <a:rPr lang="en-US" sz="1000" dirty="0"/>
              <a:t>/photos/most-expensive-prescription-drugs-us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96240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Treat </a:t>
            </a:r>
            <a:r>
              <a:rPr lang="en-US" sz="1400" dirty="0"/>
              <a:t>paroxysmal nocturnal </a:t>
            </a:r>
            <a:r>
              <a:rPr lang="en-US" sz="1400" dirty="0" err="1"/>
              <a:t>hemoglobinuria</a:t>
            </a:r>
            <a:r>
              <a:rPr lang="en-US" sz="1400" dirty="0"/>
              <a:t>, a rare disorder that causes the breakdown of red blood cells and release of hemoglobin into the </a:t>
            </a:r>
            <a:r>
              <a:rPr lang="en-US" sz="1400" dirty="0" smtClean="0"/>
              <a:t>urine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Prevalence one </a:t>
            </a:r>
            <a:r>
              <a:rPr lang="en-US" sz="1400" dirty="0"/>
              <a:t>to five per one </a:t>
            </a:r>
            <a:r>
              <a:rPr lang="en-US" sz="1400" dirty="0" smtClean="0"/>
              <a:t>million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Made </a:t>
            </a:r>
            <a:r>
              <a:rPr lang="en-US" sz="1400" dirty="0"/>
              <a:t>by </a:t>
            </a:r>
            <a:r>
              <a:rPr lang="en-US" sz="1400" dirty="0" err="1"/>
              <a:t>Alexion</a:t>
            </a:r>
            <a:r>
              <a:rPr lang="en-US" sz="1400" dirty="0"/>
              <a:t> Pharmaceuticals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Approved </a:t>
            </a:r>
            <a:r>
              <a:rPr lang="en-US" sz="1400" dirty="0"/>
              <a:t>by </a:t>
            </a:r>
            <a:r>
              <a:rPr lang="en-US" sz="1400" dirty="0" smtClean="0"/>
              <a:t>FDA in </a:t>
            </a:r>
            <a:r>
              <a:rPr lang="en-US" sz="1400" dirty="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665792446"/>
      </p:ext>
    </p:extLst>
  </p:cSld>
  <p:clrMapOvr>
    <a:masterClrMapping/>
  </p:clrMapOvr>
</p:sld>
</file>

<file path=ppt/theme/theme1.xml><?xml version="1.0" encoding="utf-8"?>
<a:theme xmlns:a="http://schemas.openxmlformats.org/drawingml/2006/main" name="athenahealth Powerpoint Template">
  <a:themeElements>
    <a:clrScheme name="">
      <a:dk1>
        <a:srgbClr val="435608"/>
      </a:dk1>
      <a:lt1>
        <a:srgbClr val="FFFFFF"/>
      </a:lt1>
      <a:dk2>
        <a:srgbClr val="435608"/>
      </a:dk2>
      <a:lt2>
        <a:srgbClr val="435655"/>
      </a:lt2>
      <a:accent1>
        <a:srgbClr val="EDD000"/>
      </a:accent1>
      <a:accent2>
        <a:srgbClr val="713D04"/>
      </a:accent2>
      <a:accent3>
        <a:srgbClr val="FFFFFF"/>
      </a:accent3>
      <a:accent4>
        <a:srgbClr val="384806"/>
      </a:accent4>
      <a:accent5>
        <a:srgbClr val="F4E4AA"/>
      </a:accent5>
      <a:accent6>
        <a:srgbClr val="663603"/>
      </a:accent6>
      <a:hlink>
        <a:srgbClr val="713D04"/>
      </a:hlink>
      <a:folHlink>
        <a:srgbClr val="713D04"/>
      </a:folHlink>
    </a:clrScheme>
    <a:fontScheme name="Blank Presentation">
      <a:majorFont>
        <a:latin typeface="MetaBook-Roman"/>
        <a:ea typeface="ＭＳ Ｐゴシック"/>
        <a:cs typeface=""/>
      </a:majorFont>
      <a:minorFont>
        <a:latin typeface="MetaBook-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FFFFFF"/>
    </a:dk2>
    <a:lt2>
      <a:srgbClr val="435655"/>
    </a:lt2>
    <a:accent1>
      <a:srgbClr val="EDD000"/>
    </a:accent1>
    <a:accent2>
      <a:srgbClr val="713D04"/>
    </a:accent2>
    <a:accent3>
      <a:srgbClr val="FFFFFF"/>
    </a:accent3>
    <a:accent4>
      <a:srgbClr val="DADADA"/>
    </a:accent4>
    <a:accent5>
      <a:srgbClr val="F4E4AA"/>
    </a:accent5>
    <a:accent6>
      <a:srgbClr val="663603"/>
    </a:accent6>
    <a:hlink>
      <a:srgbClr val="713D04"/>
    </a:hlink>
    <a:folHlink>
      <a:srgbClr val="713D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81dd9fef-4cf8-42ac-8a8d-565e27085dec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447E8DA04144D8A4EE13FBBCDE16F" ma:contentTypeVersion="0" ma:contentTypeDescription="Create a new document." ma:contentTypeScope="" ma:versionID="451f51f601b602ff5f4869dac064b700">
  <xsd:schema xmlns:xsd="http://www.w3.org/2001/XMLSchema" xmlns:xs="http://www.w3.org/2001/XMLSchema" xmlns:p="http://schemas.microsoft.com/office/2006/metadata/properties" xmlns:ns2="bf3d4e8d-772c-4803-b4ba-4f7eee645a33" targetNamespace="http://schemas.microsoft.com/office/2006/metadata/properties" ma:root="true" ma:fieldsID="3f62ff37fc2c7cf5bf169dd031c0395d" ns2:_="">
    <xsd:import namespace="bf3d4e8d-772c-4803-b4ba-4f7eee645a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cd2a09e65d7d4e269447d343125ec7e2" minOccurs="0"/>
                <xsd:element ref="ns2:e8ca10335a634043a5733bd3d792711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d4e8d-772c-4803-b4ba-4f7eee645a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7649df33-d04e-430d-9364-bdcd77b76af9}" ma:internalName="TaxCatchAll" ma:showField="CatchAllData" ma:web="326e215e-c086-48e0-ace6-6861dad61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7649df33-d04e-430d-9364-bdcd77b76af9}" ma:internalName="TaxCatchAllLabel" ma:readOnly="true" ma:showField="CatchAllDataLabel" ma:web="326e215e-c086-48e0-ace6-6861dad61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d2a09e65d7d4e269447d343125ec7e2" ma:index="10" nillable="true" ma:displayName="Record Series_0" ma:hidden="true" ma:internalName="cd2a09e65d7d4e269447d343125ec7e2" ma:readOnly="false">
      <xsd:simpleType>
        <xsd:restriction base="dms:Note"/>
      </xsd:simpleType>
    </xsd:element>
    <xsd:element name="e8ca10335a634043a5733bd3d792711b" ma:index="11" nillable="true" ma:taxonomy="true" ma:internalName="e8ca10335a634043a5733bd3d792711b" ma:taxonomyFieldName="Document_x0020_Type" ma:displayName="Document Type" ma:readOnly="false" ma:default="" ma:fieldId="{e8ca1033-5a63-4043-a573-3bd3d792711b}" ma:sspId="81dd9fef-4cf8-42ac-8a8d-565e27085dec" ma:termSetId="ab84c6ef-8adf-49d8-9329-385ebfb9d3f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2a09e65d7d4e269447d343125ec7e2 xmlns="bf3d4e8d-772c-4803-b4ba-4f7eee645a33" xsi:nil="true"/>
    <TaxCatchAll xmlns="bf3d4e8d-772c-4803-b4ba-4f7eee645a33"/>
    <e8ca10335a634043a5733bd3d792711b xmlns="bf3d4e8d-772c-4803-b4ba-4f7eee645a33">
      <Terms xmlns="http://schemas.microsoft.com/office/infopath/2007/PartnerControls"/>
    </e8ca10335a634043a5733bd3d792711b>
  </documentManagement>
</p:properties>
</file>

<file path=customXml/itemProps1.xml><?xml version="1.0" encoding="utf-8"?>
<ds:datastoreItem xmlns:ds="http://schemas.openxmlformats.org/officeDocument/2006/customXml" ds:itemID="{F78DE6B2-EFED-4C46-8CB4-46D8C5F61C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45636-C0C7-48FF-99B9-A6CFFCB2AB5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D685D64-5339-45E9-93F8-9967E7D1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d4e8d-772c-4803-b4ba-4f7eee645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E675BAC-2808-4F5A-98C3-FC77F3F20A3C}">
  <ds:schemaRefs>
    <ds:schemaRef ds:uri="http://schemas.microsoft.com/office/2006/metadata/properties"/>
    <ds:schemaRef ds:uri="http://schemas.microsoft.com/office/infopath/2007/PartnerControls"/>
    <ds:schemaRef ds:uri="bf3d4e8d-772c-4803-b4ba-4f7eee645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athenahealth Powerpoint Template</Template>
  <TotalTime>16420</TotalTime>
  <Words>1116</Words>
  <Application>Microsoft Macintosh PowerPoint</Application>
  <PresentationFormat>On-screen Show (4:3)</PresentationFormat>
  <Paragraphs>290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athenahealth Powerpoint Template</vt:lpstr>
      <vt:lpstr>PowerPoint Presentation</vt:lpstr>
      <vt:lpstr>Overview</vt:lpstr>
      <vt:lpstr>Specialty Therapies</vt:lpstr>
      <vt:lpstr>Current FDA Drugs Approvals</vt:lpstr>
      <vt:lpstr>Specialty Therapies Market Share</vt:lpstr>
      <vt:lpstr>Share of FDA Drug Approvals</vt:lpstr>
      <vt:lpstr>Average Specialty Drug Claim</vt:lpstr>
      <vt:lpstr>Top 10 Specialist Therapies – by Cost</vt:lpstr>
      <vt:lpstr>No. 1</vt:lpstr>
      <vt:lpstr>No. 2</vt:lpstr>
      <vt:lpstr>No. 3</vt:lpstr>
      <vt:lpstr>No. 4</vt:lpstr>
      <vt:lpstr>No. 5</vt:lpstr>
      <vt:lpstr>No.6</vt:lpstr>
      <vt:lpstr>Top 20 Specialty Therapies – by sales</vt:lpstr>
      <vt:lpstr>Summary</vt:lpstr>
      <vt:lpstr>Market Drivers</vt:lpstr>
      <vt:lpstr>Questions</vt:lpstr>
    </vt:vector>
  </TitlesOfParts>
  <Company>Athena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Trebuchet bold 36 point</dc:title>
  <dc:creator>Michael McInnis</dc:creator>
  <cp:lastModifiedBy>Thomas Brennan</cp:lastModifiedBy>
  <cp:revision>427</cp:revision>
  <cp:lastPrinted>2013-12-09T12:40:01Z</cp:lastPrinted>
  <dcterms:created xsi:type="dcterms:W3CDTF">2010-02-15T19:45:03Z</dcterms:created>
  <dcterms:modified xsi:type="dcterms:W3CDTF">2014-07-28T21:11:41Z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0x010100F04447E8DA04144D8A4EE13FBBCDE16F</vt:lpwstr>
  </property>
</Properties>
</file>