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7" r:id="rId6"/>
    <p:sldId id="257" r:id="rId7"/>
    <p:sldId id="270" r:id="rId8"/>
    <p:sldId id="271" r:id="rId9"/>
    <p:sldId id="280" r:id="rId10"/>
    <p:sldId id="281" r:id="rId11"/>
    <p:sldId id="282" r:id="rId12"/>
    <p:sldId id="279" r:id="rId13"/>
    <p:sldId id="278" r:id="rId14"/>
    <p:sldId id="283" r:id="rId15"/>
    <p:sldId id="259" r:id="rId16"/>
    <p:sldId id="291" r:id="rId17"/>
    <p:sldId id="292" r:id="rId18"/>
    <p:sldId id="261" r:id="rId19"/>
    <p:sldId id="260" r:id="rId20"/>
    <p:sldId id="287" r:id="rId21"/>
    <p:sldId id="288" r:id="rId22"/>
    <p:sldId id="262" r:id="rId23"/>
    <p:sldId id="268" r:id="rId24"/>
    <p:sldId id="263" r:id="rId25"/>
    <p:sldId id="290" r:id="rId26"/>
    <p:sldId id="28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2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9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2934" y="304800"/>
            <a:ext cx="2578100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535333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86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075267" y="304800"/>
            <a:ext cx="10035117" cy="609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5056717" cy="23241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74318" y="1143000"/>
            <a:ext cx="5056716" cy="23241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914400" y="3619500"/>
            <a:ext cx="5056717" cy="23241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4318" y="3619500"/>
            <a:ext cx="5056716" cy="23241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4401" y="304800"/>
            <a:ext cx="10316633" cy="5638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10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267" y="304800"/>
            <a:ext cx="10035117" cy="609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914401" y="1143000"/>
            <a:ext cx="10316633" cy="4800600"/>
          </a:xfrm>
        </p:spPr>
        <p:txBody>
          <a:bodyPr/>
          <a:lstStyle/>
          <a:p>
            <a:pPr lvl="0"/>
            <a:r>
              <a:rPr lang="pt-PT" noProof="0" smtClean="0"/>
              <a:t>Clique no ícone para adicionar uma tabela</a:t>
            </a:r>
            <a:endParaRPr lang="en-US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37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56717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4318" y="1143000"/>
            <a:ext cx="5056716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7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5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6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4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0" y="9906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pt-BR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0" y="61722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pt-BR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143000"/>
            <a:ext cx="1031663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Klicken Sie, um die Formate des Vorlagentextes zu bearbeiten</a:t>
            </a:r>
          </a:p>
          <a:p>
            <a:pPr lvl="1"/>
            <a:r>
              <a:rPr lang="en-US" altLang="pt-BR" smtClean="0"/>
              <a:t>Zweite Ebene</a:t>
            </a:r>
          </a:p>
          <a:p>
            <a:pPr lvl="2"/>
            <a:r>
              <a:rPr lang="en-US" altLang="pt-BR" smtClean="0"/>
              <a:t>Dritte Ebene</a:t>
            </a:r>
          </a:p>
          <a:p>
            <a:pPr lvl="3"/>
            <a:r>
              <a:rPr lang="en-US" altLang="pt-BR" smtClean="0"/>
              <a:t>Vierte Ebene</a:t>
            </a:r>
          </a:p>
          <a:p>
            <a:pPr lvl="4"/>
            <a:r>
              <a:rPr lang="en-US" altLang="pt-BR" smtClean="0"/>
              <a:t>Fünfte Ebene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75267" y="304800"/>
            <a:ext cx="1003511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das Titelformat zu bearbeiten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0409767" y="304801"/>
            <a:ext cx="937684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0" y="9906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pt-BR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V="1">
            <a:off x="0" y="61722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pt-BR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2637367" y="6199188"/>
            <a:ext cx="70104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5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5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5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5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5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1600" b="1" smtClean="0">
                <a:latin typeface="Arial" panose="020B0604020202020204" pitchFamily="34" charset="0"/>
              </a:rPr>
              <a:t>Universidade de Brasília</a:t>
            </a:r>
            <a:endParaRPr lang="en-US" sz="1600" smtClean="0">
              <a:latin typeface="Arial" panose="020B0604020202020204" pitchFamily="34" charset="0"/>
            </a:endParaRPr>
          </a:p>
          <a:p>
            <a:pPr algn="ctr">
              <a:spcBef>
                <a:spcPct val="15000"/>
              </a:spcBef>
              <a:defRPr/>
            </a:pPr>
            <a:r>
              <a:rPr lang="en-US" sz="1600" smtClean="0">
                <a:latin typeface="Arial" panose="020B0604020202020204" pitchFamily="34" charset="0"/>
              </a:rPr>
              <a:t>Laboratório de Processamento de Sinais em Arranjos</a:t>
            </a:r>
            <a:endParaRPr lang="en-US" sz="1400" u="sng" smtClean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11176000" y="298451"/>
            <a:ext cx="101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3267" y="63436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D103D1-936B-4AA5-8875-35DDD530EB35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1036" name="Object 20"/>
          <p:cNvGraphicFramePr>
            <a:graphicFrameLocks noChangeAspect="1"/>
          </p:cNvGraphicFramePr>
          <p:nvPr/>
        </p:nvGraphicFramePr>
        <p:xfrm>
          <a:off x="1102785" y="6192838"/>
          <a:ext cx="15367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ld" r:id="rId17" imgW="7210926" imgH="1082842" progId="Word.Picture.8">
                  <p:embed/>
                </p:oleObj>
              </mc:Choice>
              <mc:Fallback>
                <p:oleObj name="Bild" r:id="rId17" imgW="7210926" imgH="108284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1147" t="11600" r="1981" b="62682"/>
                      <a:stretch>
                        <a:fillRect/>
                      </a:stretch>
                    </p:blipFill>
                    <p:spPr bwMode="auto">
                      <a:xfrm>
                        <a:off x="1102785" y="6192838"/>
                        <a:ext cx="1536700" cy="6207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21"/>
          <p:cNvGraphicFramePr>
            <a:graphicFrameLocks noChangeAspect="1"/>
          </p:cNvGraphicFramePr>
          <p:nvPr/>
        </p:nvGraphicFramePr>
        <p:xfrm>
          <a:off x="9552517" y="6237289"/>
          <a:ext cx="168486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ld" r:id="rId19" imgW="7210926" imgH="1082842" progId="Word.Picture.8">
                  <p:embed/>
                </p:oleObj>
              </mc:Choice>
              <mc:Fallback>
                <p:oleObj name="Bild" r:id="rId19" imgW="7210926" imgH="108284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947" t="13103" r="26308" b="48752"/>
                      <a:stretch>
                        <a:fillRect/>
                      </a:stretch>
                    </p:blipFill>
                    <p:spPr bwMode="auto">
                      <a:xfrm>
                        <a:off x="9552517" y="6237289"/>
                        <a:ext cx="1684867" cy="566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1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r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Symbol" panose="05050102010706020507" pitchFamily="18" charset="2"/>
        <a:buChar char="Þ"/>
        <a:defRPr sz="2000">
          <a:solidFill>
            <a:schemeClr val="bg2"/>
          </a:solidFill>
          <a:latin typeface="+mn-lt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sz="2000">
          <a:solidFill>
            <a:schemeClr val="bg2"/>
          </a:solidFill>
          <a:latin typeface="+mn-lt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Face recognition Tool - Brief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Paulo Henrique de Castro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 – Train Block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4" y="1516154"/>
            <a:ext cx="10644963" cy="43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Train Block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3" y="1157241"/>
            <a:ext cx="7144599" cy="486074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880113" y="2516842"/>
            <a:ext cx="53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</a:rPr>
              <a:t>Verifica</a:t>
            </a:r>
            <a:r>
              <a:rPr lang="en-US" sz="1400" b="1" dirty="0" smtClean="0">
                <a:solidFill>
                  <a:srgbClr val="FFC000"/>
                </a:solidFill>
              </a:rPr>
              <a:t> se a </a:t>
            </a:r>
            <a:r>
              <a:rPr lang="en-US" sz="1400" b="1" dirty="0" err="1" smtClean="0">
                <a:solidFill>
                  <a:srgbClr val="FFC000"/>
                </a:solidFill>
              </a:rPr>
              <a:t>imagem</a:t>
            </a:r>
            <a:r>
              <a:rPr lang="en-US" sz="1400" b="1" dirty="0" smtClean="0">
                <a:solidFill>
                  <a:srgbClr val="FFC000"/>
                </a:solidFill>
              </a:rPr>
              <a:t> é </a:t>
            </a:r>
            <a:r>
              <a:rPr lang="en-US" sz="1400" b="1" dirty="0" err="1" smtClean="0">
                <a:solidFill>
                  <a:srgbClr val="FFC000"/>
                </a:solidFill>
              </a:rPr>
              <a:t>colorida</a:t>
            </a:r>
            <a:r>
              <a:rPr lang="en-US" sz="1400" b="1" dirty="0" smtClean="0">
                <a:solidFill>
                  <a:srgbClr val="FFC000"/>
                </a:solidFill>
              </a:rPr>
              <a:t>. </a:t>
            </a:r>
            <a:r>
              <a:rPr lang="en-US" sz="1400" b="1" dirty="0" err="1" smtClean="0">
                <a:solidFill>
                  <a:srgbClr val="FFC000"/>
                </a:solidFill>
              </a:rPr>
              <a:t>Variável</a:t>
            </a:r>
            <a:r>
              <a:rPr lang="en-US" sz="1400" b="1" dirty="0" smtClean="0">
                <a:solidFill>
                  <a:srgbClr val="FFC000"/>
                </a:solidFill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</a:rPr>
              <a:t>possui</a:t>
            </a:r>
            <a:r>
              <a:rPr lang="en-US" sz="1400" b="1" dirty="0" smtClean="0">
                <a:solidFill>
                  <a:srgbClr val="FFC000"/>
                </a:solidFill>
              </a:rPr>
              <a:t> 3 </a:t>
            </a:r>
            <a:r>
              <a:rPr lang="en-US" sz="1400" b="1" dirty="0" err="1" smtClean="0">
                <a:solidFill>
                  <a:srgbClr val="FFC000"/>
                </a:solidFill>
              </a:rPr>
              <a:t>dimensões</a:t>
            </a:r>
            <a:r>
              <a:rPr lang="en-US" sz="1400" b="1" dirty="0" smtClean="0">
                <a:solidFill>
                  <a:srgbClr val="FFC000"/>
                </a:solidFill>
              </a:rPr>
              <a:t>.</a:t>
            </a:r>
            <a:endParaRPr lang="pt-BR" sz="1400" dirty="0">
              <a:solidFill>
                <a:srgbClr val="FFC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89513" y="3067460"/>
            <a:ext cx="188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Converte</a:t>
            </a:r>
            <a:r>
              <a:rPr lang="en-US" sz="1400" b="1" dirty="0" smtClean="0">
                <a:solidFill>
                  <a:srgbClr val="FF0000"/>
                </a:solidFill>
              </a:rPr>
              <a:t> para </a:t>
            </a:r>
            <a:r>
              <a:rPr lang="en-US" sz="1400" b="1" dirty="0" err="1" smtClean="0">
                <a:solidFill>
                  <a:srgbClr val="FF0000"/>
                </a:solidFill>
              </a:rPr>
              <a:t>cinza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274480" y="3375237"/>
            <a:ext cx="263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Feature Extraction – </a:t>
            </a:r>
            <a:r>
              <a:rPr lang="en-US" sz="1400" b="1" dirty="0" err="1" smtClean="0">
                <a:solidFill>
                  <a:srgbClr val="FF0000"/>
                </a:solidFill>
              </a:rPr>
              <a:t>Transforma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em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uma</a:t>
            </a:r>
            <a:r>
              <a:rPr lang="en-US" sz="1400" b="1" dirty="0" smtClean="0">
                <a:solidFill>
                  <a:srgbClr val="FF0000"/>
                </a:solidFill>
              </a:rPr>
              <a:t> matrix 6x3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141574" y="4061216"/>
            <a:ext cx="379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Vetorização</a:t>
            </a:r>
            <a:r>
              <a:rPr lang="en-US" sz="1400" b="1" dirty="0" smtClean="0">
                <a:solidFill>
                  <a:srgbClr val="00B050"/>
                </a:solidFill>
              </a:rPr>
              <a:t> – </a:t>
            </a:r>
            <a:r>
              <a:rPr lang="en-US" sz="1400" b="1" dirty="0" err="1" smtClean="0">
                <a:solidFill>
                  <a:srgbClr val="00B050"/>
                </a:solidFill>
              </a:rPr>
              <a:t>transforma</a:t>
            </a:r>
            <a:r>
              <a:rPr lang="en-US" sz="1400" b="1" dirty="0" smtClean="0">
                <a:solidFill>
                  <a:srgbClr val="00B050"/>
                </a:solidFill>
              </a:rPr>
              <a:t> a </a:t>
            </a:r>
            <a:r>
              <a:rPr lang="en-US" sz="1400" b="1" dirty="0" err="1" smtClean="0">
                <a:solidFill>
                  <a:srgbClr val="00B050"/>
                </a:solidFill>
              </a:rPr>
              <a:t>matriz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acima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em</a:t>
            </a:r>
            <a:r>
              <a:rPr lang="en-US" sz="1400" b="1" dirty="0" smtClean="0">
                <a:solidFill>
                  <a:srgbClr val="00B050"/>
                </a:solidFill>
              </a:rPr>
              <a:t> um </a:t>
            </a:r>
            <a:r>
              <a:rPr lang="en-US" sz="1400" b="1" dirty="0" err="1" smtClean="0">
                <a:solidFill>
                  <a:srgbClr val="00B050"/>
                </a:solidFill>
              </a:rPr>
              <a:t>vetor</a:t>
            </a:r>
            <a:r>
              <a:rPr lang="en-US" sz="1400" b="1" dirty="0" smtClean="0">
                <a:solidFill>
                  <a:srgbClr val="00B050"/>
                </a:solidFill>
              </a:rPr>
              <a:t> 18x1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749788" y="6376733"/>
            <a:ext cx="422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Extrai</a:t>
            </a:r>
            <a:r>
              <a:rPr lang="en-US" sz="1400" b="1" dirty="0" smtClean="0"/>
              <a:t> a </a:t>
            </a:r>
            <a:r>
              <a:rPr lang="en-US" sz="1400" b="1" dirty="0" err="1" smtClean="0"/>
              <a:t>norma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quadrática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cada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coluna</a:t>
            </a:r>
            <a:r>
              <a:rPr lang="en-US" sz="1400" b="1" dirty="0" smtClean="0"/>
              <a:t> da </a:t>
            </a:r>
            <a:r>
              <a:rPr lang="en-US" sz="1400" b="1" dirty="0" err="1" smtClean="0"/>
              <a:t>matriz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334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Train Block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67430" y="1561853"/>
            <a:ext cx="400281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 Data = </a:t>
            </a:r>
            <a:r>
              <a:rPr lang="en-US" sz="1600" b="1" dirty="0" err="1" smtClean="0">
                <a:solidFill>
                  <a:srgbClr val="FF0000"/>
                </a:solidFill>
              </a:rPr>
              <a:t>possui</a:t>
            </a:r>
            <a:r>
              <a:rPr lang="en-US" sz="1600" b="1" dirty="0" smtClean="0">
                <a:solidFill>
                  <a:srgbClr val="FF0000"/>
                </a:solidFill>
              </a:rPr>
              <a:t> 40 pastas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- </a:t>
            </a:r>
            <a:r>
              <a:rPr lang="en-US" sz="1600" b="1" dirty="0" err="1" smtClean="0">
                <a:solidFill>
                  <a:srgbClr val="FF0000"/>
                </a:solidFill>
              </a:rPr>
              <a:t>Cada</a:t>
            </a:r>
            <a:r>
              <a:rPr lang="en-US" sz="1600" b="1" dirty="0" smtClean="0">
                <a:solidFill>
                  <a:srgbClr val="FF0000"/>
                </a:solidFill>
              </a:rPr>
              <a:t> pasta </a:t>
            </a:r>
            <a:r>
              <a:rPr lang="en-US" sz="1600" b="1" dirty="0" err="1" smtClean="0">
                <a:solidFill>
                  <a:srgbClr val="FF0000"/>
                </a:solidFill>
              </a:rPr>
              <a:t>possui</a:t>
            </a:r>
            <a:r>
              <a:rPr lang="en-US" sz="1600" b="1" dirty="0" smtClean="0">
                <a:solidFill>
                  <a:srgbClr val="FF0000"/>
                </a:solidFill>
              </a:rPr>
              <a:t> 5 imagens.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 Total 200 imagens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 Data = </a:t>
            </a:r>
            <a:r>
              <a:rPr lang="en-US" sz="1600" b="1" dirty="0" err="1" smtClean="0">
                <a:solidFill>
                  <a:srgbClr val="FF0000"/>
                </a:solidFill>
              </a:rPr>
              <a:t>possui</a:t>
            </a:r>
            <a:r>
              <a:rPr lang="en-US" sz="1600" b="1" dirty="0" smtClean="0">
                <a:solidFill>
                  <a:srgbClr val="FF0000"/>
                </a:solidFill>
              </a:rPr>
              <a:t> 40 pastas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- </a:t>
            </a:r>
            <a:r>
              <a:rPr lang="en-US" sz="1600" b="1" dirty="0" err="1" smtClean="0">
                <a:solidFill>
                  <a:srgbClr val="FF0000"/>
                </a:solidFill>
              </a:rPr>
              <a:t>Cada</a:t>
            </a:r>
            <a:r>
              <a:rPr lang="en-US" sz="1600" b="1" dirty="0" smtClean="0">
                <a:solidFill>
                  <a:srgbClr val="FF0000"/>
                </a:solidFill>
              </a:rPr>
              <a:t> pasta </a:t>
            </a:r>
            <a:r>
              <a:rPr lang="en-US" sz="1600" b="1" dirty="0" err="1" smtClean="0">
                <a:solidFill>
                  <a:srgbClr val="FF0000"/>
                </a:solidFill>
              </a:rPr>
              <a:t>possui</a:t>
            </a:r>
            <a:r>
              <a:rPr lang="en-US" sz="1600" b="1" dirty="0" smtClean="0">
                <a:solidFill>
                  <a:srgbClr val="FF0000"/>
                </a:solidFill>
              </a:rPr>
              <a:t> 5 imagens.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 Total 200 imagens</a:t>
            </a: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endParaRPr lang="pt-BR" sz="1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1721" y="1297582"/>
            <a:ext cx="584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dimensões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112 x 92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47" y="2057579"/>
            <a:ext cx="2068254" cy="2502682"/>
          </a:xfrm>
          <a:prstGeom prst="rect">
            <a:avLst/>
          </a:prstGeom>
        </p:spPr>
      </p:pic>
      <p:sp>
        <p:nvSpPr>
          <p:cNvPr id="8" name="Chaveta à esquerda 7"/>
          <p:cNvSpPr/>
          <p:nvPr/>
        </p:nvSpPr>
        <p:spPr>
          <a:xfrm>
            <a:off x="1642607" y="2057579"/>
            <a:ext cx="279760" cy="2461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ta à direita 8"/>
          <p:cNvSpPr/>
          <p:nvPr/>
        </p:nvSpPr>
        <p:spPr>
          <a:xfrm rot="5400000">
            <a:off x="3005136" y="3771277"/>
            <a:ext cx="268475" cy="2192964"/>
          </a:xfrm>
          <a:prstGeom prst="rightBrace">
            <a:avLst>
              <a:gd name="adj1" fmla="val 8333"/>
              <a:gd name="adj2" fmla="val 51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51561" y="3013810"/>
            <a:ext cx="9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112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52007" y="5012440"/>
            <a:ext cx="9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95" y="4327514"/>
            <a:ext cx="6264349" cy="17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 – </a:t>
            </a:r>
            <a:br>
              <a:rPr lang="en-US" b="1" dirty="0" smtClean="0"/>
            </a:br>
            <a:r>
              <a:rPr lang="en-US" b="1" dirty="0" smtClean="0"/>
              <a:t>Train Block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2" y="2116058"/>
            <a:ext cx="1726479" cy="2089119"/>
          </a:xfrm>
          <a:prstGeom prst="rect">
            <a:avLst/>
          </a:prstGeom>
        </p:spPr>
      </p:pic>
      <p:sp>
        <p:nvSpPr>
          <p:cNvPr id="8" name="Chaveta à esquerda 7"/>
          <p:cNvSpPr/>
          <p:nvPr/>
        </p:nvSpPr>
        <p:spPr>
          <a:xfrm>
            <a:off x="664412" y="2116058"/>
            <a:ext cx="220045" cy="2054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ta à direita 8"/>
          <p:cNvSpPr/>
          <p:nvPr/>
        </p:nvSpPr>
        <p:spPr>
          <a:xfrm rot="5400000">
            <a:off x="1947984" y="3768112"/>
            <a:ext cx="224112" cy="1724871"/>
          </a:xfrm>
          <a:prstGeom prst="rightBrace">
            <a:avLst>
              <a:gd name="adj1" fmla="val 8333"/>
              <a:gd name="adj2" fmla="val 51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7604" y="2919923"/>
            <a:ext cx="7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112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36598" y="4742604"/>
            <a:ext cx="7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92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3014330" y="3030279"/>
            <a:ext cx="866554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028536" y="2492814"/>
            <a:ext cx="9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</a:t>
            </a:r>
            <a:endParaRPr lang="pt-BR" dirty="0"/>
          </a:p>
        </p:txBody>
      </p:sp>
      <p:sp>
        <p:nvSpPr>
          <p:cNvPr id="13" name="Colchete esquerdo 5"/>
          <p:cNvSpPr/>
          <p:nvPr/>
        </p:nvSpPr>
        <p:spPr>
          <a:xfrm>
            <a:off x="4751456" y="2844479"/>
            <a:ext cx="109330" cy="88955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Colchete direito 6"/>
          <p:cNvSpPr/>
          <p:nvPr/>
        </p:nvSpPr>
        <p:spPr>
          <a:xfrm>
            <a:off x="5491920" y="2860354"/>
            <a:ext cx="159026" cy="87367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643490" y="3083185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pt-BR" sz="1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017324" y="3714218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3</a:t>
            </a:r>
            <a:endParaRPr lang="pt-BR" sz="1400" b="1" dirty="0"/>
          </a:p>
        </p:txBody>
      </p:sp>
      <p:cxnSp>
        <p:nvCxnSpPr>
          <p:cNvPr id="17" name="Conector reto 10"/>
          <p:cNvCxnSpPr/>
          <p:nvPr/>
        </p:nvCxnSpPr>
        <p:spPr>
          <a:xfrm>
            <a:off x="4899298" y="2970041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1"/>
          <p:cNvCxnSpPr/>
          <p:nvPr/>
        </p:nvCxnSpPr>
        <p:spPr>
          <a:xfrm>
            <a:off x="5017324" y="2974862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3"/>
          <p:cNvCxnSpPr/>
          <p:nvPr/>
        </p:nvCxnSpPr>
        <p:spPr>
          <a:xfrm>
            <a:off x="5121272" y="2970041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163515" y="3125163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…</a:t>
            </a:r>
            <a:endParaRPr lang="pt-BR" sz="1400" b="1" dirty="0"/>
          </a:p>
        </p:txBody>
      </p:sp>
      <p:sp>
        <p:nvSpPr>
          <p:cNvPr id="21" name="Seta para a direita 20"/>
          <p:cNvSpPr/>
          <p:nvPr/>
        </p:nvSpPr>
        <p:spPr>
          <a:xfrm>
            <a:off x="6808628" y="3083185"/>
            <a:ext cx="866554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14"/>
          <p:cNvCxnSpPr/>
          <p:nvPr/>
        </p:nvCxnSpPr>
        <p:spPr>
          <a:xfrm>
            <a:off x="8643793" y="2519490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16"/>
          <p:cNvCxnSpPr/>
          <p:nvPr/>
        </p:nvCxnSpPr>
        <p:spPr>
          <a:xfrm>
            <a:off x="8640408" y="3289255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lchete esquerdo 19"/>
          <p:cNvSpPr/>
          <p:nvPr/>
        </p:nvSpPr>
        <p:spPr>
          <a:xfrm>
            <a:off x="8379156" y="2240281"/>
            <a:ext cx="91394" cy="26007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5" name="Colchete direito 20"/>
          <p:cNvSpPr/>
          <p:nvPr/>
        </p:nvSpPr>
        <p:spPr>
          <a:xfrm>
            <a:off x="8788857" y="2240281"/>
            <a:ext cx="129557" cy="26007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976152" y="3232865"/>
            <a:ext cx="95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18</a:t>
            </a:r>
            <a:endParaRPr lang="pt-BR" sz="14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470550" y="1843640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pt-BR" sz="1400" b="1" dirty="0"/>
          </a:p>
        </p:txBody>
      </p:sp>
      <p:cxnSp>
        <p:nvCxnSpPr>
          <p:cNvPr id="29" name="Conector reto 16"/>
          <p:cNvCxnSpPr/>
          <p:nvPr/>
        </p:nvCxnSpPr>
        <p:spPr>
          <a:xfrm>
            <a:off x="8626390" y="4084159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783853" y="5202325"/>
            <a:ext cx="17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Extraction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41" y="4360410"/>
            <a:ext cx="1231887" cy="1532236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6786606" y="2643422"/>
            <a:ext cx="9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Vetoriza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2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5070" cy="1325563"/>
          </a:xfrm>
        </p:spPr>
        <p:txBody>
          <a:bodyPr/>
          <a:lstStyle/>
          <a:p>
            <a:pPr algn="ctr"/>
            <a:r>
              <a:rPr lang="en-US" b="1" dirty="0" smtClean="0"/>
              <a:t>Face Recognition Tool – </a:t>
            </a:r>
            <a:br>
              <a:rPr lang="en-US" b="1" dirty="0" smtClean="0"/>
            </a:br>
            <a:r>
              <a:rPr lang="en-US" b="1" dirty="0" smtClean="0"/>
              <a:t>Train Block</a:t>
            </a:r>
            <a:endParaRPr lang="pt-BR" dirty="0"/>
          </a:p>
        </p:txBody>
      </p:sp>
      <p:cxnSp>
        <p:nvCxnSpPr>
          <p:cNvPr id="22" name="Conector reto 14"/>
          <p:cNvCxnSpPr/>
          <p:nvPr/>
        </p:nvCxnSpPr>
        <p:spPr>
          <a:xfrm>
            <a:off x="4045211" y="2461011"/>
            <a:ext cx="477" cy="24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lchete esquerdo 19"/>
          <p:cNvSpPr/>
          <p:nvPr/>
        </p:nvSpPr>
        <p:spPr>
          <a:xfrm>
            <a:off x="3594505" y="2351923"/>
            <a:ext cx="91394" cy="26007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5" name="Colchete direito 20"/>
          <p:cNvSpPr/>
          <p:nvPr/>
        </p:nvSpPr>
        <p:spPr>
          <a:xfrm>
            <a:off x="8783633" y="2351923"/>
            <a:ext cx="129557" cy="26007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449279" y="3017677"/>
            <a:ext cx="95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18</a:t>
            </a:r>
            <a:endParaRPr lang="pt-BR" sz="3200" b="1" dirty="0"/>
          </a:p>
        </p:txBody>
      </p:sp>
      <p:cxnSp>
        <p:nvCxnSpPr>
          <p:cNvPr id="28" name="Conector reto 14"/>
          <p:cNvCxnSpPr/>
          <p:nvPr/>
        </p:nvCxnSpPr>
        <p:spPr>
          <a:xfrm>
            <a:off x="4351068" y="2482276"/>
            <a:ext cx="477" cy="24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/>
          <p:cNvCxnSpPr/>
          <p:nvPr/>
        </p:nvCxnSpPr>
        <p:spPr>
          <a:xfrm>
            <a:off x="4658355" y="2482276"/>
            <a:ext cx="477" cy="24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843092" y="5472019"/>
            <a:ext cx="95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200</a:t>
            </a:r>
            <a:endParaRPr lang="pt-BR" sz="3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031207" y="3218468"/>
            <a:ext cx="95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 = </a:t>
            </a:r>
            <a:endParaRPr lang="pt-BR" sz="32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953579" y="3146428"/>
            <a:ext cx="109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. . .</a:t>
            </a:r>
            <a:endParaRPr lang="pt-BR" sz="3200" b="1" dirty="0"/>
          </a:p>
        </p:txBody>
      </p:sp>
      <p:cxnSp>
        <p:nvCxnSpPr>
          <p:cNvPr id="34" name="Conector reto 14"/>
          <p:cNvCxnSpPr/>
          <p:nvPr/>
        </p:nvCxnSpPr>
        <p:spPr>
          <a:xfrm>
            <a:off x="8170012" y="2400760"/>
            <a:ext cx="477" cy="24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aveta à esquerda 6"/>
          <p:cNvSpPr/>
          <p:nvPr/>
        </p:nvSpPr>
        <p:spPr>
          <a:xfrm rot="16200000">
            <a:off x="6017369" y="2705754"/>
            <a:ext cx="384571" cy="5147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haveta à direita 34"/>
          <p:cNvSpPr/>
          <p:nvPr/>
        </p:nvSpPr>
        <p:spPr>
          <a:xfrm>
            <a:off x="9090920" y="2286000"/>
            <a:ext cx="202257" cy="2666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21" y="533099"/>
            <a:ext cx="2851098" cy="1088366"/>
          </a:xfrm>
          <a:prstGeom prst="rect">
            <a:avLst/>
          </a:prstGeom>
        </p:spPr>
      </p:pic>
      <p:cxnSp>
        <p:nvCxnSpPr>
          <p:cNvPr id="38" name="Conexão reta unidirecional 37"/>
          <p:cNvCxnSpPr/>
          <p:nvPr/>
        </p:nvCxnSpPr>
        <p:spPr>
          <a:xfrm>
            <a:off x="2695353" y="1621465"/>
            <a:ext cx="124932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94040" y="5764406"/>
            <a:ext cx="353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A =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Dicionário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de imagens</a:t>
            </a:r>
            <a:r>
              <a:rPr lang="en-US" sz="3200" b="1" dirty="0" smtClean="0"/>
              <a:t>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3256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 – Test Block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3" y="2090532"/>
            <a:ext cx="9886122" cy="380081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82848" y="2469874"/>
            <a:ext cx="530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Imgfiles</a:t>
            </a:r>
            <a:r>
              <a:rPr lang="en-US" b="1" dirty="0" smtClean="0">
                <a:solidFill>
                  <a:srgbClr val="FF0000"/>
                </a:solidFill>
              </a:rPr>
              <a:t> =</a:t>
            </a:r>
            <a:r>
              <a:rPr lang="en-US" b="1" dirty="0" smtClean="0"/>
              <a:t> </a:t>
            </a:r>
            <a:r>
              <a:rPr lang="en-US" dirty="0" smtClean="0"/>
              <a:t>string com </a:t>
            </a:r>
            <a:r>
              <a:rPr lang="en-US" dirty="0" err="1" smtClean="0"/>
              <a:t>diretório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arqivo</a:t>
            </a:r>
            <a:r>
              <a:rPr lang="en-US" dirty="0" smtClean="0"/>
              <a:t> de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35656" y="4421927"/>
            <a:ext cx="53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Verifica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se a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imagem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é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colorida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Variável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possui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3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dimensões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lchete esquerdo 7"/>
          <p:cNvSpPr/>
          <p:nvPr/>
        </p:nvSpPr>
        <p:spPr>
          <a:xfrm>
            <a:off x="5983358" y="5352222"/>
            <a:ext cx="78580" cy="77941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Colchete direito 8"/>
          <p:cNvSpPr/>
          <p:nvPr/>
        </p:nvSpPr>
        <p:spPr>
          <a:xfrm>
            <a:off x="6723822" y="5368097"/>
            <a:ext cx="114299" cy="76550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5496339" y="5093804"/>
            <a:ext cx="397565" cy="6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875392" y="5590928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112</a:t>
            </a:r>
            <a:endParaRPr lang="pt-BR" sz="1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11955" y="5125845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92</a:t>
            </a:r>
            <a:endParaRPr lang="pt-BR" sz="1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153978" y="4883592"/>
            <a:ext cx="53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Converte</a:t>
            </a:r>
            <a:r>
              <a:rPr lang="en-US" sz="1400" b="1" dirty="0" smtClean="0">
                <a:solidFill>
                  <a:srgbClr val="FF0000"/>
                </a:solidFill>
              </a:rPr>
              <a:t> para </a:t>
            </a:r>
            <a:r>
              <a:rPr lang="en-US" sz="1400" b="1" dirty="0" err="1" smtClean="0">
                <a:solidFill>
                  <a:srgbClr val="FF0000"/>
                </a:solidFill>
              </a:rPr>
              <a:t>cinza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056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Face Recognition Tool – Test Block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65" y="1104389"/>
            <a:ext cx="4718876" cy="48392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31" y="1035277"/>
            <a:ext cx="5298210" cy="476338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381975" y="5795035"/>
            <a:ext cx="6685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Linprog example: https</a:t>
            </a:r>
            <a:r>
              <a:rPr lang="pt-BR" sz="1600" b="1" dirty="0">
                <a:solidFill>
                  <a:srgbClr val="FF0000"/>
                </a:solidFill>
              </a:rPr>
              <a:t>://www.youtube.com/watch?v=kavYLZatz44</a:t>
            </a:r>
          </a:p>
        </p:txBody>
      </p:sp>
    </p:spTree>
    <p:extLst>
      <p:ext uri="{BB962C8B-B14F-4D97-AF65-F5344CB8AC3E}">
        <p14:creationId xmlns:p14="http://schemas.microsoft.com/office/powerpoint/2010/main" val="24076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9976" y="19500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Face Recognition Tool – Test Block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7" y="1136742"/>
            <a:ext cx="4718876" cy="48392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12" y="1031470"/>
            <a:ext cx="4962756" cy="456086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546780" y="5679083"/>
            <a:ext cx="6579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Linprog example: https</a:t>
            </a:r>
            <a:r>
              <a:rPr lang="pt-BR" b="1" dirty="0">
                <a:solidFill>
                  <a:srgbClr val="FF0000"/>
                </a:solidFill>
              </a:rPr>
              <a:t>://www.youtube.com/watch?v=kavYLZatz44</a:t>
            </a:r>
          </a:p>
        </p:txBody>
      </p:sp>
    </p:spTree>
    <p:extLst>
      <p:ext uri="{BB962C8B-B14F-4D97-AF65-F5344CB8AC3E}">
        <p14:creationId xmlns:p14="http://schemas.microsoft.com/office/powerpoint/2010/main" val="41970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847" y="7780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Test Block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3837" y="1828652"/>
            <a:ext cx="7986092" cy="352170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72778" y="1976901"/>
            <a:ext cx="3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Transforma</a:t>
            </a:r>
            <a:r>
              <a:rPr lang="en-US" sz="1400" b="1" dirty="0" smtClean="0">
                <a:solidFill>
                  <a:srgbClr val="FF0000"/>
                </a:solidFill>
              </a:rPr>
              <a:t> a </a:t>
            </a:r>
            <a:r>
              <a:rPr lang="en-US" sz="1400" b="1" dirty="0" err="1" smtClean="0">
                <a:solidFill>
                  <a:srgbClr val="FF0000"/>
                </a:solidFill>
              </a:rPr>
              <a:t>matriz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em</a:t>
            </a:r>
            <a:r>
              <a:rPr lang="en-US" sz="1400" b="1" dirty="0" smtClean="0">
                <a:solidFill>
                  <a:srgbClr val="FF0000"/>
                </a:solidFill>
              </a:rPr>
              <a:t> um </a:t>
            </a:r>
            <a:r>
              <a:rPr lang="en-US" sz="1400" b="1" dirty="0" err="1" smtClean="0">
                <a:solidFill>
                  <a:srgbClr val="FF0000"/>
                </a:solidFill>
              </a:rPr>
              <a:t>vetor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coluna</a:t>
            </a:r>
            <a:r>
              <a:rPr lang="en-US" sz="1400" b="1" dirty="0" smtClean="0">
                <a:solidFill>
                  <a:srgbClr val="FF0000"/>
                </a:solidFill>
              </a:rPr>
              <a:t>.</a:t>
            </a:r>
            <a:endParaRPr lang="pt-BR" sz="1400" dirty="0"/>
          </a:p>
        </p:txBody>
      </p:sp>
      <p:sp>
        <p:nvSpPr>
          <p:cNvPr id="6" name="Colchete esquerdo 5"/>
          <p:cNvSpPr/>
          <p:nvPr/>
        </p:nvSpPr>
        <p:spPr>
          <a:xfrm>
            <a:off x="7505288" y="1395125"/>
            <a:ext cx="109330" cy="88955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7" name="Colchete direito 6"/>
          <p:cNvSpPr/>
          <p:nvPr/>
        </p:nvSpPr>
        <p:spPr>
          <a:xfrm>
            <a:off x="8245752" y="1411000"/>
            <a:ext cx="159026" cy="87367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97322" y="1633831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m1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71156" y="2264864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n1</a:t>
            </a:r>
            <a:endParaRPr lang="pt-BR" sz="14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7653130" y="1520687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7771156" y="1525508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8245752" y="1562100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875104" y="1520687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9639300" y="1247213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9639300" y="1974144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642613" y="2652091"/>
            <a:ext cx="0" cy="5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917347" y="1675809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…</a:t>
            </a:r>
            <a:endParaRPr lang="pt-BR" sz="1400" b="1" dirty="0"/>
          </a:p>
        </p:txBody>
      </p:sp>
      <p:sp>
        <p:nvSpPr>
          <p:cNvPr id="20" name="Colchete esquerdo 19"/>
          <p:cNvSpPr/>
          <p:nvPr/>
        </p:nvSpPr>
        <p:spPr>
          <a:xfrm>
            <a:off x="9392066" y="1181117"/>
            <a:ext cx="91394" cy="26007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1" name="Colchete direito 20"/>
          <p:cNvSpPr/>
          <p:nvPr/>
        </p:nvSpPr>
        <p:spPr>
          <a:xfrm>
            <a:off x="9801767" y="1181117"/>
            <a:ext cx="129557" cy="26007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989062" y="2173701"/>
            <a:ext cx="95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</a:t>
            </a:r>
            <a:r>
              <a:rPr lang="en-US" sz="1400" b="1" dirty="0" smtClean="0"/>
              <a:t>1 x m1</a:t>
            </a:r>
            <a:endParaRPr lang="pt-BR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9437763" y="842928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pt-BR" sz="1400" b="1" dirty="0"/>
          </a:p>
        </p:txBody>
      </p:sp>
      <p:sp>
        <p:nvSpPr>
          <p:cNvPr id="25" name="CaixaDeTexto 24"/>
          <p:cNvSpPr txBox="1"/>
          <p:nvPr/>
        </p:nvSpPr>
        <p:spPr>
          <a:xfrm rot="5237660">
            <a:off x="9407452" y="3399639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…</a:t>
            </a:r>
            <a:endParaRPr lang="pt-BR" sz="1400" b="1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632135" y="2173701"/>
            <a:ext cx="62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lchete esquerdo 27"/>
          <p:cNvSpPr/>
          <p:nvPr/>
        </p:nvSpPr>
        <p:spPr>
          <a:xfrm>
            <a:off x="5977639" y="3723952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9" name="Colchete direito 28"/>
          <p:cNvSpPr/>
          <p:nvPr/>
        </p:nvSpPr>
        <p:spPr>
          <a:xfrm>
            <a:off x="6202556" y="3720192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387961" y="3943023"/>
            <a:ext cx="122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2n</a:t>
            </a:r>
            <a:endParaRPr lang="pt-BR" sz="14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062059" y="4909048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pt-BR" sz="14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495181" y="4006842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</a:t>
            </a:r>
            <a:r>
              <a:rPr lang="en-US" sz="1400" b="1" dirty="0" smtClean="0"/>
              <a:t> =</a:t>
            </a:r>
            <a:endParaRPr lang="pt-BR" sz="14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06287" y="3789135"/>
            <a:ext cx="29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</a:t>
            </a:r>
          </a:p>
          <a:p>
            <a:r>
              <a:rPr lang="en-US" sz="900" b="1" dirty="0" smtClean="0"/>
              <a:t>1</a:t>
            </a:r>
          </a:p>
          <a:p>
            <a:r>
              <a:rPr lang="en-US" sz="900" b="1" dirty="0" smtClean="0"/>
              <a:t>1</a:t>
            </a:r>
          </a:p>
          <a:p>
            <a:r>
              <a:rPr lang="en-US" sz="900" b="1" dirty="0" smtClean="0"/>
              <a:t>.</a:t>
            </a:r>
          </a:p>
          <a:p>
            <a:r>
              <a:rPr lang="en-US" sz="900" b="1" dirty="0" smtClean="0"/>
              <a:t>.</a:t>
            </a:r>
          </a:p>
          <a:p>
            <a:r>
              <a:rPr lang="en-US" sz="900" b="1" dirty="0"/>
              <a:t>.</a:t>
            </a:r>
            <a:endParaRPr lang="pt-BR" sz="900" b="1" dirty="0"/>
          </a:p>
        </p:txBody>
      </p:sp>
      <p:sp>
        <p:nvSpPr>
          <p:cNvPr id="40" name="Colchete esquerdo 39"/>
          <p:cNvSpPr/>
          <p:nvPr/>
        </p:nvSpPr>
        <p:spPr>
          <a:xfrm>
            <a:off x="7381127" y="3717212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Colchete direito 40"/>
          <p:cNvSpPr/>
          <p:nvPr/>
        </p:nvSpPr>
        <p:spPr>
          <a:xfrm>
            <a:off x="7606044" y="3713452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7791449" y="3936283"/>
            <a:ext cx="122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2n </a:t>
            </a:r>
            <a:endParaRPr lang="pt-BR" sz="14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465547" y="4902308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pt-BR" sz="14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946657" y="4000102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l</a:t>
            </a:r>
            <a:r>
              <a:rPr lang="en-US" sz="1400" b="1" dirty="0" err="1" smtClean="0"/>
              <a:t>b</a:t>
            </a:r>
            <a:r>
              <a:rPr lang="en-US" sz="1400" b="1" dirty="0" smtClean="0"/>
              <a:t> =</a:t>
            </a:r>
            <a:endParaRPr lang="pt-BR" sz="14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409775" y="3782395"/>
            <a:ext cx="29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</a:t>
            </a:r>
            <a:endParaRPr lang="en-US" sz="900" b="1" dirty="0" smtClean="0"/>
          </a:p>
          <a:p>
            <a:r>
              <a:rPr lang="en-US" sz="900" b="1" dirty="0"/>
              <a:t>0</a:t>
            </a:r>
            <a:endParaRPr lang="en-US" sz="900" b="1" dirty="0" smtClean="0"/>
          </a:p>
          <a:p>
            <a:r>
              <a:rPr lang="en-US" sz="900" b="1" dirty="0"/>
              <a:t>0</a:t>
            </a:r>
            <a:endParaRPr lang="en-US" sz="900" b="1" dirty="0" smtClean="0"/>
          </a:p>
          <a:p>
            <a:r>
              <a:rPr lang="en-US" sz="900" b="1" dirty="0" smtClean="0"/>
              <a:t>.</a:t>
            </a:r>
          </a:p>
          <a:p>
            <a:r>
              <a:rPr lang="en-US" sz="900" b="1" dirty="0" smtClean="0"/>
              <a:t>.</a:t>
            </a:r>
          </a:p>
          <a:p>
            <a:r>
              <a:rPr lang="en-US" sz="900" b="1" dirty="0"/>
              <a:t>.</a:t>
            </a:r>
            <a:endParaRPr lang="pt-BR" sz="900" b="1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6357372" y="2259927"/>
            <a:ext cx="103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6005622" y="2110974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</a:t>
            </a:r>
            <a:endParaRPr lang="pt-BR" sz="1400" b="1" dirty="0"/>
          </a:p>
        </p:txBody>
      </p:sp>
      <p:sp>
        <p:nvSpPr>
          <p:cNvPr id="49" name="Colchete esquerdo 48"/>
          <p:cNvSpPr/>
          <p:nvPr/>
        </p:nvSpPr>
        <p:spPr>
          <a:xfrm>
            <a:off x="8640804" y="3709225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0" name="Colchete direito 49"/>
          <p:cNvSpPr/>
          <p:nvPr/>
        </p:nvSpPr>
        <p:spPr>
          <a:xfrm>
            <a:off x="8865721" y="3705465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046754" y="3997290"/>
            <a:ext cx="122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2n = m1xn1</a:t>
            </a:r>
            <a:endParaRPr lang="pt-BR" sz="14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8725224" y="4894321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pt-BR" sz="1400" b="1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206334" y="3992115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 =</a:t>
            </a:r>
            <a:endParaRPr lang="pt-BR" sz="14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669452" y="3774408"/>
            <a:ext cx="29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 smtClean="0"/>
          </a:p>
          <a:p>
            <a:endParaRPr lang="en-US" sz="900" b="1" dirty="0" smtClean="0"/>
          </a:p>
          <a:p>
            <a:endParaRPr lang="en-US" sz="900" b="1" dirty="0" smtClean="0"/>
          </a:p>
          <a:p>
            <a:r>
              <a:rPr lang="en-US" sz="900" b="1" dirty="0" smtClean="0"/>
              <a:t>.</a:t>
            </a:r>
          </a:p>
          <a:p>
            <a:r>
              <a:rPr lang="en-US" sz="900" b="1" dirty="0" smtClean="0"/>
              <a:t>.</a:t>
            </a:r>
          </a:p>
          <a:p>
            <a:r>
              <a:rPr lang="en-US" sz="900" b="1" dirty="0"/>
              <a:t>.</a:t>
            </a:r>
            <a:endParaRPr lang="pt-BR" sz="900" b="1" dirty="0"/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89" y="5229858"/>
            <a:ext cx="4253552" cy="9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Test Block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0" y="1974064"/>
            <a:ext cx="10378109" cy="33696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30" y="1474529"/>
            <a:ext cx="5870713" cy="2941255"/>
          </a:xfrm>
          <a:prstGeom prst="rect">
            <a:avLst/>
          </a:prstGeom>
        </p:spPr>
      </p:pic>
      <p:sp>
        <p:nvSpPr>
          <p:cNvPr id="10" name="Colchete esquerdo 9"/>
          <p:cNvSpPr/>
          <p:nvPr/>
        </p:nvSpPr>
        <p:spPr>
          <a:xfrm>
            <a:off x="6265376" y="4781882"/>
            <a:ext cx="109330" cy="88955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Colchete direito 10"/>
          <p:cNvSpPr/>
          <p:nvPr/>
        </p:nvSpPr>
        <p:spPr>
          <a:xfrm>
            <a:off x="7557881" y="4789819"/>
            <a:ext cx="159026" cy="87367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895396" y="5072770"/>
            <a:ext cx="118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 = m1 x n1</a:t>
            </a:r>
            <a:endParaRPr lang="pt-BR" sz="1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20004" y="5726400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2n</a:t>
            </a:r>
            <a:endParaRPr lang="pt-BR" sz="1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80501" y="5045884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</a:t>
            </a:r>
            <a:endParaRPr lang="pt-BR" sz="1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269230" y="5027724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 A</a:t>
            </a:r>
            <a:endParaRPr lang="pt-BR" sz="1400" b="1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986996" y="4781882"/>
            <a:ext cx="6627" cy="86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900523" y="5380547"/>
            <a:ext cx="3480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r>
              <a:rPr lang="en-US" sz="1400" b="1" dirty="0" smtClean="0">
                <a:solidFill>
                  <a:srgbClr val="FF0000"/>
                </a:solidFill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</a:rPr>
              <a:t>vetor</a:t>
            </a:r>
            <a:r>
              <a:rPr lang="en-US" sz="1400" b="1" dirty="0" smtClean="0">
                <a:solidFill>
                  <a:srgbClr val="FF0000"/>
                </a:solidFill>
              </a:rPr>
              <a:t> que </a:t>
            </a:r>
            <a:r>
              <a:rPr lang="en-US" sz="1400" b="1" dirty="0" err="1" smtClean="0">
                <a:solidFill>
                  <a:srgbClr val="FF0000"/>
                </a:solidFill>
              </a:rPr>
              <a:t>armazena</a:t>
            </a:r>
            <a:r>
              <a:rPr lang="en-US" sz="1400" b="1" dirty="0" smtClean="0">
                <a:solidFill>
                  <a:srgbClr val="FF0000"/>
                </a:solidFill>
              </a:rPr>
              <a:t> as </a:t>
            </a:r>
            <a:r>
              <a:rPr lang="en-US" sz="1400" b="1" dirty="0" err="1" smtClean="0">
                <a:solidFill>
                  <a:srgbClr val="FF0000"/>
                </a:solidFill>
              </a:rPr>
              <a:t>variáveis</a:t>
            </a:r>
            <a:r>
              <a:rPr lang="en-US" sz="1400" b="1" dirty="0" smtClean="0">
                <a:solidFill>
                  <a:srgbClr val="FF0000"/>
                </a:solidFill>
              </a:rPr>
              <a:t> que </a:t>
            </a:r>
            <a:r>
              <a:rPr lang="en-US" sz="1400" b="1" dirty="0" err="1" smtClean="0">
                <a:solidFill>
                  <a:srgbClr val="FF0000"/>
                </a:solidFill>
              </a:rPr>
              <a:t>minimizam</a:t>
            </a:r>
            <a:r>
              <a:rPr lang="en-US" sz="1400" b="1" dirty="0" smtClean="0">
                <a:solidFill>
                  <a:srgbClr val="FF0000"/>
                </a:solidFill>
              </a:rPr>
              <a:t> a </a:t>
            </a:r>
            <a:r>
              <a:rPr lang="en-US" sz="1400" b="1" dirty="0" err="1" smtClean="0">
                <a:solidFill>
                  <a:srgbClr val="FF0000"/>
                </a:solidFill>
              </a:rPr>
              <a:t>função</a:t>
            </a:r>
            <a:r>
              <a:rPr lang="en-US" sz="1400" b="1" dirty="0" smtClean="0">
                <a:solidFill>
                  <a:srgbClr val="FF0000"/>
                </a:solidFill>
              </a:rPr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96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7" y="1914319"/>
            <a:ext cx="4278799" cy="35025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96000" y="1997764"/>
            <a:ext cx="3892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1o - </a:t>
            </a:r>
            <a:r>
              <a:rPr lang="en-US" sz="1400" dirty="0" err="1" smtClean="0"/>
              <a:t>Clicar</a:t>
            </a:r>
            <a:r>
              <a:rPr lang="en-US" sz="1400" dirty="0" smtClean="0"/>
              <a:t> no </a:t>
            </a:r>
            <a:r>
              <a:rPr lang="en-US" sz="1400" dirty="0" err="1" smtClean="0"/>
              <a:t>botão</a:t>
            </a:r>
            <a:r>
              <a:rPr lang="en-US" sz="1400" dirty="0" smtClean="0"/>
              <a:t> Train</a:t>
            </a:r>
          </a:p>
          <a:p>
            <a:endParaRPr lang="en-US" sz="1400" dirty="0"/>
          </a:p>
          <a:p>
            <a:r>
              <a:rPr lang="en-US" sz="1400" dirty="0" smtClean="0"/>
              <a:t>2o -  </a:t>
            </a:r>
            <a:r>
              <a:rPr lang="en-US" sz="1400" dirty="0" err="1" smtClean="0"/>
              <a:t>Selecionar</a:t>
            </a:r>
            <a:r>
              <a:rPr lang="en-US" sz="1400" dirty="0" smtClean="0"/>
              <a:t> a pasta </a:t>
            </a:r>
            <a:r>
              <a:rPr lang="en-US" sz="1400" dirty="0" err="1" smtClean="0"/>
              <a:t>FaceDatabase</a:t>
            </a:r>
            <a:r>
              <a:rPr lang="en-US" sz="1400" dirty="0" smtClean="0"/>
              <a:t>\Database1\</a:t>
            </a:r>
            <a:r>
              <a:rPr lang="en-US" sz="1400" dirty="0" err="1" smtClean="0"/>
              <a:t>Train_Data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3o -  </a:t>
            </a:r>
            <a:r>
              <a:rPr lang="en-US" sz="1400" dirty="0" err="1" smtClean="0"/>
              <a:t>Clicar</a:t>
            </a:r>
            <a:r>
              <a:rPr lang="en-US" sz="1400" dirty="0" smtClean="0"/>
              <a:t> no </a:t>
            </a:r>
            <a:r>
              <a:rPr lang="en-US" sz="1400" dirty="0" err="1" smtClean="0"/>
              <a:t>botão</a:t>
            </a:r>
            <a:r>
              <a:rPr lang="en-US" sz="1400" dirty="0" smtClean="0"/>
              <a:t> </a:t>
            </a:r>
            <a:r>
              <a:rPr lang="en-US" sz="1400" dirty="0" err="1" smtClean="0"/>
              <a:t>SingleTest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4o -   </a:t>
            </a:r>
            <a:r>
              <a:rPr lang="en-US" sz="1400" dirty="0" err="1" smtClean="0"/>
              <a:t>Selecionar</a:t>
            </a:r>
            <a:r>
              <a:rPr lang="en-US" sz="1400" dirty="0" smtClean="0"/>
              <a:t> </a:t>
            </a:r>
            <a:r>
              <a:rPr lang="en-US" sz="1400" dirty="0" err="1" smtClean="0"/>
              <a:t>alguma</a:t>
            </a:r>
            <a:r>
              <a:rPr lang="en-US" sz="1400" dirty="0" smtClean="0"/>
              <a:t> </a:t>
            </a:r>
            <a:r>
              <a:rPr lang="en-US" sz="1400" dirty="0" err="1" smtClean="0"/>
              <a:t>imagem</a:t>
            </a:r>
            <a:r>
              <a:rPr lang="en-US" sz="1400" dirty="0" smtClean="0"/>
              <a:t> </a:t>
            </a:r>
            <a:r>
              <a:rPr lang="en-US" sz="1400" dirty="0" err="1" smtClean="0"/>
              <a:t>dentro</a:t>
            </a:r>
            <a:r>
              <a:rPr lang="en-US" sz="1400" dirty="0" smtClean="0"/>
              <a:t> de </a:t>
            </a:r>
          </a:p>
          <a:p>
            <a:r>
              <a:rPr lang="en-US" sz="1400" dirty="0" err="1"/>
              <a:t>a</a:t>
            </a:r>
            <a:r>
              <a:rPr lang="en-US" sz="1400" dirty="0" err="1" smtClean="0"/>
              <a:t>lguma</a:t>
            </a:r>
            <a:r>
              <a:rPr lang="en-US" sz="1400" dirty="0" smtClean="0"/>
              <a:t> pasta  no </a:t>
            </a:r>
            <a:r>
              <a:rPr lang="en-US" sz="1400" dirty="0" err="1" smtClean="0"/>
              <a:t>diretório</a:t>
            </a:r>
            <a:r>
              <a:rPr lang="en-US" sz="1400" dirty="0" smtClean="0"/>
              <a:t> </a:t>
            </a:r>
            <a:r>
              <a:rPr lang="en-US" sz="1400" dirty="0" err="1" smtClean="0"/>
              <a:t>FaceDatabase</a:t>
            </a:r>
            <a:r>
              <a:rPr lang="en-US" sz="1400" dirty="0" smtClean="0"/>
              <a:t>\Database1\</a:t>
            </a:r>
            <a:r>
              <a:rPr lang="en-US" sz="1400" dirty="0" err="1" smtClean="0"/>
              <a:t>Test_Data</a:t>
            </a:r>
            <a:r>
              <a:rPr lang="en-US" sz="1400" dirty="0" smtClean="0"/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821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Test Block</a:t>
            </a:r>
            <a:endParaRPr lang="pt-BR" dirty="0"/>
          </a:p>
        </p:txBody>
      </p:sp>
      <p:sp>
        <p:nvSpPr>
          <p:cNvPr id="10" name="Colchete esquerdo 9"/>
          <p:cNvSpPr/>
          <p:nvPr/>
        </p:nvSpPr>
        <p:spPr>
          <a:xfrm>
            <a:off x="3189767" y="2969031"/>
            <a:ext cx="225038" cy="180805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Colchete direito 10"/>
          <p:cNvSpPr/>
          <p:nvPr/>
        </p:nvSpPr>
        <p:spPr>
          <a:xfrm>
            <a:off x="5190941" y="3001296"/>
            <a:ext cx="226348" cy="177578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91555" y="3581411"/>
            <a:ext cx="65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18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76803" y="4924926"/>
            <a:ext cx="78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400</a:t>
            </a:r>
            <a:endParaRPr lang="pt-BR" sz="2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97874" y="3558381"/>
            <a:ext cx="5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636180" y="3581409"/>
            <a:ext cx="554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 A</a:t>
            </a:r>
            <a:endParaRPr lang="pt-BR" sz="2400" b="1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4320555" y="3032716"/>
            <a:ext cx="27311" cy="18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554972" y="1175539"/>
            <a:ext cx="402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Lingprog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f,Aeq,lb,y</a:t>
            </a:r>
            <a:r>
              <a:rPr lang="en-US" sz="2000" b="1" dirty="0" smtClean="0">
                <a:solidFill>
                  <a:srgbClr val="FF0000"/>
                </a:solidFill>
              </a:rPr>
              <a:t>,[],[])</a:t>
            </a:r>
            <a:endParaRPr lang="pt-BR" sz="2000" dirty="0"/>
          </a:p>
        </p:txBody>
      </p:sp>
      <p:sp>
        <p:nvSpPr>
          <p:cNvPr id="17" name="Colchete esquerdo 9"/>
          <p:cNvSpPr/>
          <p:nvPr/>
        </p:nvSpPr>
        <p:spPr>
          <a:xfrm>
            <a:off x="3137526" y="1909622"/>
            <a:ext cx="164760" cy="32540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Colchete direito 10"/>
          <p:cNvSpPr/>
          <p:nvPr/>
        </p:nvSpPr>
        <p:spPr>
          <a:xfrm>
            <a:off x="5261458" y="1887337"/>
            <a:ext cx="105890" cy="31959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33448" y="1785891"/>
            <a:ext cx="9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 =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867679" y="1406372"/>
            <a:ext cx="78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400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580173" y="3530037"/>
            <a:ext cx="39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=</a:t>
            </a:r>
            <a:endParaRPr lang="pt-BR" sz="2400" b="1" dirty="0"/>
          </a:p>
        </p:txBody>
      </p:sp>
      <p:sp>
        <p:nvSpPr>
          <p:cNvPr id="23" name="Colchete esquerdo 9"/>
          <p:cNvSpPr/>
          <p:nvPr/>
        </p:nvSpPr>
        <p:spPr>
          <a:xfrm>
            <a:off x="6181314" y="3001296"/>
            <a:ext cx="112519" cy="180805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Colchete direito 10"/>
          <p:cNvSpPr/>
          <p:nvPr/>
        </p:nvSpPr>
        <p:spPr>
          <a:xfrm>
            <a:off x="6443188" y="3011291"/>
            <a:ext cx="111784" cy="177578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85976" y="3480195"/>
            <a:ext cx="36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y</a:t>
            </a:r>
            <a:endParaRPr lang="pt-BR" sz="2400" b="1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64" y="1570644"/>
            <a:ext cx="4828122" cy="4437138"/>
          </a:xfrm>
          <a:prstGeom prst="rect">
            <a:avLst/>
          </a:prstGeom>
        </p:spPr>
      </p:pic>
      <p:sp>
        <p:nvSpPr>
          <p:cNvPr id="26" name="Colchete esquerdo 9"/>
          <p:cNvSpPr/>
          <p:nvPr/>
        </p:nvSpPr>
        <p:spPr>
          <a:xfrm>
            <a:off x="1101570" y="4754811"/>
            <a:ext cx="112519" cy="180805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7" name="Colchete direito 10"/>
          <p:cNvSpPr/>
          <p:nvPr/>
        </p:nvSpPr>
        <p:spPr>
          <a:xfrm>
            <a:off x="1429033" y="4787076"/>
            <a:ext cx="111784" cy="177578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81763" y="5213303"/>
            <a:ext cx="7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Lb</a:t>
            </a:r>
            <a:r>
              <a:rPr lang="en-US" sz="2400" b="1" i="1" dirty="0" smtClean="0"/>
              <a:t> =</a:t>
            </a:r>
            <a:endParaRPr lang="pt-BR" sz="2400" b="1" i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180857" y="4741067"/>
            <a:ext cx="4326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</a:p>
          <a:p>
            <a:r>
              <a:rPr lang="en-US" sz="2400" b="1" dirty="0" smtClean="0"/>
              <a:t>0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0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4415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Test Block</a:t>
            </a:r>
            <a:endParaRPr lang="pt-BR" dirty="0"/>
          </a:p>
        </p:txBody>
      </p:sp>
      <p:sp>
        <p:nvSpPr>
          <p:cNvPr id="10" name="Colchete esquerdo 9"/>
          <p:cNvSpPr/>
          <p:nvPr/>
        </p:nvSpPr>
        <p:spPr>
          <a:xfrm>
            <a:off x="3189767" y="2969031"/>
            <a:ext cx="225038" cy="180805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Colchete direito 10"/>
          <p:cNvSpPr/>
          <p:nvPr/>
        </p:nvSpPr>
        <p:spPr>
          <a:xfrm>
            <a:off x="5190941" y="3001296"/>
            <a:ext cx="226348" cy="177578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91555" y="3581411"/>
            <a:ext cx="65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18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76803" y="4924926"/>
            <a:ext cx="78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400</a:t>
            </a:r>
            <a:endParaRPr lang="pt-BR" sz="2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97874" y="3558381"/>
            <a:ext cx="5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636180" y="3581409"/>
            <a:ext cx="554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 A</a:t>
            </a:r>
            <a:endParaRPr lang="pt-BR" sz="2400" b="1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4320555" y="3032716"/>
            <a:ext cx="27311" cy="18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176571" y="1324226"/>
            <a:ext cx="473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Lingprog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f,Aeq,lb,y</a:t>
            </a:r>
            <a:r>
              <a:rPr lang="en-US" sz="2400" b="1" dirty="0" smtClean="0">
                <a:solidFill>
                  <a:srgbClr val="FF0000"/>
                </a:solidFill>
              </a:rPr>
              <a:t>,[],[])</a:t>
            </a:r>
            <a:endParaRPr lang="pt-BR" sz="2400" dirty="0"/>
          </a:p>
        </p:txBody>
      </p:sp>
      <p:sp>
        <p:nvSpPr>
          <p:cNvPr id="17" name="Colchete esquerdo 9"/>
          <p:cNvSpPr/>
          <p:nvPr/>
        </p:nvSpPr>
        <p:spPr>
          <a:xfrm>
            <a:off x="3137526" y="1909622"/>
            <a:ext cx="164760" cy="32540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Colchete direito 10"/>
          <p:cNvSpPr/>
          <p:nvPr/>
        </p:nvSpPr>
        <p:spPr>
          <a:xfrm>
            <a:off x="5261458" y="1887337"/>
            <a:ext cx="105890" cy="31959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33448" y="1785891"/>
            <a:ext cx="91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 =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867679" y="1406372"/>
            <a:ext cx="78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400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580173" y="3530037"/>
            <a:ext cx="39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=</a:t>
            </a:r>
            <a:endParaRPr lang="pt-BR" sz="2400" b="1" dirty="0"/>
          </a:p>
        </p:txBody>
      </p:sp>
      <p:sp>
        <p:nvSpPr>
          <p:cNvPr id="23" name="Colchete esquerdo 9"/>
          <p:cNvSpPr/>
          <p:nvPr/>
        </p:nvSpPr>
        <p:spPr>
          <a:xfrm>
            <a:off x="6181314" y="3001296"/>
            <a:ext cx="112519" cy="180805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Colchete direito 10"/>
          <p:cNvSpPr/>
          <p:nvPr/>
        </p:nvSpPr>
        <p:spPr>
          <a:xfrm>
            <a:off x="6443188" y="3011291"/>
            <a:ext cx="111784" cy="177578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85976" y="3480195"/>
            <a:ext cx="36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y</a:t>
            </a:r>
            <a:endParaRPr lang="pt-BR" sz="2400" b="1" i="1" dirty="0"/>
          </a:p>
        </p:txBody>
      </p:sp>
      <p:sp>
        <p:nvSpPr>
          <p:cNvPr id="26" name="Colchete esquerdo 9"/>
          <p:cNvSpPr/>
          <p:nvPr/>
        </p:nvSpPr>
        <p:spPr>
          <a:xfrm>
            <a:off x="1585348" y="4108545"/>
            <a:ext cx="112519" cy="180805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7" name="Colchete direito 10"/>
          <p:cNvSpPr/>
          <p:nvPr/>
        </p:nvSpPr>
        <p:spPr>
          <a:xfrm>
            <a:off x="1912811" y="4140810"/>
            <a:ext cx="111784" cy="177578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342283" y="4546248"/>
            <a:ext cx="111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Lb</a:t>
            </a:r>
            <a:r>
              <a:rPr lang="en-US" sz="2400" b="1" i="1" dirty="0" smtClean="0"/>
              <a:t> =</a:t>
            </a:r>
            <a:endParaRPr lang="pt-BR" sz="2400" b="1" i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623795" y="4043074"/>
            <a:ext cx="4326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</a:p>
          <a:p>
            <a:r>
              <a:rPr lang="en-US" sz="2400" b="1" dirty="0" smtClean="0"/>
              <a:t>0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0</a:t>
            </a:r>
            <a:endParaRPr lang="pt-BR" sz="2400" b="1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71" y="2094743"/>
            <a:ext cx="4632772" cy="232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Test Block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05" y="1868724"/>
            <a:ext cx="7605325" cy="41802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27952" y="2111247"/>
            <a:ext cx="3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Armazena</a:t>
            </a:r>
            <a:r>
              <a:rPr lang="en-US" sz="1400" b="1" dirty="0" smtClean="0">
                <a:solidFill>
                  <a:srgbClr val="FF0000"/>
                </a:solidFill>
              </a:rPr>
              <a:t> a soma </a:t>
            </a:r>
            <a:r>
              <a:rPr lang="en-US" sz="1400" b="1" dirty="0" err="1" smtClean="0">
                <a:solidFill>
                  <a:srgbClr val="FF0000"/>
                </a:solidFill>
              </a:rPr>
              <a:t>acumulativa</a:t>
            </a:r>
            <a:r>
              <a:rPr lang="en-US" sz="1400" b="1" dirty="0" smtClean="0">
                <a:solidFill>
                  <a:srgbClr val="FF0000"/>
                </a:solidFill>
              </a:rPr>
              <a:t> do </a:t>
            </a:r>
            <a:r>
              <a:rPr lang="en-US" sz="1400" b="1" dirty="0" err="1" smtClean="0">
                <a:solidFill>
                  <a:srgbClr val="FF0000"/>
                </a:solidFill>
              </a:rPr>
              <a:t>vetor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nn</a:t>
            </a:r>
            <a:endParaRPr lang="pt-BR" sz="1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20" y="1775887"/>
            <a:ext cx="2996648" cy="192237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888560" y="5771123"/>
            <a:ext cx="4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norm(…, 1) =&gt; a soma dos </a:t>
            </a:r>
            <a:r>
              <a:rPr lang="en-US" sz="1400" b="1" dirty="0" err="1" smtClean="0">
                <a:solidFill>
                  <a:srgbClr val="FF0000"/>
                </a:solidFill>
              </a:rPr>
              <a:t>elementos</a:t>
            </a:r>
            <a:r>
              <a:rPr lang="en-US" sz="1400" b="1" dirty="0" smtClean="0">
                <a:solidFill>
                  <a:srgbClr val="FF0000"/>
                </a:solidFill>
              </a:rPr>
              <a:t> de </a:t>
            </a:r>
            <a:r>
              <a:rPr lang="en-US" sz="1400" b="1" dirty="0" err="1" smtClean="0">
                <a:solidFill>
                  <a:srgbClr val="FF0000"/>
                </a:solidFill>
              </a:rPr>
              <a:t>cada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coluna</a:t>
            </a:r>
            <a:r>
              <a:rPr lang="en-US" sz="1400" b="1" dirty="0" smtClean="0">
                <a:solidFill>
                  <a:srgbClr val="FF0000"/>
                </a:solidFill>
              </a:rPr>
              <a:t> é 1</a:t>
            </a:r>
            <a:endParaRPr lang="pt-BR" sz="1400" dirty="0"/>
          </a:p>
        </p:txBody>
      </p:sp>
      <p:sp>
        <p:nvSpPr>
          <p:cNvPr id="8" name="Colchete esquerdo 7"/>
          <p:cNvSpPr/>
          <p:nvPr/>
        </p:nvSpPr>
        <p:spPr>
          <a:xfrm>
            <a:off x="7671536" y="4160461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Colchete direito 8"/>
          <p:cNvSpPr/>
          <p:nvPr/>
        </p:nvSpPr>
        <p:spPr>
          <a:xfrm>
            <a:off x="7896453" y="4156701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114127" y="4538000"/>
            <a:ext cx="92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</a:t>
            </a:r>
            <a:endParaRPr lang="pt-BR" sz="1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755956" y="5345557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pt-BR" sz="1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671536" y="4499359"/>
            <a:ext cx="34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</a:t>
            </a:r>
            <a:endParaRPr lang="pt-BR" sz="1400" b="1" dirty="0"/>
          </a:p>
        </p:txBody>
      </p:sp>
      <p:sp>
        <p:nvSpPr>
          <p:cNvPr id="13" name="Colchete esquerdo 12"/>
          <p:cNvSpPr/>
          <p:nvPr/>
        </p:nvSpPr>
        <p:spPr>
          <a:xfrm>
            <a:off x="8764585" y="4160460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Colchete direito 13"/>
          <p:cNvSpPr/>
          <p:nvPr/>
        </p:nvSpPr>
        <p:spPr>
          <a:xfrm>
            <a:off x="9706100" y="4156700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 rot="16200000">
            <a:off x="9908475" y="4481218"/>
            <a:ext cx="95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delta_xi</a:t>
            </a:r>
            <a:endParaRPr lang="pt-BR" sz="1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122377" y="5334991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</a:t>
            </a:r>
            <a:endParaRPr lang="pt-BR" sz="1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144393" y="4573566"/>
            <a:ext cx="34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</a:t>
            </a:r>
            <a:endParaRPr lang="pt-BR" sz="1400" b="1" dirty="0"/>
          </a:p>
        </p:txBody>
      </p:sp>
      <p:sp>
        <p:nvSpPr>
          <p:cNvPr id="18" name="Colchete esquerdo 17"/>
          <p:cNvSpPr/>
          <p:nvPr/>
        </p:nvSpPr>
        <p:spPr>
          <a:xfrm>
            <a:off x="10243199" y="4160460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Colchete direito 18"/>
          <p:cNvSpPr/>
          <p:nvPr/>
        </p:nvSpPr>
        <p:spPr>
          <a:xfrm>
            <a:off x="10468116" y="4156700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0560663" y="4573566"/>
            <a:ext cx="32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</a:t>
            </a:r>
            <a:endParaRPr lang="pt-BR" sz="1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327619" y="5345556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pt-BR" sz="1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832420" y="4494612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</a:t>
            </a:r>
            <a:r>
              <a:rPr lang="en-US" sz="1400" b="1" dirty="0" smtClean="0"/>
              <a:t> =</a:t>
            </a:r>
            <a:endParaRPr lang="pt-BR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769814" y="4518679"/>
            <a:ext cx="92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6</a:t>
            </a:r>
            <a:r>
              <a:rPr lang="en-US" sz="900" b="1" dirty="0" smtClean="0"/>
              <a:t> </a:t>
            </a:r>
            <a:r>
              <a:rPr lang="en-US" sz="1400" b="1" dirty="0" smtClean="0"/>
              <a:t>x 3 =18  </a:t>
            </a:r>
            <a:endParaRPr lang="pt-BR" sz="14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364592" y="4538001"/>
            <a:ext cx="41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18   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2399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Test Block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05" y="1868724"/>
            <a:ext cx="7605325" cy="41802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27952" y="2111247"/>
            <a:ext cx="348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Armazena</a:t>
            </a:r>
            <a:r>
              <a:rPr lang="en-US" sz="1400" b="1" dirty="0" smtClean="0">
                <a:solidFill>
                  <a:srgbClr val="FF0000"/>
                </a:solidFill>
              </a:rPr>
              <a:t> a soma </a:t>
            </a:r>
            <a:r>
              <a:rPr lang="en-US" sz="1400" b="1" dirty="0" err="1" smtClean="0">
                <a:solidFill>
                  <a:srgbClr val="FF0000"/>
                </a:solidFill>
              </a:rPr>
              <a:t>acumulativa</a:t>
            </a:r>
            <a:r>
              <a:rPr lang="en-US" sz="1400" b="1" dirty="0" smtClean="0">
                <a:solidFill>
                  <a:srgbClr val="FF0000"/>
                </a:solidFill>
              </a:rPr>
              <a:t> do </a:t>
            </a:r>
            <a:r>
              <a:rPr lang="en-US" sz="1400" b="1" dirty="0" err="1" smtClean="0">
                <a:solidFill>
                  <a:srgbClr val="FF0000"/>
                </a:solidFill>
              </a:rPr>
              <a:t>vetor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nn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88560" y="5771123"/>
            <a:ext cx="4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norm(…, 1) =&gt; a soma dos </a:t>
            </a:r>
            <a:r>
              <a:rPr lang="en-US" sz="1400" b="1" dirty="0" err="1" smtClean="0">
                <a:solidFill>
                  <a:srgbClr val="FF0000"/>
                </a:solidFill>
              </a:rPr>
              <a:t>elementos</a:t>
            </a:r>
            <a:r>
              <a:rPr lang="en-US" sz="1400" b="1" dirty="0" smtClean="0">
                <a:solidFill>
                  <a:srgbClr val="FF0000"/>
                </a:solidFill>
              </a:rPr>
              <a:t> de </a:t>
            </a:r>
            <a:r>
              <a:rPr lang="en-US" sz="1400" b="1" dirty="0" err="1" smtClean="0">
                <a:solidFill>
                  <a:srgbClr val="FF0000"/>
                </a:solidFill>
              </a:rPr>
              <a:t>cada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coluna</a:t>
            </a:r>
            <a:r>
              <a:rPr lang="en-US" sz="1400" b="1" dirty="0" smtClean="0">
                <a:solidFill>
                  <a:srgbClr val="FF0000"/>
                </a:solidFill>
              </a:rPr>
              <a:t> é 1</a:t>
            </a:r>
            <a:endParaRPr lang="pt-BR" sz="1400" dirty="0"/>
          </a:p>
        </p:txBody>
      </p:sp>
      <p:sp>
        <p:nvSpPr>
          <p:cNvPr id="8" name="Colchete esquerdo 7"/>
          <p:cNvSpPr/>
          <p:nvPr/>
        </p:nvSpPr>
        <p:spPr>
          <a:xfrm>
            <a:off x="7671536" y="4160461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Colchete direito 8"/>
          <p:cNvSpPr/>
          <p:nvPr/>
        </p:nvSpPr>
        <p:spPr>
          <a:xfrm>
            <a:off x="7896453" y="4156701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 rot="5400000">
            <a:off x="7526236" y="3845693"/>
            <a:ext cx="70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…</a:t>
            </a:r>
            <a:endParaRPr lang="pt-BR" sz="1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671536" y="4499359"/>
            <a:ext cx="34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</a:t>
            </a:r>
            <a:endParaRPr lang="pt-BR" sz="1400" b="1" dirty="0"/>
          </a:p>
        </p:txBody>
      </p:sp>
      <p:sp>
        <p:nvSpPr>
          <p:cNvPr id="13" name="Colchete esquerdo 12"/>
          <p:cNvSpPr/>
          <p:nvPr/>
        </p:nvSpPr>
        <p:spPr>
          <a:xfrm>
            <a:off x="7538741" y="2143598"/>
            <a:ext cx="307885" cy="470202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Colchete direito 13"/>
          <p:cNvSpPr/>
          <p:nvPr/>
        </p:nvSpPr>
        <p:spPr>
          <a:xfrm>
            <a:off x="8104863" y="2143598"/>
            <a:ext cx="175385" cy="468248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087717" y="4518679"/>
            <a:ext cx="1610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tmp</a:t>
            </a:r>
            <a:r>
              <a:rPr lang="en-US" sz="1400" b="1" dirty="0" smtClean="0"/>
              <a:t> = m</a:t>
            </a:r>
            <a:r>
              <a:rPr lang="en-US" sz="900" b="1" dirty="0" smtClean="0"/>
              <a:t>1 </a:t>
            </a:r>
            <a:r>
              <a:rPr lang="en-US" sz="1400" b="1" dirty="0" smtClean="0"/>
              <a:t>x n</a:t>
            </a:r>
            <a:r>
              <a:rPr lang="en-US" sz="900" b="1" dirty="0" smtClean="0"/>
              <a:t>1 </a:t>
            </a:r>
            <a:r>
              <a:rPr lang="en-US" sz="1400" b="1" dirty="0" smtClean="0"/>
              <a:t>x k</a:t>
            </a:r>
            <a:r>
              <a:rPr lang="en-US" sz="900" b="1" dirty="0" smtClean="0"/>
              <a:t>1</a:t>
            </a:r>
            <a:endParaRPr lang="pt-BR" sz="14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057365" y="2769805"/>
            <a:ext cx="71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r>
              <a:rPr lang="en-US" sz="900" b="1" dirty="0" smtClean="0"/>
              <a:t>1 </a:t>
            </a:r>
            <a:r>
              <a:rPr lang="en-US" sz="1400" b="1" dirty="0" smtClean="0"/>
              <a:t>x n</a:t>
            </a:r>
            <a:r>
              <a:rPr lang="en-US" sz="900" b="1" dirty="0" smtClean="0"/>
              <a:t>1</a:t>
            </a:r>
            <a:r>
              <a:rPr lang="en-US" sz="1400" b="1" dirty="0" smtClean="0"/>
              <a:t>   </a:t>
            </a:r>
            <a:endParaRPr lang="pt-BR" sz="1400" b="1" dirty="0"/>
          </a:p>
        </p:txBody>
      </p:sp>
      <p:sp>
        <p:nvSpPr>
          <p:cNvPr id="24" name="Colchete esquerdo 23"/>
          <p:cNvSpPr/>
          <p:nvPr/>
        </p:nvSpPr>
        <p:spPr>
          <a:xfrm>
            <a:off x="7682181" y="2343533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6" name="Colchete direito 25"/>
          <p:cNvSpPr/>
          <p:nvPr/>
        </p:nvSpPr>
        <p:spPr>
          <a:xfrm>
            <a:off x="7907098" y="2339773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lchete esquerdo 26"/>
          <p:cNvSpPr/>
          <p:nvPr/>
        </p:nvSpPr>
        <p:spPr>
          <a:xfrm>
            <a:off x="7685605" y="5458288"/>
            <a:ext cx="92016" cy="118509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8" name="Colchete direito 27"/>
          <p:cNvSpPr/>
          <p:nvPr/>
        </p:nvSpPr>
        <p:spPr>
          <a:xfrm>
            <a:off x="7910522" y="5454528"/>
            <a:ext cx="104172" cy="118885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8084619" y="4419677"/>
            <a:ext cx="71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r>
              <a:rPr lang="en-US" sz="900" b="1" dirty="0" smtClean="0"/>
              <a:t>1 </a:t>
            </a:r>
            <a:r>
              <a:rPr lang="en-US" sz="1400" b="1" dirty="0" smtClean="0"/>
              <a:t>x n</a:t>
            </a:r>
            <a:r>
              <a:rPr lang="en-US" sz="900" b="1" dirty="0" smtClean="0"/>
              <a:t>1</a:t>
            </a:r>
            <a:r>
              <a:rPr lang="en-US" sz="1400" b="1" dirty="0" smtClean="0"/>
              <a:t>   </a:t>
            </a:r>
            <a:endParaRPr lang="pt-BR" sz="14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118932" y="5806571"/>
            <a:ext cx="71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r>
              <a:rPr lang="en-US" sz="900" b="1" dirty="0" smtClean="0"/>
              <a:t>1 </a:t>
            </a:r>
            <a:r>
              <a:rPr lang="en-US" sz="1400" b="1" dirty="0" smtClean="0"/>
              <a:t>x n</a:t>
            </a:r>
            <a:r>
              <a:rPr lang="en-US" sz="900" b="1" dirty="0" smtClean="0"/>
              <a:t>1</a:t>
            </a:r>
            <a:r>
              <a:rPr lang="en-US" sz="1400" b="1" dirty="0" smtClean="0"/>
              <a:t>   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72635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</a:t>
            </a:r>
            <a:r>
              <a:rPr lang="en-US" b="1" dirty="0"/>
              <a:t>Tool – Test Block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1899"/>
            <a:ext cx="10388048" cy="28816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54978" y="3041541"/>
            <a:ext cx="7398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Encontra</a:t>
            </a:r>
            <a:r>
              <a:rPr lang="en-US" sz="1400" b="1" dirty="0" smtClean="0">
                <a:solidFill>
                  <a:srgbClr val="FF0000"/>
                </a:solidFill>
              </a:rPr>
              <a:t> o </a:t>
            </a:r>
            <a:r>
              <a:rPr lang="en-US" sz="1400" b="1" dirty="0" err="1" smtClean="0">
                <a:solidFill>
                  <a:srgbClr val="FF0000"/>
                </a:solidFill>
              </a:rPr>
              <a:t>menor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vetor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tmp</a:t>
            </a:r>
            <a:r>
              <a:rPr lang="en-US" sz="1400" b="1" dirty="0" smtClean="0">
                <a:solidFill>
                  <a:srgbClr val="FF0000"/>
                </a:solidFill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</a:rPr>
              <a:t>vetor</a:t>
            </a:r>
            <a:r>
              <a:rPr lang="en-US" sz="1400" b="1" dirty="0" smtClean="0">
                <a:solidFill>
                  <a:srgbClr val="FF0000"/>
                </a:solidFill>
              </a:rPr>
              <a:t> com o </a:t>
            </a:r>
            <a:r>
              <a:rPr lang="en-US" sz="1400" b="1" dirty="0" err="1" smtClean="0">
                <a:solidFill>
                  <a:srgbClr val="FF0000"/>
                </a:solidFill>
              </a:rPr>
              <a:t>menor</a:t>
            </a:r>
            <a:r>
              <a:rPr lang="en-US" sz="1400" b="1" dirty="0" smtClean="0">
                <a:solidFill>
                  <a:srgbClr val="FF0000"/>
                </a:solidFill>
              </a:rPr>
              <a:t> valor para a 2a </a:t>
            </a:r>
            <a:r>
              <a:rPr lang="en-US" sz="1400" b="1" dirty="0" err="1" smtClean="0">
                <a:solidFill>
                  <a:srgbClr val="FF0000"/>
                </a:solidFill>
              </a:rPr>
              <a:t>norma</a:t>
            </a:r>
            <a:r>
              <a:rPr lang="en-US" sz="1400" b="1" dirty="0" smtClean="0">
                <a:solidFill>
                  <a:srgbClr val="FF0000"/>
                </a:solidFill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</a:rPr>
              <a:t>vetor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mais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parecido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91053" y="1597822"/>
            <a:ext cx="4508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Vetor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com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informações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todos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os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arquivos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nas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pastas. 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Compõe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uma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709530" y="2072309"/>
            <a:ext cx="1192696" cy="112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2888" y="246197"/>
            <a:ext cx="7095085" cy="485767"/>
          </a:xfrm>
        </p:spPr>
        <p:txBody>
          <a:bodyPr/>
          <a:lstStyle/>
          <a:p>
            <a:pPr algn="ctr"/>
            <a:r>
              <a:rPr lang="en-US" sz="2600" b="1" dirty="0" smtClean="0"/>
              <a:t>Face </a:t>
            </a:r>
            <a:r>
              <a:rPr lang="en-US" sz="2600" b="1" dirty="0" smtClean="0"/>
              <a:t>Recognition Tool – </a:t>
            </a:r>
            <a:br>
              <a:rPr lang="en-US" sz="2600" b="1" dirty="0" smtClean="0"/>
            </a:br>
            <a:r>
              <a:rPr lang="en-US" sz="2600" b="1" dirty="0" smtClean="0"/>
              <a:t>Our </a:t>
            </a:r>
            <a:r>
              <a:rPr lang="en-US" sz="2600" b="1" dirty="0" err="1" smtClean="0"/>
              <a:t>purpuse</a:t>
            </a:r>
            <a:endParaRPr lang="pt-BR" sz="2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2" y="2116058"/>
            <a:ext cx="1726479" cy="2089119"/>
          </a:xfrm>
          <a:prstGeom prst="rect">
            <a:avLst/>
          </a:prstGeom>
        </p:spPr>
      </p:pic>
      <p:sp>
        <p:nvSpPr>
          <p:cNvPr id="8" name="Chaveta à esquerda 7"/>
          <p:cNvSpPr/>
          <p:nvPr/>
        </p:nvSpPr>
        <p:spPr>
          <a:xfrm>
            <a:off x="664412" y="2116058"/>
            <a:ext cx="220045" cy="2054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ta à direita 8"/>
          <p:cNvSpPr/>
          <p:nvPr/>
        </p:nvSpPr>
        <p:spPr>
          <a:xfrm rot="5400000">
            <a:off x="1947984" y="3768112"/>
            <a:ext cx="224112" cy="1724871"/>
          </a:xfrm>
          <a:prstGeom prst="rightBrace">
            <a:avLst>
              <a:gd name="adj1" fmla="val 8333"/>
              <a:gd name="adj2" fmla="val 51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7604" y="2919923"/>
            <a:ext cx="7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112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36598" y="4742604"/>
            <a:ext cx="7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92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2964631" y="2906918"/>
            <a:ext cx="1021198" cy="62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854790" y="1875597"/>
            <a:ext cx="47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in patches (6x6) – With overlapping and </a:t>
            </a:r>
            <a:r>
              <a:rPr lang="en-US" dirty="0" err="1" smtClean="0"/>
              <a:t>concat</a:t>
            </a:r>
            <a:r>
              <a:rPr lang="en-US" dirty="0" smtClean="0"/>
              <a:t> the patches</a:t>
            </a:r>
            <a:endParaRPr lang="pt-BR" dirty="0"/>
          </a:p>
        </p:txBody>
      </p:sp>
      <p:sp>
        <p:nvSpPr>
          <p:cNvPr id="13" name="Colchete esquerdo 5"/>
          <p:cNvSpPr/>
          <p:nvPr/>
        </p:nvSpPr>
        <p:spPr>
          <a:xfrm>
            <a:off x="4360803" y="3023493"/>
            <a:ext cx="150582" cy="38838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Colchete direito 6"/>
          <p:cNvSpPr/>
          <p:nvPr/>
        </p:nvSpPr>
        <p:spPr>
          <a:xfrm>
            <a:off x="4778448" y="3039368"/>
            <a:ext cx="118604" cy="37251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479543" y="2776309"/>
            <a:ext cx="30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pt-BR" sz="1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085052" y="3023493"/>
            <a:ext cx="33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pt-BR" sz="1400" b="1" dirty="0"/>
          </a:p>
        </p:txBody>
      </p:sp>
      <p:sp>
        <p:nvSpPr>
          <p:cNvPr id="21" name="Seta para a direita 20"/>
          <p:cNvSpPr/>
          <p:nvPr/>
        </p:nvSpPr>
        <p:spPr>
          <a:xfrm>
            <a:off x="7779398" y="2990014"/>
            <a:ext cx="1114332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olchete esquerdo 19"/>
          <p:cNvSpPr/>
          <p:nvPr/>
        </p:nvSpPr>
        <p:spPr>
          <a:xfrm>
            <a:off x="9115850" y="2931935"/>
            <a:ext cx="309881" cy="97667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5" name="Colchete direito 20"/>
          <p:cNvSpPr/>
          <p:nvPr/>
        </p:nvSpPr>
        <p:spPr>
          <a:xfrm>
            <a:off x="9604948" y="2931935"/>
            <a:ext cx="268648" cy="97667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951914" y="3235953"/>
            <a:ext cx="43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6</a:t>
            </a:r>
            <a:endParaRPr lang="pt-BR" sz="14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9325748" y="2513501"/>
            <a:ext cx="62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</a:t>
            </a:r>
            <a:endParaRPr lang="pt-BR" sz="1400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380499" y="5535586"/>
            <a:ext cx="276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Resize</a:t>
            </a:r>
            <a:r>
              <a:rPr lang="en-US" b="1" dirty="0" smtClean="0"/>
              <a:t> </a:t>
            </a:r>
            <a:r>
              <a:rPr lang="en-US" b="1" dirty="0" err="1" smtClean="0"/>
              <a:t>matlab</a:t>
            </a:r>
            <a:r>
              <a:rPr lang="en-US" dirty="0" smtClean="0"/>
              <a:t> function provide Feature Extraction – Loss of information.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12" y="5396166"/>
            <a:ext cx="1231887" cy="1152825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7554205" y="1945020"/>
            <a:ext cx="231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Create a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Dicionary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using DL algorithm.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olchete esquerdo 5"/>
          <p:cNvSpPr/>
          <p:nvPr/>
        </p:nvSpPr>
        <p:spPr>
          <a:xfrm>
            <a:off x="5091408" y="3031886"/>
            <a:ext cx="145610" cy="38838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7" name="Colchete direito 6"/>
          <p:cNvSpPr/>
          <p:nvPr/>
        </p:nvSpPr>
        <p:spPr>
          <a:xfrm>
            <a:off x="5431917" y="3023493"/>
            <a:ext cx="120513" cy="39677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218843" y="2684419"/>
            <a:ext cx="2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pt-BR" sz="1400" b="1" dirty="0"/>
          </a:p>
        </p:txBody>
      </p:sp>
      <p:sp>
        <p:nvSpPr>
          <p:cNvPr id="39" name="CaixaDeTexto 38"/>
          <p:cNvSpPr txBox="1"/>
          <p:nvPr/>
        </p:nvSpPr>
        <p:spPr>
          <a:xfrm flipH="1">
            <a:off x="5552431" y="3073020"/>
            <a:ext cx="17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pt-BR" sz="1400" b="1" dirty="0"/>
          </a:p>
        </p:txBody>
      </p:sp>
      <p:sp>
        <p:nvSpPr>
          <p:cNvPr id="40" name="Colchete esquerdo 5"/>
          <p:cNvSpPr/>
          <p:nvPr/>
        </p:nvSpPr>
        <p:spPr>
          <a:xfrm>
            <a:off x="5751797" y="3008241"/>
            <a:ext cx="145610" cy="38838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Colchete direito 6"/>
          <p:cNvSpPr/>
          <p:nvPr/>
        </p:nvSpPr>
        <p:spPr>
          <a:xfrm>
            <a:off x="6092306" y="2999848"/>
            <a:ext cx="120513" cy="39677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879232" y="2660774"/>
            <a:ext cx="2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pt-BR" sz="1400" b="1" dirty="0"/>
          </a:p>
        </p:txBody>
      </p:sp>
      <p:sp>
        <p:nvSpPr>
          <p:cNvPr id="43" name="CaixaDeTexto 42"/>
          <p:cNvSpPr txBox="1"/>
          <p:nvPr/>
        </p:nvSpPr>
        <p:spPr>
          <a:xfrm flipH="1">
            <a:off x="6212820" y="3049375"/>
            <a:ext cx="17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pt-BR" sz="1400" b="1" dirty="0"/>
          </a:p>
        </p:txBody>
      </p:sp>
      <p:sp>
        <p:nvSpPr>
          <p:cNvPr id="44" name="Colchete esquerdo 5"/>
          <p:cNvSpPr/>
          <p:nvPr/>
        </p:nvSpPr>
        <p:spPr>
          <a:xfrm>
            <a:off x="6506614" y="3023493"/>
            <a:ext cx="145610" cy="38838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5" name="Colchete direito 6"/>
          <p:cNvSpPr/>
          <p:nvPr/>
        </p:nvSpPr>
        <p:spPr>
          <a:xfrm>
            <a:off x="6847123" y="3015100"/>
            <a:ext cx="120513" cy="39677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6634049" y="2676026"/>
            <a:ext cx="2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pt-BR" sz="1400" b="1" dirty="0"/>
          </a:p>
        </p:txBody>
      </p:sp>
      <p:sp>
        <p:nvSpPr>
          <p:cNvPr id="47" name="CaixaDeTexto 46"/>
          <p:cNvSpPr txBox="1"/>
          <p:nvPr/>
        </p:nvSpPr>
        <p:spPr>
          <a:xfrm flipH="1">
            <a:off x="7273849" y="2917221"/>
            <a:ext cx="43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pt-BR" sz="24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10225330" y="2898479"/>
            <a:ext cx="670074" cy="541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olchete esquerdo 19"/>
          <p:cNvSpPr/>
          <p:nvPr/>
        </p:nvSpPr>
        <p:spPr>
          <a:xfrm>
            <a:off x="11104357" y="2684419"/>
            <a:ext cx="45719" cy="190412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0" name="Colchete direito 20"/>
          <p:cNvSpPr/>
          <p:nvPr/>
        </p:nvSpPr>
        <p:spPr>
          <a:xfrm>
            <a:off x="11265235" y="2685603"/>
            <a:ext cx="104089" cy="190412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11454850" y="3331270"/>
            <a:ext cx="41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18</a:t>
            </a:r>
            <a:endParaRPr lang="pt-BR" sz="14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1104357" y="2286567"/>
            <a:ext cx="35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2729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93" y="51848"/>
            <a:ext cx="9569144" cy="820140"/>
          </a:xfrm>
        </p:spPr>
        <p:txBody>
          <a:bodyPr/>
          <a:lstStyle/>
          <a:p>
            <a:pPr algn="ctr"/>
            <a:r>
              <a:rPr lang="en-US" b="1" dirty="0" smtClean="0"/>
              <a:t>Face Recognition Tool – </a:t>
            </a:r>
            <a:br>
              <a:rPr lang="en-US" b="1" dirty="0" smtClean="0"/>
            </a:br>
            <a:r>
              <a:rPr lang="en-US" b="1" dirty="0" smtClean="0"/>
              <a:t>Our </a:t>
            </a:r>
            <a:r>
              <a:rPr lang="en-US" b="1" dirty="0" err="1" smtClean="0"/>
              <a:t>Purpuse</a:t>
            </a:r>
            <a:endParaRPr lang="pt-BR" dirty="0"/>
          </a:p>
        </p:txBody>
      </p:sp>
      <p:cxnSp>
        <p:nvCxnSpPr>
          <p:cNvPr id="22" name="Conector reto 14"/>
          <p:cNvCxnSpPr/>
          <p:nvPr/>
        </p:nvCxnSpPr>
        <p:spPr>
          <a:xfrm>
            <a:off x="4045211" y="2461011"/>
            <a:ext cx="477" cy="24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lchete esquerdo 19"/>
          <p:cNvSpPr/>
          <p:nvPr/>
        </p:nvSpPr>
        <p:spPr>
          <a:xfrm>
            <a:off x="3594505" y="2351923"/>
            <a:ext cx="91394" cy="26007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5" name="Colchete direito 20"/>
          <p:cNvSpPr/>
          <p:nvPr/>
        </p:nvSpPr>
        <p:spPr>
          <a:xfrm>
            <a:off x="8783633" y="2351923"/>
            <a:ext cx="129557" cy="26007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449279" y="3017677"/>
            <a:ext cx="95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18</a:t>
            </a:r>
            <a:endParaRPr lang="pt-BR" sz="3200" b="1" dirty="0"/>
          </a:p>
        </p:txBody>
      </p:sp>
      <p:cxnSp>
        <p:nvCxnSpPr>
          <p:cNvPr id="28" name="Conector reto 14"/>
          <p:cNvCxnSpPr/>
          <p:nvPr/>
        </p:nvCxnSpPr>
        <p:spPr>
          <a:xfrm>
            <a:off x="4351068" y="2482276"/>
            <a:ext cx="477" cy="24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/>
          <p:cNvCxnSpPr/>
          <p:nvPr/>
        </p:nvCxnSpPr>
        <p:spPr>
          <a:xfrm>
            <a:off x="4658355" y="2482276"/>
            <a:ext cx="477" cy="24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843092" y="5472019"/>
            <a:ext cx="95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200</a:t>
            </a:r>
            <a:endParaRPr lang="pt-BR" sz="3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031207" y="3218468"/>
            <a:ext cx="95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 = </a:t>
            </a:r>
            <a:endParaRPr lang="pt-BR" sz="32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953579" y="3146428"/>
            <a:ext cx="109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. . .</a:t>
            </a:r>
            <a:endParaRPr lang="pt-BR" sz="3200" b="1" dirty="0"/>
          </a:p>
        </p:txBody>
      </p:sp>
      <p:cxnSp>
        <p:nvCxnSpPr>
          <p:cNvPr id="34" name="Conector reto 14"/>
          <p:cNvCxnSpPr/>
          <p:nvPr/>
        </p:nvCxnSpPr>
        <p:spPr>
          <a:xfrm>
            <a:off x="8170012" y="2400760"/>
            <a:ext cx="477" cy="24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aveta à esquerda 6"/>
          <p:cNvSpPr/>
          <p:nvPr/>
        </p:nvSpPr>
        <p:spPr>
          <a:xfrm rot="16200000">
            <a:off x="6017369" y="2705754"/>
            <a:ext cx="384571" cy="5147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haveta à direita 34"/>
          <p:cNvSpPr/>
          <p:nvPr/>
        </p:nvSpPr>
        <p:spPr>
          <a:xfrm>
            <a:off x="9090920" y="2286000"/>
            <a:ext cx="202257" cy="2666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94040" y="5764406"/>
            <a:ext cx="353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A =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Dicionário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de imagens</a:t>
            </a:r>
            <a:r>
              <a:rPr lang="en-US" sz="3200" b="1" dirty="0" smtClean="0"/>
              <a:t> </a:t>
            </a:r>
            <a:endParaRPr lang="pt-BR" sz="32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705"/>
            <a:ext cx="3700131" cy="1126985"/>
          </a:xfrm>
          <a:prstGeom prst="rect">
            <a:avLst/>
          </a:prstGeom>
        </p:spPr>
      </p:pic>
      <p:cxnSp>
        <p:nvCxnSpPr>
          <p:cNvPr id="5" name="Conexão reta unidirecional 4"/>
          <p:cNvCxnSpPr/>
          <p:nvPr/>
        </p:nvCxnSpPr>
        <p:spPr>
          <a:xfrm>
            <a:off x="3594505" y="1626781"/>
            <a:ext cx="376755" cy="72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1" y="1037133"/>
            <a:ext cx="4278799" cy="350250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0" y="1106245"/>
            <a:ext cx="5139897" cy="45454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60" y="4720247"/>
            <a:ext cx="3278925" cy="9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7" y="1914319"/>
            <a:ext cx="4278799" cy="350250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1168433"/>
            <a:ext cx="4698264" cy="44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96" y="1122328"/>
            <a:ext cx="5530257" cy="44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 – </a:t>
            </a:r>
            <a:r>
              <a:rPr lang="en-US" b="1" dirty="0" err="1" smtClean="0"/>
              <a:t>Funções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53902" y="1293164"/>
            <a:ext cx="9611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FaceRecognitionTool_OpeningFcn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varargin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Retângulo 7"/>
          <p:cNvSpPr/>
          <p:nvPr/>
        </p:nvSpPr>
        <p:spPr>
          <a:xfrm>
            <a:off x="653902" y="2203266"/>
            <a:ext cx="9278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varargout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FaceRecognitionTool_OutputFcn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589298" y="3270569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pushbutton4_Callback(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99237" y="4128003"/>
            <a:ext cx="8403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pushbutton5_Callback(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9237" y="4951520"/>
            <a:ext cx="8123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pushbutton6_Callback(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79359" y="5715203"/>
            <a:ext cx="8966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togglebutton3_Callback(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9359" y="3530540"/>
            <a:ext cx="636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Fun</a:t>
            </a:r>
            <a:r>
              <a:rPr lang="pt-BR" sz="1400" b="1" dirty="0" err="1" smtClean="0">
                <a:solidFill>
                  <a:schemeClr val="accent4">
                    <a:lumMod val="75000"/>
                  </a:schemeClr>
                </a:solidFill>
              </a:rPr>
              <a:t>ção</a:t>
            </a:r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 responsável pelo treinamento do dicionário</a:t>
            </a:r>
            <a:endParaRPr lang="en-US" sz="1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99237" y="5313984"/>
            <a:ext cx="933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Fun</a:t>
            </a:r>
            <a:r>
              <a:rPr lang="pt-BR" sz="1400" b="1" dirty="0" err="1" smtClean="0">
                <a:solidFill>
                  <a:srgbClr val="00B050"/>
                </a:solidFill>
              </a:rPr>
              <a:t>ção</a:t>
            </a:r>
            <a:r>
              <a:rPr lang="pt-BR" sz="1400" b="1" dirty="0" smtClean="0">
                <a:solidFill>
                  <a:srgbClr val="00B050"/>
                </a:solidFill>
              </a:rPr>
              <a:t> responsável </a:t>
            </a:r>
            <a:r>
              <a:rPr lang="pt-BR" sz="1400" b="1" dirty="0" err="1" smtClean="0">
                <a:solidFill>
                  <a:srgbClr val="00B050"/>
                </a:solidFill>
              </a:rPr>
              <a:t>multitest</a:t>
            </a:r>
            <a:r>
              <a:rPr lang="pt-BR" sz="1400" b="1" dirty="0" smtClean="0">
                <a:solidFill>
                  <a:srgbClr val="00B050"/>
                </a:solidFill>
              </a:rPr>
              <a:t> do dicionário – Identificação de múltiplas  imagens após o treinamento do dicionário </a:t>
            </a:r>
            <a:endParaRPr lang="en-US" sz="1400" b="1" dirty="0" smtClean="0">
              <a:solidFill>
                <a:srgbClr val="00B05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79358" y="4448429"/>
            <a:ext cx="823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Fun</a:t>
            </a:r>
            <a:r>
              <a:rPr lang="pt-BR" sz="1400" b="1" dirty="0" err="1" smtClean="0">
                <a:solidFill>
                  <a:schemeClr val="accent2">
                    <a:lumMod val="75000"/>
                  </a:schemeClr>
                </a:solidFill>
              </a:rPr>
              <a:t>ção</a:t>
            </a:r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 responsável pelo </a:t>
            </a:r>
            <a:r>
              <a:rPr lang="pt-BR" sz="1400" b="1" dirty="0" err="1" smtClean="0">
                <a:solidFill>
                  <a:schemeClr val="accent2">
                    <a:lumMod val="75000"/>
                  </a:schemeClr>
                </a:solidFill>
              </a:rPr>
              <a:t>singletest</a:t>
            </a:r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</a:rPr>
              <a:t> – Identificação de uma única imagem após o treinamento do dicionário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036983" y="2002591"/>
            <a:ext cx="8966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togglebutton3_Callback(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Retângulo 2"/>
          <p:cNvSpPr/>
          <p:nvPr/>
        </p:nvSpPr>
        <p:spPr>
          <a:xfrm>
            <a:off x="954157" y="2956748"/>
            <a:ext cx="865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togglebutton4_Callback(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954156" y="4720943"/>
            <a:ext cx="814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edit2_CreateFcn(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954156" y="3771757"/>
            <a:ext cx="8309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edit1_CreateFcn(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87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06" y="1663043"/>
            <a:ext cx="5273942" cy="43171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357691" y="1108213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pushbutton4_Callback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433891" y="2323812"/>
            <a:ext cx="230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C000"/>
                </a:solidFill>
              </a:rPr>
              <a:t>pushbutton5_Callback</a:t>
            </a:r>
            <a:endParaRPr lang="pt-BR" b="1" dirty="0">
              <a:solidFill>
                <a:srgbClr val="FFC000"/>
              </a:solidFill>
            </a:endParaRP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433890" y="3582624"/>
            <a:ext cx="234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pushbutton6_Callback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559826" y="1477545"/>
            <a:ext cx="2797865" cy="131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548771" y="2908852"/>
            <a:ext cx="1885120" cy="9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8701709" y="2723322"/>
            <a:ext cx="839856" cy="19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Face Recognition Tool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036983" y="2002591"/>
            <a:ext cx="8966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togglebutton3_Callback(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Retângulo 2"/>
          <p:cNvSpPr/>
          <p:nvPr/>
        </p:nvSpPr>
        <p:spPr>
          <a:xfrm>
            <a:off x="954157" y="2956748"/>
            <a:ext cx="865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togglebutton4_Callback(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954156" y="4720943"/>
            <a:ext cx="814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edit2_CreateFcn(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954156" y="3771757"/>
            <a:ext cx="8309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edit1_CreateFcn(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handles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13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a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FF"/>
      </a:accent1>
      <a:accent2>
        <a:srgbClr val="0000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00E7"/>
      </a:accent6>
      <a:hlink>
        <a:srgbClr val="0000FF"/>
      </a:hlink>
      <a:folHlink>
        <a:srgbClr val="009999"/>
      </a:folHlink>
    </a:clrScheme>
    <a:fontScheme name="esp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esp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a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pa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a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a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a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pa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Dictionary Learning Study - Medotologia Científica</Template>
  <TotalTime>1865</TotalTime>
  <Words>698</Words>
  <Application>Microsoft Office PowerPoint</Application>
  <PresentationFormat>Ecrã Panorâmico</PresentationFormat>
  <Paragraphs>213</Paragraphs>
  <Slides>26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Symbol</vt:lpstr>
      <vt:lpstr>Wingdings</vt:lpstr>
      <vt:lpstr>espar</vt:lpstr>
      <vt:lpstr>Bild</vt:lpstr>
      <vt:lpstr>Face recognition Tool - Brief</vt:lpstr>
      <vt:lpstr>Face Recognition Tool</vt:lpstr>
      <vt:lpstr>Face Recognition Tool</vt:lpstr>
      <vt:lpstr>Face Recognition Tool</vt:lpstr>
      <vt:lpstr>Face Recognition Tool</vt:lpstr>
      <vt:lpstr>Face Recognition Tool – Funções</vt:lpstr>
      <vt:lpstr>Face Recognition Tool</vt:lpstr>
      <vt:lpstr>Face Recognition Tool</vt:lpstr>
      <vt:lpstr>Face Recognition Tool</vt:lpstr>
      <vt:lpstr>Face Recognition Tool – Train Block</vt:lpstr>
      <vt:lpstr>Face Recognition Tool – Train Block</vt:lpstr>
      <vt:lpstr>Face Recognition Tool – Train Block</vt:lpstr>
      <vt:lpstr>Face Recognition Tool –  Train Block</vt:lpstr>
      <vt:lpstr>Face Recognition Tool –  Train Block</vt:lpstr>
      <vt:lpstr>Face Recognition Tool – Test Block</vt:lpstr>
      <vt:lpstr>Face Recognition Tool – Test Block</vt:lpstr>
      <vt:lpstr>Face Recognition Tool – Test Block</vt:lpstr>
      <vt:lpstr>Face Recognition Tool – Test Block</vt:lpstr>
      <vt:lpstr>Face Recognition Tool – Test Block</vt:lpstr>
      <vt:lpstr>Face Recognition Tool – Test Block</vt:lpstr>
      <vt:lpstr>Face Recognition Tool – Test Block</vt:lpstr>
      <vt:lpstr>Face Recognition Tool – Test Block</vt:lpstr>
      <vt:lpstr>Face Recognition Tool – Test Block</vt:lpstr>
      <vt:lpstr>Face Recognition Tool – Test Block</vt:lpstr>
      <vt:lpstr>Face Recognition Tool –  Our purpuse</vt:lpstr>
      <vt:lpstr>Face Recognition Tool –  Our Purpuse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Tool</dc:title>
  <dc:creator>Paulo Henrique Oliveira</dc:creator>
  <cp:lastModifiedBy>Paulo Henrique Oliveira</cp:lastModifiedBy>
  <cp:revision>43</cp:revision>
  <dcterms:created xsi:type="dcterms:W3CDTF">2018-07-15T13:30:43Z</dcterms:created>
  <dcterms:modified xsi:type="dcterms:W3CDTF">2018-10-24T18:00:27Z</dcterms:modified>
</cp:coreProperties>
</file>