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10287000" cx="18288000"/>
  <p:notesSz cx="6858000" cy="9144000"/>
  <p:embeddedFontLst>
    <p:embeddedFont>
      <p:font typeface="Arimo"/>
      <p:bold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1" roundtripDataSignature="AMtx7miPW0o7e0v1RikBnGENnrjt8IDB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bold.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Arim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3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3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3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3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1792288" y="612775"/>
            <a:ext cx="5486400" cy="4114800"/>
          </a:xfrm>
          <a:prstGeom prst="rect">
            <a:avLst/>
          </a:prstGeom>
          <a:noFill/>
          <a:ln>
            <a:noFill/>
          </a:ln>
        </p:spPr>
      </p:sp>
      <p:sp>
        <p:nvSpPr>
          <p:cNvPr id="64" name="Google Shape;64;p3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9.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7.png"/><Relationship Id="rId5" Type="http://schemas.openxmlformats.org/officeDocument/2006/relationships/image" Target="../media/image2.png"/><Relationship Id="rId6"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18.png"/><Relationship Id="rId5"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83" name="Shape 83"/>
        <p:cNvGrpSpPr/>
        <p:nvPr/>
      </p:nvGrpSpPr>
      <p:grpSpPr>
        <a:xfrm>
          <a:off x="0" y="0"/>
          <a:ext cx="0" cy="0"/>
          <a:chOff x="0" y="0"/>
          <a:chExt cx="0" cy="0"/>
        </a:xfrm>
      </p:grpSpPr>
      <p:grpSp>
        <p:nvGrpSpPr>
          <p:cNvPr id="84" name="Google Shape;84;p1"/>
          <p:cNvGrpSpPr/>
          <p:nvPr/>
        </p:nvGrpSpPr>
        <p:grpSpPr>
          <a:xfrm>
            <a:off x="17859375" y="-484797"/>
            <a:ext cx="593949" cy="11116619"/>
            <a:chOff x="0" y="-57150"/>
            <a:chExt cx="156431" cy="2927834"/>
          </a:xfrm>
        </p:grpSpPr>
        <p:sp>
          <p:nvSpPr>
            <p:cNvPr id="85" name="Google Shape;85;p1"/>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1"/>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87" name="Google Shape;87;p1"/>
          <p:cNvGrpSpPr/>
          <p:nvPr/>
        </p:nvGrpSpPr>
        <p:grpSpPr>
          <a:xfrm>
            <a:off x="-2062595" y="-216991"/>
            <a:ext cx="4566805" cy="4186318"/>
            <a:chOff x="0" y="-57150"/>
            <a:chExt cx="1202780" cy="1102570"/>
          </a:xfrm>
        </p:grpSpPr>
        <p:sp>
          <p:nvSpPr>
            <p:cNvPr id="88" name="Google Shape;88;p1"/>
            <p:cNvSpPr/>
            <p:nvPr/>
          </p:nvSpPr>
          <p:spPr>
            <a:xfrm>
              <a:off x="0" y="0"/>
              <a:ext cx="1202780" cy="1045420"/>
            </a:xfrm>
            <a:custGeom>
              <a:rect b="b" l="l" r="r" t="t"/>
              <a:pathLst>
                <a:path extrusionOk="0" h="1045420" w="120278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txBox="1"/>
            <p:nvPr/>
          </p:nvSpPr>
          <p:spPr>
            <a:xfrm>
              <a:off x="0" y="-57150"/>
              <a:ext cx="1202780" cy="110257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0" name="Google Shape;90;p1"/>
          <p:cNvGrpSpPr/>
          <p:nvPr/>
        </p:nvGrpSpPr>
        <p:grpSpPr>
          <a:xfrm>
            <a:off x="5869327" y="7489539"/>
            <a:ext cx="1011106" cy="1151185"/>
            <a:chOff x="0" y="-57150"/>
            <a:chExt cx="266300" cy="303193"/>
          </a:xfrm>
        </p:grpSpPr>
        <p:sp>
          <p:nvSpPr>
            <p:cNvPr id="91" name="Google Shape;91;p1"/>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1"/>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3" name="Google Shape;93;p1"/>
          <p:cNvGrpSpPr/>
          <p:nvPr/>
        </p:nvGrpSpPr>
        <p:grpSpPr>
          <a:xfrm>
            <a:off x="6880433" y="6409489"/>
            <a:ext cx="1318158" cy="1578401"/>
            <a:chOff x="0" y="-57150"/>
            <a:chExt cx="347169" cy="415711"/>
          </a:xfrm>
        </p:grpSpPr>
        <p:sp>
          <p:nvSpPr>
            <p:cNvPr id="94" name="Google Shape;94;p1"/>
            <p:cNvSpPr/>
            <p:nvPr/>
          </p:nvSpPr>
          <p:spPr>
            <a:xfrm>
              <a:off x="0" y="0"/>
              <a:ext cx="347169" cy="358561"/>
            </a:xfrm>
            <a:custGeom>
              <a:rect b="b" l="l" r="r" t="t"/>
              <a:pathLst>
                <a:path extrusionOk="0" h="358561" w="347169">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1"/>
            <p:cNvSpPr txBox="1"/>
            <p:nvPr/>
          </p:nvSpPr>
          <p:spPr>
            <a:xfrm>
              <a:off x="0" y="-57150"/>
              <a:ext cx="347169" cy="415711"/>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6" name="Google Shape;96;p1"/>
          <p:cNvGrpSpPr/>
          <p:nvPr/>
        </p:nvGrpSpPr>
        <p:grpSpPr>
          <a:xfrm>
            <a:off x="-2818716" y="6409226"/>
            <a:ext cx="6365981" cy="3656871"/>
            <a:chOff x="0" y="-57150"/>
            <a:chExt cx="1676637" cy="963127"/>
          </a:xfrm>
        </p:grpSpPr>
        <p:sp>
          <p:nvSpPr>
            <p:cNvPr id="97" name="Google Shape;97;p1"/>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1"/>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9" name="Google Shape;99;p1"/>
          <p:cNvGrpSpPr/>
          <p:nvPr/>
        </p:nvGrpSpPr>
        <p:grpSpPr>
          <a:xfrm>
            <a:off x="-364425" y="1399431"/>
            <a:ext cx="1170465" cy="1170465"/>
            <a:chOff x="0" y="0"/>
            <a:chExt cx="812800" cy="812800"/>
          </a:xfrm>
        </p:grpSpPr>
        <p:sp>
          <p:nvSpPr>
            <p:cNvPr id="100" name="Google Shape;100;p1"/>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7D5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1"/>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2" name="Google Shape;102;p1"/>
          <p:cNvGrpSpPr/>
          <p:nvPr/>
        </p:nvGrpSpPr>
        <p:grpSpPr>
          <a:xfrm>
            <a:off x="1936480" y="-678829"/>
            <a:ext cx="1071688" cy="1288680"/>
            <a:chOff x="0" y="-57150"/>
            <a:chExt cx="282255" cy="339405"/>
          </a:xfrm>
        </p:grpSpPr>
        <p:sp>
          <p:nvSpPr>
            <p:cNvPr id="103" name="Google Shape;103;p1"/>
            <p:cNvSpPr/>
            <p:nvPr/>
          </p:nvSpPr>
          <p:spPr>
            <a:xfrm>
              <a:off x="0" y="0"/>
              <a:ext cx="282255" cy="282255"/>
            </a:xfrm>
            <a:custGeom>
              <a:rect b="b" l="l" r="r" t="t"/>
              <a:pathLst>
                <a:path extrusionOk="0" h="282255" w="282255">
                  <a:moveTo>
                    <a:pt x="141128" y="0"/>
                  </a:moveTo>
                  <a:lnTo>
                    <a:pt x="141128" y="0"/>
                  </a:lnTo>
                  <a:cubicBezTo>
                    <a:pt x="219070" y="0"/>
                    <a:pt x="282255" y="63185"/>
                    <a:pt x="282255" y="141128"/>
                  </a:cubicBezTo>
                  <a:lnTo>
                    <a:pt x="282255" y="141128"/>
                  </a:lnTo>
                  <a:cubicBezTo>
                    <a:pt x="282255" y="178557"/>
                    <a:pt x="267386" y="214453"/>
                    <a:pt x="240920" y="240920"/>
                  </a:cubicBezTo>
                  <a:cubicBezTo>
                    <a:pt x="214453" y="267386"/>
                    <a:pt x="178557" y="282255"/>
                    <a:pt x="141128" y="282255"/>
                  </a:cubicBezTo>
                  <a:lnTo>
                    <a:pt x="141128" y="282255"/>
                  </a:lnTo>
                  <a:cubicBezTo>
                    <a:pt x="103698" y="282255"/>
                    <a:pt x="67802" y="267386"/>
                    <a:pt x="41335" y="240920"/>
                  </a:cubicBezTo>
                  <a:cubicBezTo>
                    <a:pt x="14869" y="214453"/>
                    <a:pt x="0" y="178557"/>
                    <a:pt x="0" y="141128"/>
                  </a:cubicBezTo>
                  <a:lnTo>
                    <a:pt x="0" y="141128"/>
                  </a:lnTo>
                  <a:cubicBezTo>
                    <a:pt x="0" y="103698"/>
                    <a:pt x="14869" y="67802"/>
                    <a:pt x="41335" y="41335"/>
                  </a:cubicBezTo>
                  <a:cubicBezTo>
                    <a:pt x="67802" y="14869"/>
                    <a:pt x="103698" y="0"/>
                    <a:pt x="141128" y="0"/>
                  </a:cubicBez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1"/>
            <p:cNvSpPr txBox="1"/>
            <p:nvPr/>
          </p:nvSpPr>
          <p:spPr>
            <a:xfrm>
              <a:off x="0" y="-57150"/>
              <a:ext cx="282255" cy="339405"/>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5" name="Google Shape;105;p1"/>
          <p:cNvGrpSpPr/>
          <p:nvPr/>
        </p:nvGrpSpPr>
        <p:grpSpPr>
          <a:xfrm>
            <a:off x="0" y="6803108"/>
            <a:ext cx="3008168" cy="3086100"/>
            <a:chOff x="0" y="0"/>
            <a:chExt cx="792275" cy="812800"/>
          </a:xfrm>
        </p:grpSpPr>
        <p:sp>
          <p:nvSpPr>
            <p:cNvPr id="106" name="Google Shape;106;p1"/>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1"/>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08" name="Google Shape;108;p1"/>
          <p:cNvGrpSpPr/>
          <p:nvPr/>
        </p:nvGrpSpPr>
        <p:grpSpPr>
          <a:xfrm>
            <a:off x="1028700" y="7583240"/>
            <a:ext cx="1011106" cy="1151185"/>
            <a:chOff x="0" y="-57150"/>
            <a:chExt cx="266300" cy="303193"/>
          </a:xfrm>
        </p:grpSpPr>
        <p:sp>
          <p:nvSpPr>
            <p:cNvPr id="109" name="Google Shape;109;p1"/>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1"/>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1" name="Google Shape;111;p1"/>
          <p:cNvSpPr txBox="1"/>
          <p:nvPr/>
        </p:nvSpPr>
        <p:spPr>
          <a:xfrm>
            <a:off x="8772942" y="1304925"/>
            <a:ext cx="8722955" cy="3838575"/>
          </a:xfrm>
          <a:prstGeom prst="rect">
            <a:avLst/>
          </a:prstGeom>
          <a:noFill/>
          <a:ln>
            <a:noFill/>
          </a:ln>
        </p:spPr>
        <p:txBody>
          <a:bodyPr anchorCtr="0" anchor="t" bIns="0" lIns="0" spcFirstLastPara="1" rIns="0" wrap="square" tIns="0">
            <a:spAutoFit/>
          </a:bodyPr>
          <a:lstStyle/>
          <a:p>
            <a:pPr indent="0" lvl="0" marL="0" marR="0" rtl="0" algn="r">
              <a:lnSpc>
                <a:spcPct val="110000"/>
              </a:lnSpc>
              <a:spcBef>
                <a:spcPts val="0"/>
              </a:spcBef>
              <a:spcAft>
                <a:spcPts val="0"/>
              </a:spcAft>
              <a:buNone/>
            </a:pPr>
            <a:r>
              <a:rPr b="1" lang="en-US" sz="9000">
                <a:solidFill>
                  <a:srgbClr val="040404"/>
                </a:solidFill>
                <a:latin typeface="Arimo"/>
                <a:ea typeface="Arimo"/>
                <a:cs typeface="Arimo"/>
                <a:sym typeface="Arimo"/>
              </a:rPr>
              <a:t>BÁO CÁO ĐỒ ÁN CHUYÊN NGÀNH </a:t>
            </a:r>
            <a:endParaRPr/>
          </a:p>
        </p:txBody>
      </p:sp>
      <p:sp>
        <p:nvSpPr>
          <p:cNvPr id="112" name="Google Shape;112;p1"/>
          <p:cNvSpPr txBox="1"/>
          <p:nvPr/>
        </p:nvSpPr>
        <p:spPr>
          <a:xfrm>
            <a:off x="12219462" y="8753475"/>
            <a:ext cx="5039838" cy="352425"/>
          </a:xfrm>
          <a:prstGeom prst="rect">
            <a:avLst/>
          </a:prstGeom>
          <a:noFill/>
          <a:ln>
            <a:noFill/>
          </a:ln>
        </p:spPr>
        <p:txBody>
          <a:bodyPr anchorCtr="0" anchor="t" bIns="0" lIns="0" spcFirstLastPara="1" rIns="0" wrap="square" tIns="0">
            <a:spAutoFit/>
          </a:bodyPr>
          <a:lstStyle/>
          <a:p>
            <a:pPr indent="0" lvl="0" marL="0" marR="0" rtl="0" algn="r">
              <a:lnSpc>
                <a:spcPct val="105002"/>
              </a:lnSpc>
              <a:spcBef>
                <a:spcPts val="0"/>
              </a:spcBef>
              <a:spcAft>
                <a:spcPts val="0"/>
              </a:spcAft>
              <a:buNone/>
            </a:pPr>
            <a:r>
              <a:rPr lang="en-US" sz="2499">
                <a:solidFill>
                  <a:srgbClr val="040404"/>
                </a:solidFill>
                <a:latin typeface="Arimo"/>
                <a:ea typeface="Arimo"/>
                <a:cs typeface="Arimo"/>
                <a:sym typeface="Arimo"/>
              </a:rPr>
              <a:t>MÃ LỚP : NT114.O21</a:t>
            </a:r>
            <a:endParaRPr/>
          </a:p>
        </p:txBody>
      </p:sp>
      <p:sp>
        <p:nvSpPr>
          <p:cNvPr id="113" name="Google Shape;113;p1"/>
          <p:cNvSpPr txBox="1"/>
          <p:nvPr/>
        </p:nvSpPr>
        <p:spPr>
          <a:xfrm>
            <a:off x="12219462" y="8006940"/>
            <a:ext cx="5039838" cy="352425"/>
          </a:xfrm>
          <a:prstGeom prst="rect">
            <a:avLst/>
          </a:prstGeom>
          <a:noFill/>
          <a:ln>
            <a:noFill/>
          </a:ln>
        </p:spPr>
        <p:txBody>
          <a:bodyPr anchorCtr="0" anchor="t" bIns="0" lIns="0" spcFirstLastPara="1" rIns="0" wrap="square" tIns="0">
            <a:spAutoFit/>
          </a:bodyPr>
          <a:lstStyle/>
          <a:p>
            <a:pPr indent="0" lvl="0" marL="0" marR="0" rtl="0" algn="r">
              <a:lnSpc>
                <a:spcPct val="105002"/>
              </a:lnSpc>
              <a:spcBef>
                <a:spcPts val="0"/>
              </a:spcBef>
              <a:spcAft>
                <a:spcPts val="0"/>
              </a:spcAft>
              <a:buNone/>
            </a:pPr>
            <a:r>
              <a:rPr lang="en-US" sz="2499">
                <a:solidFill>
                  <a:srgbClr val="040404"/>
                </a:solidFill>
                <a:latin typeface="Arimo"/>
                <a:ea typeface="Arimo"/>
                <a:cs typeface="Arimo"/>
                <a:sym typeface="Arimo"/>
              </a:rPr>
              <a:t>GVHD:  TRẦN HỒNG NGHI</a:t>
            </a:r>
            <a:endParaRPr/>
          </a:p>
        </p:txBody>
      </p:sp>
      <p:grpSp>
        <p:nvGrpSpPr>
          <p:cNvPr id="114" name="Google Shape;114;p1"/>
          <p:cNvGrpSpPr/>
          <p:nvPr/>
        </p:nvGrpSpPr>
        <p:grpSpPr>
          <a:xfrm>
            <a:off x="0" y="9849106"/>
            <a:ext cx="11072623" cy="658797"/>
            <a:chOff x="0" y="-57150"/>
            <a:chExt cx="2916246" cy="173510"/>
          </a:xfrm>
        </p:grpSpPr>
        <p:sp>
          <p:nvSpPr>
            <p:cNvPr id="115" name="Google Shape;115;p1"/>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7" name="Google Shape;117;p1"/>
          <p:cNvSpPr txBox="1"/>
          <p:nvPr/>
        </p:nvSpPr>
        <p:spPr>
          <a:xfrm>
            <a:off x="10007608" y="5604752"/>
            <a:ext cx="7488300" cy="1909800"/>
          </a:xfrm>
          <a:prstGeom prst="rect">
            <a:avLst/>
          </a:prstGeom>
          <a:noFill/>
          <a:ln>
            <a:noFill/>
          </a:ln>
        </p:spPr>
        <p:txBody>
          <a:bodyPr anchorCtr="0" anchor="t" bIns="0" lIns="0" spcFirstLastPara="1" rIns="0" wrap="square" tIns="0">
            <a:spAutoFit/>
          </a:bodyPr>
          <a:lstStyle/>
          <a:p>
            <a:pPr indent="0" lvl="0" marL="0" marR="0" rtl="0" algn="r">
              <a:lnSpc>
                <a:spcPct val="139000"/>
              </a:lnSpc>
              <a:spcBef>
                <a:spcPts val="0"/>
              </a:spcBef>
              <a:spcAft>
                <a:spcPts val="0"/>
              </a:spcAft>
              <a:buNone/>
            </a:pPr>
            <a:r>
              <a:rPr b="1" lang="en-US" sz="2400">
                <a:solidFill>
                  <a:srgbClr val="040404"/>
                </a:solidFill>
                <a:latin typeface="Arimo"/>
                <a:ea typeface="Arimo"/>
                <a:cs typeface="Arimo"/>
                <a:sym typeface="Arimo"/>
              </a:rPr>
              <a:t>ĐỀ TÀI: INTELLIERP - PHÂN TÍCH THÔNG MINH VÀ TỐI ƯU HÓA HỆ THỐNG ERP TRONG DOANH NGHIỆP</a:t>
            </a:r>
            <a:endParaRPr/>
          </a:p>
          <a:p>
            <a:pPr indent="0" lvl="0" marL="0" marR="0" rtl="0" algn="r">
              <a:lnSpc>
                <a:spcPct val="139000"/>
              </a:lnSpc>
              <a:spcBef>
                <a:spcPts val="0"/>
              </a:spcBef>
              <a:spcAft>
                <a:spcPts val="0"/>
              </a:spcAft>
              <a:buNone/>
            </a:pPr>
            <a:r>
              <a:t/>
            </a:r>
            <a:endParaRPr b="1" sz="2400">
              <a:solidFill>
                <a:srgbClr val="040404"/>
              </a:solidFill>
              <a:latin typeface="Arimo"/>
              <a:ea typeface="Arimo"/>
              <a:cs typeface="Arimo"/>
              <a:sym typeface="Arimo"/>
            </a:endParaRPr>
          </a:p>
        </p:txBody>
      </p:sp>
      <p:sp>
        <p:nvSpPr>
          <p:cNvPr id="118" name="Google Shape;118;p1"/>
          <p:cNvSpPr/>
          <p:nvPr/>
        </p:nvSpPr>
        <p:spPr>
          <a:xfrm>
            <a:off x="1748671" y="1890963"/>
            <a:ext cx="6081639" cy="5815567"/>
          </a:xfrm>
          <a:custGeom>
            <a:rect b="b" l="l" r="r" t="t"/>
            <a:pathLst>
              <a:path extrusionOk="0" h="5815567" w="6081639">
                <a:moveTo>
                  <a:pt x="0" y="0"/>
                </a:moveTo>
                <a:lnTo>
                  <a:pt x="6081639" y="0"/>
                </a:lnTo>
                <a:lnTo>
                  <a:pt x="6081639" y="5815567"/>
                </a:lnTo>
                <a:lnTo>
                  <a:pt x="0" y="581556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313" name="Shape 313"/>
        <p:cNvGrpSpPr/>
        <p:nvPr/>
      </p:nvGrpSpPr>
      <p:grpSpPr>
        <a:xfrm>
          <a:off x="0" y="0"/>
          <a:ext cx="0" cy="0"/>
          <a:chOff x="0" y="0"/>
          <a:chExt cx="0" cy="0"/>
        </a:xfrm>
      </p:grpSpPr>
      <p:grpSp>
        <p:nvGrpSpPr>
          <p:cNvPr id="314" name="Google Shape;314;p10"/>
          <p:cNvGrpSpPr/>
          <p:nvPr/>
        </p:nvGrpSpPr>
        <p:grpSpPr>
          <a:xfrm>
            <a:off x="16287750" y="-818515"/>
            <a:ext cx="3008168" cy="3086100"/>
            <a:chOff x="0" y="0"/>
            <a:chExt cx="792275" cy="812800"/>
          </a:xfrm>
        </p:grpSpPr>
        <p:sp>
          <p:nvSpPr>
            <p:cNvPr id="315" name="Google Shape;315;p10"/>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0"/>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7" name="Google Shape;317;p10"/>
          <p:cNvGrpSpPr/>
          <p:nvPr/>
        </p:nvGrpSpPr>
        <p:grpSpPr>
          <a:xfrm>
            <a:off x="5484820" y="9849106"/>
            <a:ext cx="11072623" cy="658797"/>
            <a:chOff x="0" y="-57150"/>
            <a:chExt cx="2916246" cy="173510"/>
          </a:xfrm>
        </p:grpSpPr>
        <p:sp>
          <p:nvSpPr>
            <p:cNvPr id="318" name="Google Shape;318;p10"/>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0"/>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20" name="Google Shape;320;p10"/>
          <p:cNvGrpSpPr/>
          <p:nvPr/>
        </p:nvGrpSpPr>
        <p:grpSpPr>
          <a:xfrm>
            <a:off x="-296975" y="-829619"/>
            <a:ext cx="593949" cy="11116619"/>
            <a:chOff x="0" y="-57150"/>
            <a:chExt cx="156431" cy="2927834"/>
          </a:xfrm>
        </p:grpSpPr>
        <p:sp>
          <p:nvSpPr>
            <p:cNvPr id="321" name="Google Shape;321;p10"/>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2" name="Google Shape;322;p10"/>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3" name="Google Shape;323;p10"/>
          <p:cNvSpPr/>
          <p:nvPr/>
        </p:nvSpPr>
        <p:spPr>
          <a:xfrm>
            <a:off x="1554482" y="1646689"/>
            <a:ext cx="2652178" cy="3026344"/>
          </a:xfrm>
          <a:custGeom>
            <a:rect b="b" l="l" r="r" t="t"/>
            <a:pathLst>
              <a:path extrusionOk="0" h="3026344" w="2652178">
                <a:moveTo>
                  <a:pt x="0" y="0"/>
                </a:moveTo>
                <a:lnTo>
                  <a:pt x="2652178" y="0"/>
                </a:lnTo>
                <a:lnTo>
                  <a:pt x="2652178" y="3026344"/>
                </a:lnTo>
                <a:lnTo>
                  <a:pt x="0" y="302634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10"/>
          <p:cNvSpPr/>
          <p:nvPr/>
        </p:nvSpPr>
        <p:spPr>
          <a:xfrm>
            <a:off x="7817911" y="1782376"/>
            <a:ext cx="2652178" cy="2890657"/>
          </a:xfrm>
          <a:custGeom>
            <a:rect b="b" l="l" r="r" t="t"/>
            <a:pathLst>
              <a:path extrusionOk="0" h="2890657" w="2652178">
                <a:moveTo>
                  <a:pt x="0" y="0"/>
                </a:moveTo>
                <a:lnTo>
                  <a:pt x="2652178" y="0"/>
                </a:lnTo>
                <a:lnTo>
                  <a:pt x="2652178" y="2890657"/>
                </a:lnTo>
                <a:lnTo>
                  <a:pt x="0" y="2890657"/>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0"/>
          <p:cNvSpPr/>
          <p:nvPr/>
        </p:nvSpPr>
        <p:spPr>
          <a:xfrm>
            <a:off x="13261707" y="1285040"/>
            <a:ext cx="3997593" cy="3997593"/>
          </a:xfrm>
          <a:custGeom>
            <a:rect b="b" l="l" r="r" t="t"/>
            <a:pathLst>
              <a:path extrusionOk="0" h="3997593" w="3997593">
                <a:moveTo>
                  <a:pt x="0" y="0"/>
                </a:moveTo>
                <a:lnTo>
                  <a:pt x="3997593" y="0"/>
                </a:lnTo>
                <a:lnTo>
                  <a:pt x="3997593" y="3997593"/>
                </a:lnTo>
                <a:lnTo>
                  <a:pt x="0" y="3997593"/>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6" name="Google Shape;326;p10"/>
          <p:cNvSpPr txBox="1"/>
          <p:nvPr/>
        </p:nvSpPr>
        <p:spPr>
          <a:xfrm>
            <a:off x="6106262" y="306070"/>
            <a:ext cx="7000138" cy="819199"/>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NGÔN NGỮ SỬ DỤNG</a:t>
            </a:r>
            <a:endParaRPr/>
          </a:p>
        </p:txBody>
      </p:sp>
      <p:sp>
        <p:nvSpPr>
          <p:cNvPr id="327" name="Google Shape;327;p10"/>
          <p:cNvSpPr txBox="1"/>
          <p:nvPr/>
        </p:nvSpPr>
        <p:spPr>
          <a:xfrm>
            <a:off x="2039733" y="5196908"/>
            <a:ext cx="1700705" cy="689610"/>
          </a:xfrm>
          <a:prstGeom prst="rect">
            <a:avLst/>
          </a:prstGeom>
          <a:noFill/>
          <a:ln>
            <a:noFill/>
          </a:ln>
        </p:spPr>
        <p:txBody>
          <a:bodyPr anchorCtr="0" anchor="t" bIns="0" lIns="0" spcFirstLastPara="1" rIns="0" wrap="square" tIns="0">
            <a:spAutoFit/>
          </a:bodyPr>
          <a:lstStyle/>
          <a:p>
            <a:pPr indent="0" lvl="0" marL="0" marR="0" rtl="0" algn="l">
              <a:lnSpc>
                <a:spcPct val="138009"/>
              </a:lnSpc>
              <a:spcBef>
                <a:spcPts val="0"/>
              </a:spcBef>
              <a:spcAft>
                <a:spcPts val="0"/>
              </a:spcAft>
              <a:buNone/>
            </a:pPr>
            <a:r>
              <a:rPr lang="en-US" sz="3999">
                <a:solidFill>
                  <a:srgbClr val="231F20"/>
                </a:solidFill>
                <a:latin typeface="Arimo"/>
                <a:ea typeface="Arimo"/>
                <a:cs typeface="Arimo"/>
                <a:sym typeface="Arimo"/>
              </a:rPr>
              <a:t>HTML</a:t>
            </a:r>
            <a:endParaRPr/>
          </a:p>
        </p:txBody>
      </p:sp>
      <p:sp>
        <p:nvSpPr>
          <p:cNvPr id="328" name="Google Shape;328;p10"/>
          <p:cNvSpPr txBox="1"/>
          <p:nvPr/>
        </p:nvSpPr>
        <p:spPr>
          <a:xfrm>
            <a:off x="8554357" y="5196908"/>
            <a:ext cx="1340021" cy="689610"/>
          </a:xfrm>
          <a:prstGeom prst="rect">
            <a:avLst/>
          </a:prstGeom>
          <a:noFill/>
          <a:ln>
            <a:noFill/>
          </a:ln>
        </p:spPr>
        <p:txBody>
          <a:bodyPr anchorCtr="0" anchor="t" bIns="0" lIns="0" spcFirstLastPara="1" rIns="0" wrap="square" tIns="0">
            <a:spAutoFit/>
          </a:bodyPr>
          <a:lstStyle/>
          <a:p>
            <a:pPr indent="0" lvl="0" marL="0" marR="0" rtl="0" algn="l">
              <a:lnSpc>
                <a:spcPct val="138009"/>
              </a:lnSpc>
              <a:spcBef>
                <a:spcPts val="0"/>
              </a:spcBef>
              <a:spcAft>
                <a:spcPts val="0"/>
              </a:spcAft>
              <a:buNone/>
            </a:pPr>
            <a:r>
              <a:rPr lang="en-US" sz="3999">
                <a:solidFill>
                  <a:srgbClr val="231F20"/>
                </a:solidFill>
                <a:latin typeface="Arimo"/>
                <a:ea typeface="Arimo"/>
                <a:cs typeface="Arimo"/>
                <a:sym typeface="Arimo"/>
              </a:rPr>
              <a:t>CSS</a:t>
            </a:r>
            <a:endParaRPr/>
          </a:p>
        </p:txBody>
      </p:sp>
      <p:sp>
        <p:nvSpPr>
          <p:cNvPr id="329" name="Google Shape;329;p10"/>
          <p:cNvSpPr txBox="1"/>
          <p:nvPr/>
        </p:nvSpPr>
        <p:spPr>
          <a:xfrm>
            <a:off x="13839403" y="5196908"/>
            <a:ext cx="3419897" cy="689610"/>
          </a:xfrm>
          <a:prstGeom prst="rect">
            <a:avLst/>
          </a:prstGeom>
          <a:noFill/>
          <a:ln>
            <a:noFill/>
          </a:ln>
        </p:spPr>
        <p:txBody>
          <a:bodyPr anchorCtr="0" anchor="t" bIns="0" lIns="0" spcFirstLastPara="1" rIns="0" wrap="square" tIns="0">
            <a:spAutoFit/>
          </a:bodyPr>
          <a:lstStyle/>
          <a:p>
            <a:pPr indent="0" lvl="0" marL="0" marR="0" rtl="0" algn="l">
              <a:lnSpc>
                <a:spcPct val="138009"/>
              </a:lnSpc>
              <a:spcBef>
                <a:spcPts val="0"/>
              </a:spcBef>
              <a:spcAft>
                <a:spcPts val="0"/>
              </a:spcAft>
              <a:buNone/>
            </a:pPr>
            <a:r>
              <a:rPr lang="en-US" sz="3999">
                <a:solidFill>
                  <a:srgbClr val="231F20"/>
                </a:solidFill>
                <a:latin typeface="Arimo"/>
                <a:ea typeface="Arimo"/>
                <a:cs typeface="Arimo"/>
                <a:sym typeface="Arimo"/>
              </a:rPr>
              <a:t>Java Script</a:t>
            </a:r>
            <a:endParaRPr/>
          </a:p>
        </p:txBody>
      </p:sp>
      <p:sp>
        <p:nvSpPr>
          <p:cNvPr id="330" name="Google Shape;330;p10"/>
          <p:cNvSpPr txBox="1"/>
          <p:nvPr/>
        </p:nvSpPr>
        <p:spPr>
          <a:xfrm>
            <a:off x="1028700" y="6438968"/>
            <a:ext cx="3930338" cy="1285875"/>
          </a:xfrm>
          <a:prstGeom prst="rect">
            <a:avLst/>
          </a:prstGeom>
          <a:noFill/>
          <a:ln>
            <a:noFill/>
          </a:ln>
        </p:spPr>
        <p:txBody>
          <a:bodyPr anchorCtr="0" anchor="t" bIns="0" lIns="0" spcFirstLastPara="1" rIns="0" wrap="square" tIns="0">
            <a:spAutoFit/>
          </a:bodyPr>
          <a:lstStyle/>
          <a:p>
            <a:pPr indent="0" lvl="0" marL="0" marR="0" rtl="0" algn="just">
              <a:lnSpc>
                <a:spcPct val="138015"/>
              </a:lnSpc>
              <a:spcBef>
                <a:spcPts val="0"/>
              </a:spcBef>
              <a:spcAft>
                <a:spcPts val="0"/>
              </a:spcAft>
              <a:buNone/>
            </a:pPr>
            <a:r>
              <a:rPr lang="en-US" sz="2499">
                <a:solidFill>
                  <a:srgbClr val="231F20"/>
                </a:solidFill>
                <a:latin typeface="Arimo"/>
                <a:ea typeface="Arimo"/>
                <a:cs typeface="Arimo"/>
                <a:sym typeface="Arimo"/>
              </a:rPr>
              <a:t>HTML là ngôn ngữ đánh dấu dùng để tạo cấu trúc và nội dung của trang web.</a:t>
            </a:r>
            <a:endParaRPr/>
          </a:p>
        </p:txBody>
      </p:sp>
      <p:sp>
        <p:nvSpPr>
          <p:cNvPr id="331" name="Google Shape;331;p10"/>
          <p:cNvSpPr txBox="1"/>
          <p:nvPr/>
        </p:nvSpPr>
        <p:spPr>
          <a:xfrm>
            <a:off x="7507764" y="6438968"/>
            <a:ext cx="3930338" cy="1285875"/>
          </a:xfrm>
          <a:prstGeom prst="rect">
            <a:avLst/>
          </a:prstGeom>
          <a:noFill/>
          <a:ln>
            <a:noFill/>
          </a:ln>
        </p:spPr>
        <p:txBody>
          <a:bodyPr anchorCtr="0" anchor="t" bIns="0" lIns="0" spcFirstLastPara="1" rIns="0" wrap="square" tIns="0">
            <a:spAutoFit/>
          </a:bodyPr>
          <a:lstStyle/>
          <a:p>
            <a:pPr indent="0" lvl="0" marL="0" marR="0" rtl="0" algn="just">
              <a:lnSpc>
                <a:spcPct val="138015"/>
              </a:lnSpc>
              <a:spcBef>
                <a:spcPts val="0"/>
              </a:spcBef>
              <a:spcAft>
                <a:spcPts val="0"/>
              </a:spcAft>
              <a:buNone/>
            </a:pPr>
            <a:r>
              <a:rPr lang="en-US" sz="2499">
                <a:solidFill>
                  <a:srgbClr val="231F20"/>
                </a:solidFill>
                <a:latin typeface="Arimo"/>
                <a:ea typeface="Arimo"/>
                <a:cs typeface="Arimo"/>
                <a:sym typeface="Arimo"/>
              </a:rPr>
              <a:t>CSS là ngôn ngữ dùng để định dạng và trang trí giao diện của trang web.</a:t>
            </a:r>
            <a:endParaRPr/>
          </a:p>
        </p:txBody>
      </p:sp>
      <p:sp>
        <p:nvSpPr>
          <p:cNvPr id="332" name="Google Shape;332;p10"/>
          <p:cNvSpPr txBox="1"/>
          <p:nvPr/>
        </p:nvSpPr>
        <p:spPr>
          <a:xfrm>
            <a:off x="13584182" y="6438968"/>
            <a:ext cx="3930338" cy="2143125"/>
          </a:xfrm>
          <a:prstGeom prst="rect">
            <a:avLst/>
          </a:prstGeom>
          <a:noFill/>
          <a:ln>
            <a:noFill/>
          </a:ln>
        </p:spPr>
        <p:txBody>
          <a:bodyPr anchorCtr="0" anchor="t" bIns="0" lIns="0" spcFirstLastPara="1" rIns="0" wrap="square" tIns="0">
            <a:spAutoFit/>
          </a:bodyPr>
          <a:lstStyle/>
          <a:p>
            <a:pPr indent="0" lvl="0" marL="0" marR="0" rtl="0" algn="just">
              <a:lnSpc>
                <a:spcPct val="138015"/>
              </a:lnSpc>
              <a:spcBef>
                <a:spcPts val="0"/>
              </a:spcBef>
              <a:spcAft>
                <a:spcPts val="0"/>
              </a:spcAft>
              <a:buNone/>
            </a:pPr>
            <a:r>
              <a:rPr lang="en-US" sz="2499">
                <a:solidFill>
                  <a:srgbClr val="231F20"/>
                </a:solidFill>
                <a:latin typeface="Arimo"/>
                <a:ea typeface="Arimo"/>
                <a:cs typeface="Arimo"/>
                <a:sym typeface="Arimo"/>
              </a:rPr>
              <a:t>JavaScript là ngôn ngữ lập trình dùng để tạo tương tác và động lực cho trang web. Được dùng cho cả front và back end của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336" name="Shape 336"/>
        <p:cNvGrpSpPr/>
        <p:nvPr/>
      </p:nvGrpSpPr>
      <p:grpSpPr>
        <a:xfrm>
          <a:off x="0" y="0"/>
          <a:ext cx="0" cy="0"/>
          <a:chOff x="0" y="0"/>
          <a:chExt cx="0" cy="0"/>
        </a:xfrm>
      </p:grpSpPr>
      <p:grpSp>
        <p:nvGrpSpPr>
          <p:cNvPr id="337" name="Google Shape;337;p11"/>
          <p:cNvGrpSpPr/>
          <p:nvPr/>
        </p:nvGrpSpPr>
        <p:grpSpPr>
          <a:xfrm>
            <a:off x="16557443" y="7578395"/>
            <a:ext cx="6365981" cy="3656871"/>
            <a:chOff x="0" y="-57150"/>
            <a:chExt cx="1676637" cy="963127"/>
          </a:xfrm>
        </p:grpSpPr>
        <p:sp>
          <p:nvSpPr>
            <p:cNvPr id="338" name="Google Shape;338;p11"/>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1"/>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0" name="Google Shape;340;p11"/>
          <p:cNvGrpSpPr/>
          <p:nvPr/>
        </p:nvGrpSpPr>
        <p:grpSpPr>
          <a:xfrm>
            <a:off x="16287750" y="-818515"/>
            <a:ext cx="3008168" cy="3086100"/>
            <a:chOff x="0" y="0"/>
            <a:chExt cx="792275" cy="812800"/>
          </a:xfrm>
        </p:grpSpPr>
        <p:sp>
          <p:nvSpPr>
            <p:cNvPr id="341" name="Google Shape;341;p11"/>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1"/>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3" name="Google Shape;343;p11"/>
          <p:cNvGrpSpPr/>
          <p:nvPr/>
        </p:nvGrpSpPr>
        <p:grpSpPr>
          <a:xfrm>
            <a:off x="5484820" y="9849106"/>
            <a:ext cx="11072623" cy="658797"/>
            <a:chOff x="0" y="-57150"/>
            <a:chExt cx="2916246" cy="173510"/>
          </a:xfrm>
        </p:grpSpPr>
        <p:sp>
          <p:nvSpPr>
            <p:cNvPr id="344" name="Google Shape;344;p11"/>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11"/>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6" name="Google Shape;346;p11"/>
          <p:cNvGrpSpPr/>
          <p:nvPr/>
        </p:nvGrpSpPr>
        <p:grpSpPr>
          <a:xfrm>
            <a:off x="-296975" y="-829619"/>
            <a:ext cx="593949" cy="11116619"/>
            <a:chOff x="0" y="-57150"/>
            <a:chExt cx="156431" cy="2927834"/>
          </a:xfrm>
        </p:grpSpPr>
        <p:sp>
          <p:nvSpPr>
            <p:cNvPr id="347" name="Google Shape;347;p11"/>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1"/>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9" name="Google Shape;349;p11"/>
          <p:cNvSpPr/>
          <p:nvPr/>
        </p:nvSpPr>
        <p:spPr>
          <a:xfrm>
            <a:off x="6271999" y="2267585"/>
            <a:ext cx="5412740" cy="1804247"/>
          </a:xfrm>
          <a:custGeom>
            <a:rect b="b" l="l" r="r" t="t"/>
            <a:pathLst>
              <a:path extrusionOk="0" h="1804247" w="5412740">
                <a:moveTo>
                  <a:pt x="0" y="0"/>
                </a:moveTo>
                <a:lnTo>
                  <a:pt x="5412741" y="0"/>
                </a:lnTo>
                <a:lnTo>
                  <a:pt x="5412741" y="1804247"/>
                </a:lnTo>
                <a:lnTo>
                  <a:pt x="0" y="180424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11"/>
          <p:cNvSpPr txBox="1"/>
          <p:nvPr/>
        </p:nvSpPr>
        <p:spPr>
          <a:xfrm>
            <a:off x="6515200" y="536575"/>
            <a:ext cx="5324400" cy="769500"/>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CƠ SỞ DỮ LIỆU</a:t>
            </a:r>
            <a:endParaRPr/>
          </a:p>
        </p:txBody>
      </p:sp>
      <p:sp>
        <p:nvSpPr>
          <p:cNvPr id="351" name="Google Shape;351;p11"/>
          <p:cNvSpPr txBox="1"/>
          <p:nvPr/>
        </p:nvSpPr>
        <p:spPr>
          <a:xfrm>
            <a:off x="4443707" y="4770511"/>
            <a:ext cx="9804117" cy="1515222"/>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MongoDB là một cơ sở dữ liệu NoSQL (Not only SQL) được thiết kế để cung cấp hiệu suất, khả năng mở rộng và linh hoạt cao cho các ứng dụng hiện đại.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355" name="Shape 355"/>
        <p:cNvGrpSpPr/>
        <p:nvPr/>
      </p:nvGrpSpPr>
      <p:grpSpPr>
        <a:xfrm>
          <a:off x="0" y="0"/>
          <a:ext cx="0" cy="0"/>
          <a:chOff x="0" y="0"/>
          <a:chExt cx="0" cy="0"/>
        </a:xfrm>
      </p:grpSpPr>
      <p:grpSp>
        <p:nvGrpSpPr>
          <p:cNvPr id="356" name="Google Shape;356;p12"/>
          <p:cNvGrpSpPr/>
          <p:nvPr/>
        </p:nvGrpSpPr>
        <p:grpSpPr>
          <a:xfrm>
            <a:off x="16287750" y="-818515"/>
            <a:ext cx="3008168" cy="3086100"/>
            <a:chOff x="0" y="0"/>
            <a:chExt cx="792275" cy="812800"/>
          </a:xfrm>
        </p:grpSpPr>
        <p:sp>
          <p:nvSpPr>
            <p:cNvPr id="357" name="Google Shape;357;p12"/>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8" name="Google Shape;358;p12"/>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9" name="Google Shape;359;p12"/>
          <p:cNvGrpSpPr/>
          <p:nvPr/>
        </p:nvGrpSpPr>
        <p:grpSpPr>
          <a:xfrm>
            <a:off x="5484820" y="9849106"/>
            <a:ext cx="11072623" cy="658797"/>
            <a:chOff x="0" y="-57150"/>
            <a:chExt cx="2916246" cy="173510"/>
          </a:xfrm>
        </p:grpSpPr>
        <p:sp>
          <p:nvSpPr>
            <p:cNvPr id="360" name="Google Shape;360;p12"/>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2"/>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62" name="Google Shape;362;p12"/>
          <p:cNvGrpSpPr/>
          <p:nvPr/>
        </p:nvGrpSpPr>
        <p:grpSpPr>
          <a:xfrm>
            <a:off x="-296975" y="-829619"/>
            <a:ext cx="593949" cy="11116619"/>
            <a:chOff x="0" y="-57150"/>
            <a:chExt cx="156431" cy="2927834"/>
          </a:xfrm>
        </p:grpSpPr>
        <p:sp>
          <p:nvSpPr>
            <p:cNvPr id="363" name="Google Shape;363;p12"/>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12"/>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5" name="Google Shape;365;p12"/>
          <p:cNvSpPr/>
          <p:nvPr/>
        </p:nvSpPr>
        <p:spPr>
          <a:xfrm>
            <a:off x="5284792" y="1800308"/>
            <a:ext cx="780565" cy="1381530"/>
          </a:xfrm>
          <a:custGeom>
            <a:rect b="b" l="l" r="r" t="t"/>
            <a:pathLst>
              <a:path extrusionOk="0" h="1381530" w="780565">
                <a:moveTo>
                  <a:pt x="0" y="0"/>
                </a:moveTo>
                <a:lnTo>
                  <a:pt x="780564" y="0"/>
                </a:lnTo>
                <a:lnTo>
                  <a:pt x="780564" y="1381530"/>
                </a:lnTo>
                <a:lnTo>
                  <a:pt x="0" y="138153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6" name="Google Shape;366;p12"/>
          <p:cNvSpPr txBox="1"/>
          <p:nvPr/>
        </p:nvSpPr>
        <p:spPr>
          <a:xfrm>
            <a:off x="6515199" y="536575"/>
            <a:ext cx="5685000" cy="769500"/>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CƠ SỞ DỮ LIỆU</a:t>
            </a:r>
            <a:endParaRPr/>
          </a:p>
        </p:txBody>
      </p:sp>
      <p:sp>
        <p:nvSpPr>
          <p:cNvPr id="367" name="Google Shape;367;p12"/>
          <p:cNvSpPr txBox="1"/>
          <p:nvPr/>
        </p:nvSpPr>
        <p:spPr>
          <a:xfrm>
            <a:off x="6377431" y="2200910"/>
            <a:ext cx="5533138" cy="513651"/>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b="1" lang="en-US" sz="2947">
                <a:solidFill>
                  <a:srgbClr val="231F20"/>
                </a:solidFill>
                <a:latin typeface="Arimo"/>
                <a:ea typeface="Arimo"/>
                <a:cs typeface="Arimo"/>
                <a:sym typeface="Arimo"/>
              </a:rPr>
              <a:t>Lý do chọn MongoDB cho ERP</a:t>
            </a:r>
            <a:endParaRPr/>
          </a:p>
        </p:txBody>
      </p:sp>
      <p:sp>
        <p:nvSpPr>
          <p:cNvPr id="368" name="Google Shape;368;p12"/>
          <p:cNvSpPr txBox="1"/>
          <p:nvPr/>
        </p:nvSpPr>
        <p:spPr>
          <a:xfrm>
            <a:off x="1028700" y="3377618"/>
            <a:ext cx="4224290" cy="504608"/>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Mô hình dữ liệu linh hoạt</a:t>
            </a:r>
            <a:endParaRPr/>
          </a:p>
        </p:txBody>
      </p:sp>
      <p:sp>
        <p:nvSpPr>
          <p:cNvPr id="369" name="Google Shape;369;p12"/>
          <p:cNvSpPr txBox="1"/>
          <p:nvPr/>
        </p:nvSpPr>
        <p:spPr>
          <a:xfrm>
            <a:off x="7738294" y="3377618"/>
            <a:ext cx="3282837" cy="504608"/>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Khả năng mở rộng</a:t>
            </a:r>
            <a:endParaRPr/>
          </a:p>
        </p:txBody>
      </p:sp>
      <p:sp>
        <p:nvSpPr>
          <p:cNvPr id="370" name="Google Shape;370;p12"/>
          <p:cNvSpPr txBox="1"/>
          <p:nvPr/>
        </p:nvSpPr>
        <p:spPr>
          <a:xfrm>
            <a:off x="13976463" y="3377618"/>
            <a:ext cx="3282837" cy="504608"/>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Tích hợp dễ dàng</a:t>
            </a:r>
            <a:endParaRPr/>
          </a:p>
        </p:txBody>
      </p:sp>
      <p:sp>
        <p:nvSpPr>
          <p:cNvPr id="371" name="Google Shape;371;p12"/>
          <p:cNvSpPr txBox="1"/>
          <p:nvPr/>
        </p:nvSpPr>
        <p:spPr>
          <a:xfrm>
            <a:off x="445956" y="4082251"/>
            <a:ext cx="5412740" cy="2525836"/>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MongoDB sử dụng mô hình tài liệu (document-oriented), cho phép lưu trữ dữ liệu theo cách tự nhiên và phù hợp với cấu trúc của ứng dụng.</a:t>
            </a:r>
            <a:endParaRPr/>
          </a:p>
        </p:txBody>
      </p:sp>
      <p:sp>
        <p:nvSpPr>
          <p:cNvPr id="372" name="Google Shape;372;p12"/>
          <p:cNvSpPr txBox="1"/>
          <p:nvPr/>
        </p:nvSpPr>
        <p:spPr>
          <a:xfrm>
            <a:off x="6673792" y="4082251"/>
            <a:ext cx="5411842" cy="2020529"/>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MongoDB có khả năng mở rộng theo chiều ngang (horizontal scaling) bằng cách phân phối dữ liệu trên nhiều máy chủ.</a:t>
            </a:r>
            <a:endParaRPr/>
          </a:p>
        </p:txBody>
      </p:sp>
      <p:sp>
        <p:nvSpPr>
          <p:cNvPr id="373" name="Google Shape;373;p12"/>
          <p:cNvSpPr txBox="1"/>
          <p:nvPr/>
        </p:nvSpPr>
        <p:spPr>
          <a:xfrm>
            <a:off x="12663339" y="4082251"/>
            <a:ext cx="5411842" cy="2020529"/>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MongoDB có các API và driver cho nhiều ngôn ngữ lập trình phổ biến, như Java, Python, C#, Node.js, v.v.</a:t>
            </a:r>
            <a:endParaRPr/>
          </a:p>
        </p:txBody>
      </p:sp>
      <p:sp>
        <p:nvSpPr>
          <p:cNvPr id="374" name="Google Shape;374;p12"/>
          <p:cNvSpPr txBox="1"/>
          <p:nvPr/>
        </p:nvSpPr>
        <p:spPr>
          <a:xfrm>
            <a:off x="445956" y="7293490"/>
            <a:ext cx="5412740" cy="2020529"/>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=&gt; phù hợp với các hệ thống ERP, vì các dữ liệu trong ERP thường có cấu trúc phức tạp và thay đổi theo thời gian</a:t>
            </a:r>
            <a:endParaRPr/>
          </a:p>
        </p:txBody>
      </p:sp>
      <p:sp>
        <p:nvSpPr>
          <p:cNvPr id="375" name="Google Shape;375;p12"/>
          <p:cNvSpPr txBox="1"/>
          <p:nvPr/>
        </p:nvSpPr>
        <p:spPr>
          <a:xfrm>
            <a:off x="6672893" y="7293490"/>
            <a:ext cx="5412740" cy="2020529"/>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=&gt; giúp các hệ thống ERP có thể xử lý lượng dữ liệu lớn và đáp ứng nhu cầu tăng trưởng của doanh nghiệp.</a:t>
            </a:r>
            <a:endParaRPr/>
          </a:p>
        </p:txBody>
      </p:sp>
      <p:sp>
        <p:nvSpPr>
          <p:cNvPr id="376" name="Google Shape;376;p12"/>
          <p:cNvSpPr txBox="1"/>
          <p:nvPr/>
        </p:nvSpPr>
        <p:spPr>
          <a:xfrm>
            <a:off x="12663339" y="7237771"/>
            <a:ext cx="5412740" cy="1515222"/>
          </a:xfrm>
          <a:prstGeom prst="rect">
            <a:avLst/>
          </a:prstGeom>
          <a:noFill/>
          <a:ln>
            <a:noFill/>
          </a:ln>
        </p:spPr>
        <p:txBody>
          <a:bodyPr anchorCtr="0" anchor="t" bIns="0" lIns="0" spcFirstLastPara="1" rIns="0" wrap="square" tIns="0">
            <a:spAutoFit/>
          </a:bodyPr>
          <a:lstStyle/>
          <a:p>
            <a:pPr indent="0" lvl="0" marL="0" marR="0" rtl="0" algn="just">
              <a:lnSpc>
                <a:spcPct val="138004"/>
              </a:lnSpc>
              <a:spcBef>
                <a:spcPts val="0"/>
              </a:spcBef>
              <a:spcAft>
                <a:spcPts val="0"/>
              </a:spcAft>
              <a:buNone/>
            </a:pPr>
            <a:r>
              <a:rPr lang="en-US" sz="2947">
                <a:solidFill>
                  <a:srgbClr val="231F20"/>
                </a:solidFill>
                <a:latin typeface="Arimo"/>
                <a:ea typeface="Arimo"/>
                <a:cs typeface="Arimo"/>
                <a:sym typeface="Arimo"/>
              </a:rPr>
              <a:t>=&gt; giúp việc tích hợp MongoDB vào các hệ thống ERP trở nên dễ dàng hơn.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380" name="Shape 380"/>
        <p:cNvGrpSpPr/>
        <p:nvPr/>
      </p:nvGrpSpPr>
      <p:grpSpPr>
        <a:xfrm>
          <a:off x="0" y="0"/>
          <a:ext cx="0" cy="0"/>
          <a:chOff x="0" y="0"/>
          <a:chExt cx="0" cy="0"/>
        </a:xfrm>
      </p:grpSpPr>
      <p:grpSp>
        <p:nvGrpSpPr>
          <p:cNvPr id="381" name="Google Shape;381;p13"/>
          <p:cNvGrpSpPr/>
          <p:nvPr/>
        </p:nvGrpSpPr>
        <p:grpSpPr>
          <a:xfrm>
            <a:off x="16287750" y="-818515"/>
            <a:ext cx="3008168" cy="3086100"/>
            <a:chOff x="0" y="0"/>
            <a:chExt cx="792275" cy="812800"/>
          </a:xfrm>
        </p:grpSpPr>
        <p:sp>
          <p:nvSpPr>
            <p:cNvPr id="382" name="Google Shape;382;p13"/>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13"/>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84" name="Google Shape;384;p13"/>
          <p:cNvGrpSpPr/>
          <p:nvPr/>
        </p:nvGrpSpPr>
        <p:grpSpPr>
          <a:xfrm>
            <a:off x="5484820" y="9849106"/>
            <a:ext cx="11072623" cy="658797"/>
            <a:chOff x="0" y="-57150"/>
            <a:chExt cx="2916246" cy="173510"/>
          </a:xfrm>
        </p:grpSpPr>
        <p:sp>
          <p:nvSpPr>
            <p:cNvPr id="385" name="Google Shape;385;p13"/>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6" name="Google Shape;386;p13"/>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87" name="Google Shape;387;p13"/>
          <p:cNvGrpSpPr/>
          <p:nvPr/>
        </p:nvGrpSpPr>
        <p:grpSpPr>
          <a:xfrm>
            <a:off x="-296975" y="-829619"/>
            <a:ext cx="593949" cy="11116619"/>
            <a:chOff x="0" y="-57150"/>
            <a:chExt cx="156431" cy="2927834"/>
          </a:xfrm>
        </p:grpSpPr>
        <p:sp>
          <p:nvSpPr>
            <p:cNvPr id="388" name="Google Shape;388;p13"/>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9" name="Google Shape;389;p13"/>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90" name="Google Shape;390;p13"/>
          <p:cNvSpPr/>
          <p:nvPr/>
        </p:nvSpPr>
        <p:spPr>
          <a:xfrm>
            <a:off x="1028700" y="5792813"/>
            <a:ext cx="2487061" cy="2487061"/>
          </a:xfrm>
          <a:custGeom>
            <a:rect b="b" l="l" r="r" t="t"/>
            <a:pathLst>
              <a:path extrusionOk="0" h="2487061" w="2487061">
                <a:moveTo>
                  <a:pt x="0" y="0"/>
                </a:moveTo>
                <a:lnTo>
                  <a:pt x="2487061" y="0"/>
                </a:lnTo>
                <a:lnTo>
                  <a:pt x="2487061" y="2487061"/>
                </a:lnTo>
                <a:lnTo>
                  <a:pt x="0" y="248706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1" name="Google Shape;391;p13"/>
          <p:cNvSpPr/>
          <p:nvPr/>
        </p:nvSpPr>
        <p:spPr>
          <a:xfrm>
            <a:off x="683177" y="1467481"/>
            <a:ext cx="2898238" cy="2898238"/>
          </a:xfrm>
          <a:custGeom>
            <a:rect b="b" l="l" r="r" t="t"/>
            <a:pathLst>
              <a:path extrusionOk="0" h="2898238" w="2898238">
                <a:moveTo>
                  <a:pt x="0" y="0"/>
                </a:moveTo>
                <a:lnTo>
                  <a:pt x="2898238" y="0"/>
                </a:lnTo>
                <a:lnTo>
                  <a:pt x="2898238" y="2898238"/>
                </a:lnTo>
                <a:lnTo>
                  <a:pt x="0" y="289823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2" name="Google Shape;392;p13"/>
          <p:cNvSpPr/>
          <p:nvPr/>
        </p:nvSpPr>
        <p:spPr>
          <a:xfrm>
            <a:off x="10343834" y="1669003"/>
            <a:ext cx="1354595" cy="2887702"/>
          </a:xfrm>
          <a:custGeom>
            <a:rect b="b" l="l" r="r" t="t"/>
            <a:pathLst>
              <a:path extrusionOk="0" h="2887702" w="1354595">
                <a:moveTo>
                  <a:pt x="0" y="0"/>
                </a:moveTo>
                <a:lnTo>
                  <a:pt x="1354595" y="0"/>
                </a:lnTo>
                <a:lnTo>
                  <a:pt x="1354595" y="2887702"/>
                </a:lnTo>
                <a:lnTo>
                  <a:pt x="0" y="2887702"/>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3" name="Google Shape;393;p13"/>
          <p:cNvSpPr/>
          <p:nvPr/>
        </p:nvSpPr>
        <p:spPr>
          <a:xfrm>
            <a:off x="9736109" y="6089869"/>
            <a:ext cx="2970094" cy="1892949"/>
          </a:xfrm>
          <a:custGeom>
            <a:rect b="b" l="l" r="r" t="t"/>
            <a:pathLst>
              <a:path extrusionOk="0" h="1892949" w="2970094">
                <a:moveTo>
                  <a:pt x="0" y="0"/>
                </a:moveTo>
                <a:lnTo>
                  <a:pt x="2970094" y="0"/>
                </a:lnTo>
                <a:lnTo>
                  <a:pt x="2970094" y="1892949"/>
                </a:lnTo>
                <a:lnTo>
                  <a:pt x="0" y="1892949"/>
                </a:lnTo>
                <a:lnTo>
                  <a:pt x="0" y="0"/>
                </a:lnTo>
                <a:close/>
              </a:path>
            </a:pathLst>
          </a:custGeom>
          <a:blipFill rotWithShape="1">
            <a:blip r:embed="rId6">
              <a:alphaModFix/>
            </a:blip>
            <a:stretch>
              <a:fillRect b="-54581" l="-20170" r="-11593" t="-5215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13"/>
          <p:cNvSpPr txBox="1"/>
          <p:nvPr/>
        </p:nvSpPr>
        <p:spPr>
          <a:xfrm>
            <a:off x="4785484" y="266864"/>
            <a:ext cx="9099352" cy="869950"/>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CÔNG NGHỆ KHÁC SỬ DỤNG</a:t>
            </a:r>
            <a:endParaRPr/>
          </a:p>
        </p:txBody>
      </p:sp>
      <p:sp>
        <p:nvSpPr>
          <p:cNvPr id="395" name="Google Shape;395;p13"/>
          <p:cNvSpPr txBox="1"/>
          <p:nvPr/>
        </p:nvSpPr>
        <p:spPr>
          <a:xfrm>
            <a:off x="3581415" y="1928097"/>
            <a:ext cx="5412740" cy="205670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Là một runtime environment cho JavaScript, cho phép chạy JavaScript trên máy chủ, thay vì chỉ trên trình duyệt.</a:t>
            </a:r>
            <a:endParaRPr/>
          </a:p>
        </p:txBody>
      </p:sp>
      <p:sp>
        <p:nvSpPr>
          <p:cNvPr id="396" name="Google Shape;396;p13"/>
          <p:cNvSpPr txBox="1"/>
          <p:nvPr/>
        </p:nvSpPr>
        <p:spPr>
          <a:xfrm>
            <a:off x="3922419" y="5708823"/>
            <a:ext cx="5412740" cy="25710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Là một framework cung cấp các tính năng như định tuyến, xử lý yêu cầu HTTP, middleware và quản lý các tài nguyên, rất phù hợp với các hệ thống ERP</a:t>
            </a:r>
            <a:endParaRPr/>
          </a:p>
        </p:txBody>
      </p:sp>
      <p:sp>
        <p:nvSpPr>
          <p:cNvPr id="397" name="Google Shape;397;p13"/>
          <p:cNvSpPr txBox="1"/>
          <p:nvPr/>
        </p:nvSpPr>
        <p:spPr>
          <a:xfrm>
            <a:off x="12025398" y="1794669"/>
            <a:ext cx="5412740" cy="25710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Là một thư viện Object Document Mapping (ODM) cho MongoDB, giúp tương tác với cơ sở dữ liệu MongoDB một cách dễ dàng.</a:t>
            </a:r>
            <a:endParaRPr/>
          </a:p>
        </p:txBody>
      </p:sp>
      <p:sp>
        <p:nvSpPr>
          <p:cNvPr id="398" name="Google Shape;398;p13"/>
          <p:cNvSpPr txBox="1"/>
          <p:nvPr/>
        </p:nvSpPr>
        <p:spPr>
          <a:xfrm>
            <a:off x="12706203" y="6223173"/>
            <a:ext cx="5412740" cy="205670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Là một template engine mạnh mẽ, giúp tạo ra các giao diện động bằng cách kết hợp dữ liệu với HTML.</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402" name="Shape 402"/>
        <p:cNvGrpSpPr/>
        <p:nvPr/>
      </p:nvGrpSpPr>
      <p:grpSpPr>
        <a:xfrm>
          <a:off x="0" y="0"/>
          <a:ext cx="0" cy="0"/>
          <a:chOff x="0" y="0"/>
          <a:chExt cx="0" cy="0"/>
        </a:xfrm>
      </p:grpSpPr>
      <p:grpSp>
        <p:nvGrpSpPr>
          <p:cNvPr id="403" name="Google Shape;403;p14"/>
          <p:cNvGrpSpPr/>
          <p:nvPr/>
        </p:nvGrpSpPr>
        <p:grpSpPr>
          <a:xfrm>
            <a:off x="17859375" y="-484797"/>
            <a:ext cx="593949" cy="11116619"/>
            <a:chOff x="0" y="-57150"/>
            <a:chExt cx="156431" cy="2927834"/>
          </a:xfrm>
        </p:grpSpPr>
        <p:sp>
          <p:nvSpPr>
            <p:cNvPr id="404" name="Google Shape;404;p14"/>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14"/>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06" name="Google Shape;406;p14"/>
          <p:cNvSpPr txBox="1"/>
          <p:nvPr/>
        </p:nvSpPr>
        <p:spPr>
          <a:xfrm>
            <a:off x="8965691" y="5458567"/>
            <a:ext cx="6987848" cy="2620480"/>
          </a:xfrm>
          <a:prstGeom prst="rect">
            <a:avLst/>
          </a:prstGeom>
          <a:noFill/>
          <a:ln>
            <a:noFill/>
          </a:ln>
        </p:spPr>
        <p:txBody>
          <a:bodyPr anchorCtr="0" anchor="t" bIns="0" lIns="0" spcFirstLastPara="1" rIns="0" wrap="square" tIns="0">
            <a:spAutoFit/>
          </a:bodyPr>
          <a:lstStyle/>
          <a:p>
            <a:pPr indent="0" lvl="0" marL="0" marR="0" rtl="0" algn="just">
              <a:lnSpc>
                <a:spcPct val="109998"/>
              </a:lnSpc>
              <a:spcBef>
                <a:spcPts val="0"/>
              </a:spcBef>
              <a:spcAft>
                <a:spcPts val="0"/>
              </a:spcAft>
              <a:buNone/>
            </a:pPr>
            <a:r>
              <a:rPr b="1" lang="en-US" sz="9151">
                <a:solidFill>
                  <a:srgbClr val="000000"/>
                </a:solidFill>
                <a:latin typeface="Arimo"/>
                <a:ea typeface="Arimo"/>
                <a:cs typeface="Arimo"/>
                <a:sym typeface="Arimo"/>
              </a:rPr>
              <a:t>PHÂN TÍCH ỨNG DỤNG</a:t>
            </a:r>
            <a:endParaRPr/>
          </a:p>
        </p:txBody>
      </p:sp>
      <p:grpSp>
        <p:nvGrpSpPr>
          <p:cNvPr id="407" name="Google Shape;407;p14"/>
          <p:cNvGrpSpPr/>
          <p:nvPr/>
        </p:nvGrpSpPr>
        <p:grpSpPr>
          <a:xfrm>
            <a:off x="-2062595" y="-216991"/>
            <a:ext cx="4566805" cy="4186318"/>
            <a:chOff x="0" y="-57150"/>
            <a:chExt cx="1202780" cy="1102570"/>
          </a:xfrm>
        </p:grpSpPr>
        <p:sp>
          <p:nvSpPr>
            <p:cNvPr id="408" name="Google Shape;408;p14"/>
            <p:cNvSpPr/>
            <p:nvPr/>
          </p:nvSpPr>
          <p:spPr>
            <a:xfrm>
              <a:off x="0" y="0"/>
              <a:ext cx="1202780" cy="1045420"/>
            </a:xfrm>
            <a:custGeom>
              <a:rect b="b" l="l" r="r" t="t"/>
              <a:pathLst>
                <a:path extrusionOk="0" h="1045420" w="120278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14"/>
            <p:cNvSpPr txBox="1"/>
            <p:nvPr/>
          </p:nvSpPr>
          <p:spPr>
            <a:xfrm>
              <a:off x="0" y="-57150"/>
              <a:ext cx="1202780" cy="110257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10" name="Google Shape;410;p14"/>
          <p:cNvGrpSpPr/>
          <p:nvPr/>
        </p:nvGrpSpPr>
        <p:grpSpPr>
          <a:xfrm>
            <a:off x="5869327" y="7489539"/>
            <a:ext cx="1011106" cy="1151185"/>
            <a:chOff x="0" y="-57150"/>
            <a:chExt cx="266300" cy="303193"/>
          </a:xfrm>
        </p:grpSpPr>
        <p:sp>
          <p:nvSpPr>
            <p:cNvPr id="411" name="Google Shape;411;p14"/>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14"/>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13" name="Google Shape;413;p14"/>
          <p:cNvGrpSpPr/>
          <p:nvPr/>
        </p:nvGrpSpPr>
        <p:grpSpPr>
          <a:xfrm>
            <a:off x="6880433" y="6409489"/>
            <a:ext cx="1318158" cy="1578401"/>
            <a:chOff x="0" y="-57150"/>
            <a:chExt cx="347169" cy="415711"/>
          </a:xfrm>
        </p:grpSpPr>
        <p:sp>
          <p:nvSpPr>
            <p:cNvPr id="414" name="Google Shape;414;p14"/>
            <p:cNvSpPr/>
            <p:nvPr/>
          </p:nvSpPr>
          <p:spPr>
            <a:xfrm>
              <a:off x="0" y="0"/>
              <a:ext cx="347169" cy="358561"/>
            </a:xfrm>
            <a:custGeom>
              <a:rect b="b" l="l" r="r" t="t"/>
              <a:pathLst>
                <a:path extrusionOk="0" h="358561" w="347169">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14"/>
            <p:cNvSpPr txBox="1"/>
            <p:nvPr/>
          </p:nvSpPr>
          <p:spPr>
            <a:xfrm>
              <a:off x="0" y="-57150"/>
              <a:ext cx="347169" cy="415711"/>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16" name="Google Shape;416;p14"/>
          <p:cNvGrpSpPr/>
          <p:nvPr/>
        </p:nvGrpSpPr>
        <p:grpSpPr>
          <a:xfrm>
            <a:off x="-2818716" y="6409226"/>
            <a:ext cx="6365981" cy="3656871"/>
            <a:chOff x="0" y="-57150"/>
            <a:chExt cx="1676637" cy="963127"/>
          </a:xfrm>
        </p:grpSpPr>
        <p:sp>
          <p:nvSpPr>
            <p:cNvPr id="417" name="Google Shape;417;p14"/>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14"/>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19" name="Google Shape;419;p14"/>
          <p:cNvGrpSpPr/>
          <p:nvPr/>
        </p:nvGrpSpPr>
        <p:grpSpPr>
          <a:xfrm>
            <a:off x="-364425" y="1399431"/>
            <a:ext cx="1170465" cy="1170465"/>
            <a:chOff x="0" y="0"/>
            <a:chExt cx="812800" cy="812800"/>
          </a:xfrm>
        </p:grpSpPr>
        <p:sp>
          <p:nvSpPr>
            <p:cNvPr id="420" name="Google Shape;420;p1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B0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14"/>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2" name="Google Shape;422;p14"/>
          <p:cNvGrpSpPr/>
          <p:nvPr/>
        </p:nvGrpSpPr>
        <p:grpSpPr>
          <a:xfrm>
            <a:off x="0" y="6803108"/>
            <a:ext cx="3008168" cy="3086100"/>
            <a:chOff x="0" y="0"/>
            <a:chExt cx="792275" cy="812800"/>
          </a:xfrm>
        </p:grpSpPr>
        <p:sp>
          <p:nvSpPr>
            <p:cNvPr id="423" name="Google Shape;423;p14"/>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14"/>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5" name="Google Shape;425;p14"/>
          <p:cNvGrpSpPr/>
          <p:nvPr/>
        </p:nvGrpSpPr>
        <p:grpSpPr>
          <a:xfrm>
            <a:off x="1028700" y="7583240"/>
            <a:ext cx="1011106" cy="1151185"/>
            <a:chOff x="0" y="-57150"/>
            <a:chExt cx="266300" cy="303193"/>
          </a:xfrm>
        </p:grpSpPr>
        <p:sp>
          <p:nvSpPr>
            <p:cNvPr id="426" name="Google Shape;426;p14"/>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7" name="Google Shape;427;p14"/>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8" name="Google Shape;428;p14"/>
          <p:cNvGrpSpPr/>
          <p:nvPr/>
        </p:nvGrpSpPr>
        <p:grpSpPr>
          <a:xfrm>
            <a:off x="0" y="9849106"/>
            <a:ext cx="11072623" cy="658797"/>
            <a:chOff x="0" y="-57150"/>
            <a:chExt cx="2916246" cy="173510"/>
          </a:xfrm>
        </p:grpSpPr>
        <p:sp>
          <p:nvSpPr>
            <p:cNvPr id="429" name="Google Shape;429;p14"/>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14"/>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31" name="Google Shape;431;p14"/>
          <p:cNvSpPr txBox="1"/>
          <p:nvPr/>
        </p:nvSpPr>
        <p:spPr>
          <a:xfrm>
            <a:off x="8099010" y="2108489"/>
            <a:ext cx="2467393" cy="3001823"/>
          </a:xfrm>
          <a:prstGeom prst="rect">
            <a:avLst/>
          </a:prstGeom>
          <a:noFill/>
          <a:ln>
            <a:noFill/>
          </a:ln>
        </p:spPr>
        <p:txBody>
          <a:bodyPr anchorCtr="0" anchor="t" bIns="0" lIns="0" spcFirstLastPara="1" rIns="0" wrap="square" tIns="0">
            <a:spAutoFit/>
          </a:bodyPr>
          <a:lstStyle/>
          <a:p>
            <a:pPr indent="0" lvl="0" marL="0" marR="0" rtl="0" algn="just">
              <a:lnSpc>
                <a:spcPct val="109996"/>
              </a:lnSpc>
              <a:spcBef>
                <a:spcPts val="0"/>
              </a:spcBef>
              <a:spcAft>
                <a:spcPts val="0"/>
              </a:spcAft>
              <a:buNone/>
            </a:pPr>
            <a:r>
              <a:rPr b="1" lang="en-US" sz="20547">
                <a:solidFill>
                  <a:srgbClr val="000000"/>
                </a:solidFill>
                <a:latin typeface="Arimo"/>
                <a:ea typeface="Arimo"/>
                <a:cs typeface="Arimo"/>
                <a:sym typeface="Arimo"/>
              </a:rPr>
              <a:t>3</a:t>
            </a:r>
            <a:endParaRPr/>
          </a:p>
        </p:txBody>
      </p:sp>
      <p:sp>
        <p:nvSpPr>
          <p:cNvPr id="432" name="Google Shape;432;p14"/>
          <p:cNvSpPr/>
          <p:nvPr/>
        </p:nvSpPr>
        <p:spPr>
          <a:xfrm>
            <a:off x="1748671" y="1890963"/>
            <a:ext cx="6081639" cy="5815567"/>
          </a:xfrm>
          <a:custGeom>
            <a:rect b="b" l="l" r="r" t="t"/>
            <a:pathLst>
              <a:path extrusionOk="0" h="5815567" w="6081639">
                <a:moveTo>
                  <a:pt x="0" y="0"/>
                </a:moveTo>
                <a:lnTo>
                  <a:pt x="6081639" y="0"/>
                </a:lnTo>
                <a:lnTo>
                  <a:pt x="6081639" y="5815567"/>
                </a:lnTo>
                <a:lnTo>
                  <a:pt x="0" y="581556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436" name="Shape 436"/>
        <p:cNvGrpSpPr/>
        <p:nvPr/>
      </p:nvGrpSpPr>
      <p:grpSpPr>
        <a:xfrm>
          <a:off x="0" y="0"/>
          <a:ext cx="0" cy="0"/>
          <a:chOff x="0" y="0"/>
          <a:chExt cx="0" cy="0"/>
        </a:xfrm>
      </p:grpSpPr>
      <p:grpSp>
        <p:nvGrpSpPr>
          <p:cNvPr id="437" name="Google Shape;437;p15"/>
          <p:cNvGrpSpPr/>
          <p:nvPr/>
        </p:nvGrpSpPr>
        <p:grpSpPr>
          <a:xfrm>
            <a:off x="16287750" y="-818515"/>
            <a:ext cx="3008168" cy="3086100"/>
            <a:chOff x="0" y="0"/>
            <a:chExt cx="792275" cy="812800"/>
          </a:xfrm>
        </p:grpSpPr>
        <p:sp>
          <p:nvSpPr>
            <p:cNvPr id="438" name="Google Shape;438;p15"/>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5"/>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40" name="Google Shape;440;p15"/>
          <p:cNvGrpSpPr/>
          <p:nvPr/>
        </p:nvGrpSpPr>
        <p:grpSpPr>
          <a:xfrm>
            <a:off x="5484820" y="9849106"/>
            <a:ext cx="11072623" cy="658797"/>
            <a:chOff x="0" y="-57150"/>
            <a:chExt cx="2916246" cy="173510"/>
          </a:xfrm>
        </p:grpSpPr>
        <p:sp>
          <p:nvSpPr>
            <p:cNvPr id="441" name="Google Shape;441;p15"/>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5"/>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43" name="Google Shape;443;p15"/>
          <p:cNvGrpSpPr/>
          <p:nvPr/>
        </p:nvGrpSpPr>
        <p:grpSpPr>
          <a:xfrm>
            <a:off x="-296975" y="-829619"/>
            <a:ext cx="593949" cy="11116619"/>
            <a:chOff x="0" y="-57150"/>
            <a:chExt cx="156431" cy="2927834"/>
          </a:xfrm>
        </p:grpSpPr>
        <p:sp>
          <p:nvSpPr>
            <p:cNvPr id="444" name="Google Shape;444;p15"/>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15"/>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46" name="Google Shape;446;p15"/>
          <p:cNvSpPr/>
          <p:nvPr/>
        </p:nvSpPr>
        <p:spPr>
          <a:xfrm>
            <a:off x="2201250" y="1891861"/>
            <a:ext cx="14086500" cy="7762561"/>
          </a:xfrm>
          <a:custGeom>
            <a:rect b="b" l="l" r="r" t="t"/>
            <a:pathLst>
              <a:path extrusionOk="0" h="7762561" w="14086500">
                <a:moveTo>
                  <a:pt x="0" y="0"/>
                </a:moveTo>
                <a:lnTo>
                  <a:pt x="14086500" y="0"/>
                </a:lnTo>
                <a:lnTo>
                  <a:pt x="14086500" y="7762561"/>
                </a:lnTo>
                <a:lnTo>
                  <a:pt x="0" y="776256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15"/>
          <p:cNvSpPr txBox="1"/>
          <p:nvPr/>
        </p:nvSpPr>
        <p:spPr>
          <a:xfrm>
            <a:off x="5845670" y="666701"/>
            <a:ext cx="6803529" cy="819199"/>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PHÂN RÃ TÍNH NĂNG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451" name="Shape 451"/>
        <p:cNvGrpSpPr/>
        <p:nvPr/>
      </p:nvGrpSpPr>
      <p:grpSpPr>
        <a:xfrm>
          <a:off x="0" y="0"/>
          <a:ext cx="0" cy="0"/>
          <a:chOff x="0" y="0"/>
          <a:chExt cx="0" cy="0"/>
        </a:xfrm>
      </p:grpSpPr>
      <p:grpSp>
        <p:nvGrpSpPr>
          <p:cNvPr id="452" name="Google Shape;452;p16"/>
          <p:cNvGrpSpPr/>
          <p:nvPr/>
        </p:nvGrpSpPr>
        <p:grpSpPr>
          <a:xfrm>
            <a:off x="16287750" y="-818515"/>
            <a:ext cx="3008168" cy="3086100"/>
            <a:chOff x="0" y="0"/>
            <a:chExt cx="792275" cy="812800"/>
          </a:xfrm>
        </p:grpSpPr>
        <p:sp>
          <p:nvSpPr>
            <p:cNvPr id="453" name="Google Shape;453;p16"/>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16"/>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55" name="Google Shape;455;p16"/>
          <p:cNvGrpSpPr/>
          <p:nvPr/>
        </p:nvGrpSpPr>
        <p:grpSpPr>
          <a:xfrm>
            <a:off x="5484820" y="9849106"/>
            <a:ext cx="11072623" cy="658797"/>
            <a:chOff x="0" y="-57150"/>
            <a:chExt cx="2916246" cy="173510"/>
          </a:xfrm>
        </p:grpSpPr>
        <p:sp>
          <p:nvSpPr>
            <p:cNvPr id="456" name="Google Shape;456;p16"/>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16"/>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58" name="Google Shape;458;p16"/>
          <p:cNvGrpSpPr/>
          <p:nvPr/>
        </p:nvGrpSpPr>
        <p:grpSpPr>
          <a:xfrm>
            <a:off x="-296975" y="-829619"/>
            <a:ext cx="593949" cy="11116619"/>
            <a:chOff x="0" y="-57150"/>
            <a:chExt cx="156431" cy="2927834"/>
          </a:xfrm>
        </p:grpSpPr>
        <p:sp>
          <p:nvSpPr>
            <p:cNvPr id="459" name="Google Shape;459;p16"/>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16"/>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1" name="Google Shape;461;p16"/>
          <p:cNvSpPr/>
          <p:nvPr/>
        </p:nvSpPr>
        <p:spPr>
          <a:xfrm>
            <a:off x="7526790" y="626666"/>
            <a:ext cx="9372680" cy="9033668"/>
          </a:xfrm>
          <a:custGeom>
            <a:rect b="b" l="l" r="r" t="t"/>
            <a:pathLst>
              <a:path extrusionOk="0" h="9033668" w="9372680">
                <a:moveTo>
                  <a:pt x="0" y="0"/>
                </a:moveTo>
                <a:lnTo>
                  <a:pt x="9372680" y="0"/>
                </a:lnTo>
                <a:lnTo>
                  <a:pt x="9372680" y="9033668"/>
                </a:lnTo>
                <a:lnTo>
                  <a:pt x="0" y="9033668"/>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16"/>
          <p:cNvSpPr txBox="1"/>
          <p:nvPr/>
        </p:nvSpPr>
        <p:spPr>
          <a:xfrm>
            <a:off x="816244" y="3725070"/>
            <a:ext cx="6186672" cy="1746250"/>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SƠ ĐỒ USE-CASE TỔNG QUÁT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466" name="Shape 466"/>
        <p:cNvGrpSpPr/>
        <p:nvPr/>
      </p:nvGrpSpPr>
      <p:grpSpPr>
        <a:xfrm>
          <a:off x="0" y="0"/>
          <a:ext cx="0" cy="0"/>
          <a:chOff x="0" y="0"/>
          <a:chExt cx="0" cy="0"/>
        </a:xfrm>
      </p:grpSpPr>
      <p:grpSp>
        <p:nvGrpSpPr>
          <p:cNvPr id="467" name="Google Shape;467;p17"/>
          <p:cNvGrpSpPr/>
          <p:nvPr/>
        </p:nvGrpSpPr>
        <p:grpSpPr>
          <a:xfrm>
            <a:off x="16287750" y="-818515"/>
            <a:ext cx="3008168" cy="3086100"/>
            <a:chOff x="0" y="0"/>
            <a:chExt cx="792275" cy="812800"/>
          </a:xfrm>
        </p:grpSpPr>
        <p:sp>
          <p:nvSpPr>
            <p:cNvPr id="468" name="Google Shape;468;p17"/>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17"/>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70" name="Google Shape;470;p17"/>
          <p:cNvGrpSpPr/>
          <p:nvPr/>
        </p:nvGrpSpPr>
        <p:grpSpPr>
          <a:xfrm>
            <a:off x="5484820" y="9849106"/>
            <a:ext cx="11072623" cy="658797"/>
            <a:chOff x="0" y="-57150"/>
            <a:chExt cx="2916246" cy="173510"/>
          </a:xfrm>
        </p:grpSpPr>
        <p:sp>
          <p:nvSpPr>
            <p:cNvPr id="471" name="Google Shape;471;p17"/>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2" name="Google Shape;472;p17"/>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73" name="Google Shape;473;p17"/>
          <p:cNvGrpSpPr/>
          <p:nvPr/>
        </p:nvGrpSpPr>
        <p:grpSpPr>
          <a:xfrm>
            <a:off x="-296975" y="-829619"/>
            <a:ext cx="593949" cy="11116619"/>
            <a:chOff x="0" y="-57150"/>
            <a:chExt cx="156431" cy="2927834"/>
          </a:xfrm>
        </p:grpSpPr>
        <p:sp>
          <p:nvSpPr>
            <p:cNvPr id="474" name="Google Shape;474;p17"/>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5" name="Google Shape;475;p17"/>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76" name="Google Shape;476;p17"/>
          <p:cNvSpPr txBox="1"/>
          <p:nvPr/>
        </p:nvSpPr>
        <p:spPr>
          <a:xfrm>
            <a:off x="943850" y="3331686"/>
            <a:ext cx="5165700" cy="769500"/>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CƠ SỞ DỮ LIỆU</a:t>
            </a:r>
            <a:endParaRPr/>
          </a:p>
        </p:txBody>
      </p:sp>
      <p:pic>
        <p:nvPicPr>
          <p:cNvPr id="477" name="Google Shape;477;p17"/>
          <p:cNvPicPr preferRelativeResize="0"/>
          <p:nvPr/>
        </p:nvPicPr>
        <p:blipFill>
          <a:blip r:embed="rId3">
            <a:alphaModFix/>
          </a:blip>
          <a:stretch>
            <a:fillRect/>
          </a:stretch>
        </p:blipFill>
        <p:spPr>
          <a:xfrm>
            <a:off x="6385325" y="1306850"/>
            <a:ext cx="10884125" cy="78477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481" name="Shape 481"/>
        <p:cNvGrpSpPr/>
        <p:nvPr/>
      </p:nvGrpSpPr>
      <p:grpSpPr>
        <a:xfrm>
          <a:off x="0" y="0"/>
          <a:ext cx="0" cy="0"/>
          <a:chOff x="0" y="0"/>
          <a:chExt cx="0" cy="0"/>
        </a:xfrm>
      </p:grpSpPr>
      <p:grpSp>
        <p:nvGrpSpPr>
          <p:cNvPr id="482" name="Google Shape;482;p18"/>
          <p:cNvGrpSpPr/>
          <p:nvPr/>
        </p:nvGrpSpPr>
        <p:grpSpPr>
          <a:xfrm>
            <a:off x="16287750" y="-818515"/>
            <a:ext cx="3008168" cy="3086100"/>
            <a:chOff x="0" y="0"/>
            <a:chExt cx="792275" cy="812800"/>
          </a:xfrm>
        </p:grpSpPr>
        <p:sp>
          <p:nvSpPr>
            <p:cNvPr id="483" name="Google Shape;483;p18"/>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4" name="Google Shape;484;p18"/>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85" name="Google Shape;485;p18"/>
          <p:cNvGrpSpPr/>
          <p:nvPr/>
        </p:nvGrpSpPr>
        <p:grpSpPr>
          <a:xfrm>
            <a:off x="5484820" y="9849106"/>
            <a:ext cx="11072623" cy="658797"/>
            <a:chOff x="0" y="-57150"/>
            <a:chExt cx="2916246" cy="173510"/>
          </a:xfrm>
        </p:grpSpPr>
        <p:sp>
          <p:nvSpPr>
            <p:cNvPr id="486" name="Google Shape;486;p18"/>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7" name="Google Shape;487;p18"/>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88" name="Google Shape;488;p18"/>
          <p:cNvGrpSpPr/>
          <p:nvPr/>
        </p:nvGrpSpPr>
        <p:grpSpPr>
          <a:xfrm>
            <a:off x="-296975" y="-829619"/>
            <a:ext cx="593949" cy="11116619"/>
            <a:chOff x="0" y="-57150"/>
            <a:chExt cx="156431" cy="2927834"/>
          </a:xfrm>
        </p:grpSpPr>
        <p:sp>
          <p:nvSpPr>
            <p:cNvPr id="489" name="Google Shape;489;p18"/>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0" name="Google Shape;490;p18"/>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1" name="Google Shape;491;p18"/>
          <p:cNvSpPr/>
          <p:nvPr/>
        </p:nvSpPr>
        <p:spPr>
          <a:xfrm>
            <a:off x="2902767" y="1438216"/>
            <a:ext cx="12013159" cy="7820084"/>
          </a:xfrm>
          <a:custGeom>
            <a:rect b="b" l="l" r="r" t="t"/>
            <a:pathLst>
              <a:path extrusionOk="0" h="7820084" w="12013159">
                <a:moveTo>
                  <a:pt x="0" y="0"/>
                </a:moveTo>
                <a:lnTo>
                  <a:pt x="12013159" y="0"/>
                </a:lnTo>
                <a:lnTo>
                  <a:pt x="12013159" y="7820084"/>
                </a:lnTo>
                <a:lnTo>
                  <a:pt x="0" y="7820084"/>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18"/>
          <p:cNvSpPr txBox="1"/>
          <p:nvPr/>
        </p:nvSpPr>
        <p:spPr>
          <a:xfrm>
            <a:off x="5661250" y="266875"/>
            <a:ext cx="7790400" cy="769500"/>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SƠ ĐỒ LUỒNG DỮ LIỆU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496" name="Shape 496"/>
        <p:cNvGrpSpPr/>
        <p:nvPr/>
      </p:nvGrpSpPr>
      <p:grpSpPr>
        <a:xfrm>
          <a:off x="0" y="0"/>
          <a:ext cx="0" cy="0"/>
          <a:chOff x="0" y="0"/>
          <a:chExt cx="0" cy="0"/>
        </a:xfrm>
      </p:grpSpPr>
      <p:grpSp>
        <p:nvGrpSpPr>
          <p:cNvPr id="497" name="Google Shape;497;p19"/>
          <p:cNvGrpSpPr/>
          <p:nvPr/>
        </p:nvGrpSpPr>
        <p:grpSpPr>
          <a:xfrm>
            <a:off x="17859375" y="-484797"/>
            <a:ext cx="593949" cy="11116619"/>
            <a:chOff x="0" y="-57150"/>
            <a:chExt cx="156431" cy="2927834"/>
          </a:xfrm>
        </p:grpSpPr>
        <p:sp>
          <p:nvSpPr>
            <p:cNvPr id="498" name="Google Shape;498;p19"/>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9" name="Google Shape;499;p19"/>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00" name="Google Shape;500;p19"/>
          <p:cNvSpPr txBox="1"/>
          <p:nvPr/>
        </p:nvSpPr>
        <p:spPr>
          <a:xfrm>
            <a:off x="8615985" y="5339642"/>
            <a:ext cx="10246071" cy="2621302"/>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lang="en-US" sz="9151">
                <a:solidFill>
                  <a:srgbClr val="000000"/>
                </a:solidFill>
                <a:latin typeface="Arimo"/>
                <a:ea typeface="Arimo"/>
                <a:cs typeface="Arimo"/>
                <a:sym typeface="Arimo"/>
              </a:rPr>
              <a:t>TRIỂN KHAI - DEMO</a:t>
            </a:r>
            <a:endParaRPr/>
          </a:p>
        </p:txBody>
      </p:sp>
      <p:sp>
        <p:nvSpPr>
          <p:cNvPr id="501" name="Google Shape;501;p19"/>
          <p:cNvSpPr txBox="1"/>
          <p:nvPr/>
        </p:nvSpPr>
        <p:spPr>
          <a:xfrm>
            <a:off x="16755566" y="9077166"/>
            <a:ext cx="742736" cy="694056"/>
          </a:xfrm>
          <a:prstGeom prst="rect">
            <a:avLst/>
          </a:prstGeom>
          <a:noFill/>
          <a:ln>
            <a:noFill/>
          </a:ln>
        </p:spPr>
        <p:txBody>
          <a:bodyPr anchorCtr="0" anchor="t" bIns="0" lIns="0" spcFirstLastPara="1" rIns="0" wrap="square" tIns="0">
            <a:spAutoFit/>
          </a:bodyPr>
          <a:lstStyle/>
          <a:p>
            <a:pPr indent="0" lvl="0" marL="0" marR="0" rtl="0" algn="ctr">
              <a:lnSpc>
                <a:spcPct val="139009"/>
              </a:lnSpc>
              <a:spcBef>
                <a:spcPts val="0"/>
              </a:spcBef>
              <a:spcAft>
                <a:spcPts val="0"/>
              </a:spcAft>
              <a:buNone/>
            </a:pPr>
            <a:r>
              <a:rPr lang="en-US" sz="3999">
                <a:solidFill>
                  <a:srgbClr val="040404"/>
                </a:solidFill>
                <a:latin typeface="Arimo"/>
                <a:ea typeface="Arimo"/>
                <a:cs typeface="Arimo"/>
                <a:sym typeface="Arimo"/>
              </a:rPr>
              <a:t>6</a:t>
            </a:r>
            <a:endParaRPr/>
          </a:p>
        </p:txBody>
      </p:sp>
      <p:grpSp>
        <p:nvGrpSpPr>
          <p:cNvPr id="502" name="Google Shape;502;p19"/>
          <p:cNvGrpSpPr/>
          <p:nvPr/>
        </p:nvGrpSpPr>
        <p:grpSpPr>
          <a:xfrm>
            <a:off x="-2062595" y="-216991"/>
            <a:ext cx="4566805" cy="4186318"/>
            <a:chOff x="0" y="-57150"/>
            <a:chExt cx="1202780" cy="1102570"/>
          </a:xfrm>
        </p:grpSpPr>
        <p:sp>
          <p:nvSpPr>
            <p:cNvPr id="503" name="Google Shape;503;p19"/>
            <p:cNvSpPr/>
            <p:nvPr/>
          </p:nvSpPr>
          <p:spPr>
            <a:xfrm>
              <a:off x="0" y="0"/>
              <a:ext cx="1202780" cy="1045420"/>
            </a:xfrm>
            <a:custGeom>
              <a:rect b="b" l="l" r="r" t="t"/>
              <a:pathLst>
                <a:path extrusionOk="0" h="1045420" w="120278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4" name="Google Shape;504;p19"/>
            <p:cNvSpPr txBox="1"/>
            <p:nvPr/>
          </p:nvSpPr>
          <p:spPr>
            <a:xfrm>
              <a:off x="0" y="-57150"/>
              <a:ext cx="1202780" cy="110257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05" name="Google Shape;505;p19"/>
          <p:cNvGrpSpPr/>
          <p:nvPr/>
        </p:nvGrpSpPr>
        <p:grpSpPr>
          <a:xfrm>
            <a:off x="5869327" y="7489539"/>
            <a:ext cx="1011106" cy="1151185"/>
            <a:chOff x="0" y="-57150"/>
            <a:chExt cx="266300" cy="303193"/>
          </a:xfrm>
        </p:grpSpPr>
        <p:sp>
          <p:nvSpPr>
            <p:cNvPr id="506" name="Google Shape;506;p19"/>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7" name="Google Shape;507;p19"/>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08" name="Google Shape;508;p19"/>
          <p:cNvGrpSpPr/>
          <p:nvPr/>
        </p:nvGrpSpPr>
        <p:grpSpPr>
          <a:xfrm>
            <a:off x="6880433" y="6409489"/>
            <a:ext cx="1318158" cy="1578401"/>
            <a:chOff x="0" y="-57150"/>
            <a:chExt cx="347169" cy="415711"/>
          </a:xfrm>
        </p:grpSpPr>
        <p:sp>
          <p:nvSpPr>
            <p:cNvPr id="509" name="Google Shape;509;p19"/>
            <p:cNvSpPr/>
            <p:nvPr/>
          </p:nvSpPr>
          <p:spPr>
            <a:xfrm>
              <a:off x="0" y="0"/>
              <a:ext cx="347169" cy="358561"/>
            </a:xfrm>
            <a:custGeom>
              <a:rect b="b" l="l" r="r" t="t"/>
              <a:pathLst>
                <a:path extrusionOk="0" h="358561" w="347169">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0" name="Google Shape;510;p19"/>
            <p:cNvSpPr txBox="1"/>
            <p:nvPr/>
          </p:nvSpPr>
          <p:spPr>
            <a:xfrm>
              <a:off x="0" y="-57150"/>
              <a:ext cx="347169" cy="415711"/>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1" name="Google Shape;511;p19"/>
          <p:cNvGrpSpPr/>
          <p:nvPr/>
        </p:nvGrpSpPr>
        <p:grpSpPr>
          <a:xfrm>
            <a:off x="-2818716" y="6409226"/>
            <a:ext cx="6365981" cy="3656871"/>
            <a:chOff x="0" y="-57150"/>
            <a:chExt cx="1676637" cy="963127"/>
          </a:xfrm>
        </p:grpSpPr>
        <p:sp>
          <p:nvSpPr>
            <p:cNvPr id="512" name="Google Shape;512;p19"/>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3" name="Google Shape;513;p19"/>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4" name="Google Shape;514;p19"/>
          <p:cNvGrpSpPr/>
          <p:nvPr/>
        </p:nvGrpSpPr>
        <p:grpSpPr>
          <a:xfrm>
            <a:off x="-364425" y="1399431"/>
            <a:ext cx="1170465" cy="1170465"/>
            <a:chOff x="0" y="0"/>
            <a:chExt cx="812800" cy="812800"/>
          </a:xfrm>
        </p:grpSpPr>
        <p:sp>
          <p:nvSpPr>
            <p:cNvPr id="515" name="Google Shape;515;p1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B0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6" name="Google Shape;516;p19"/>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7" name="Google Shape;517;p19"/>
          <p:cNvGrpSpPr/>
          <p:nvPr/>
        </p:nvGrpSpPr>
        <p:grpSpPr>
          <a:xfrm>
            <a:off x="0" y="6803108"/>
            <a:ext cx="3008168" cy="3086100"/>
            <a:chOff x="0" y="0"/>
            <a:chExt cx="792275" cy="812800"/>
          </a:xfrm>
        </p:grpSpPr>
        <p:sp>
          <p:nvSpPr>
            <p:cNvPr id="518" name="Google Shape;518;p19"/>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9" name="Google Shape;519;p19"/>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20" name="Google Shape;520;p19"/>
          <p:cNvGrpSpPr/>
          <p:nvPr/>
        </p:nvGrpSpPr>
        <p:grpSpPr>
          <a:xfrm>
            <a:off x="1028700" y="7583240"/>
            <a:ext cx="1011106" cy="1151185"/>
            <a:chOff x="0" y="-57150"/>
            <a:chExt cx="266300" cy="303193"/>
          </a:xfrm>
        </p:grpSpPr>
        <p:sp>
          <p:nvSpPr>
            <p:cNvPr id="521" name="Google Shape;521;p19"/>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2" name="Google Shape;522;p19"/>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23" name="Google Shape;523;p19"/>
          <p:cNvGrpSpPr/>
          <p:nvPr/>
        </p:nvGrpSpPr>
        <p:grpSpPr>
          <a:xfrm>
            <a:off x="0" y="9849106"/>
            <a:ext cx="11072623" cy="658797"/>
            <a:chOff x="0" y="-57150"/>
            <a:chExt cx="2916246" cy="173510"/>
          </a:xfrm>
        </p:grpSpPr>
        <p:sp>
          <p:nvSpPr>
            <p:cNvPr id="524" name="Google Shape;524;p19"/>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5" name="Google Shape;525;p19"/>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26" name="Google Shape;526;p19"/>
          <p:cNvSpPr txBox="1"/>
          <p:nvPr/>
        </p:nvSpPr>
        <p:spPr>
          <a:xfrm>
            <a:off x="8099010" y="2108489"/>
            <a:ext cx="2467393" cy="3001823"/>
          </a:xfrm>
          <a:prstGeom prst="rect">
            <a:avLst/>
          </a:prstGeom>
          <a:noFill/>
          <a:ln>
            <a:noFill/>
          </a:ln>
        </p:spPr>
        <p:txBody>
          <a:bodyPr anchorCtr="0" anchor="t" bIns="0" lIns="0" spcFirstLastPara="1" rIns="0" wrap="square" tIns="0">
            <a:spAutoFit/>
          </a:bodyPr>
          <a:lstStyle/>
          <a:p>
            <a:pPr indent="0" lvl="0" marL="0" marR="0" rtl="0" algn="just">
              <a:lnSpc>
                <a:spcPct val="109996"/>
              </a:lnSpc>
              <a:spcBef>
                <a:spcPts val="0"/>
              </a:spcBef>
              <a:spcAft>
                <a:spcPts val="0"/>
              </a:spcAft>
              <a:buNone/>
            </a:pPr>
            <a:r>
              <a:rPr b="1" lang="en-US" sz="20547">
                <a:solidFill>
                  <a:srgbClr val="000000"/>
                </a:solidFill>
                <a:latin typeface="Arimo"/>
                <a:ea typeface="Arimo"/>
                <a:cs typeface="Arimo"/>
                <a:sym typeface="Arimo"/>
              </a:rPr>
              <a:t>4</a:t>
            </a:r>
            <a:endParaRPr/>
          </a:p>
        </p:txBody>
      </p:sp>
      <p:sp>
        <p:nvSpPr>
          <p:cNvPr id="527" name="Google Shape;527;p19"/>
          <p:cNvSpPr/>
          <p:nvPr/>
        </p:nvSpPr>
        <p:spPr>
          <a:xfrm>
            <a:off x="1748671" y="1890963"/>
            <a:ext cx="6081639" cy="5815567"/>
          </a:xfrm>
          <a:custGeom>
            <a:rect b="b" l="l" r="r" t="t"/>
            <a:pathLst>
              <a:path extrusionOk="0" h="5815567" w="6081639">
                <a:moveTo>
                  <a:pt x="0" y="0"/>
                </a:moveTo>
                <a:lnTo>
                  <a:pt x="6081639" y="0"/>
                </a:lnTo>
                <a:lnTo>
                  <a:pt x="6081639" y="5815567"/>
                </a:lnTo>
                <a:lnTo>
                  <a:pt x="0" y="581556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122" name="Shape 122"/>
        <p:cNvGrpSpPr/>
        <p:nvPr/>
      </p:nvGrpSpPr>
      <p:grpSpPr>
        <a:xfrm>
          <a:off x="0" y="0"/>
          <a:ext cx="0" cy="0"/>
          <a:chOff x="0" y="0"/>
          <a:chExt cx="0" cy="0"/>
        </a:xfrm>
      </p:grpSpPr>
      <p:grpSp>
        <p:nvGrpSpPr>
          <p:cNvPr id="123" name="Google Shape;123;p2"/>
          <p:cNvGrpSpPr/>
          <p:nvPr/>
        </p:nvGrpSpPr>
        <p:grpSpPr>
          <a:xfrm>
            <a:off x="5719244" y="6535217"/>
            <a:ext cx="3248909" cy="1113404"/>
            <a:chOff x="0" y="-57150"/>
            <a:chExt cx="962622" cy="329891"/>
          </a:xfrm>
        </p:grpSpPr>
        <p:sp>
          <p:nvSpPr>
            <p:cNvPr id="124" name="Google Shape;124;p2"/>
            <p:cNvSpPr/>
            <p:nvPr/>
          </p:nvSpPr>
          <p:spPr>
            <a:xfrm>
              <a:off x="0" y="0"/>
              <a:ext cx="962622" cy="272741"/>
            </a:xfrm>
            <a:custGeom>
              <a:rect b="b" l="l" r="r" t="t"/>
              <a:pathLst>
                <a:path extrusionOk="0" h="272741" w="962622">
                  <a:moveTo>
                    <a:pt x="71488" y="0"/>
                  </a:moveTo>
                  <a:lnTo>
                    <a:pt x="891135" y="0"/>
                  </a:lnTo>
                  <a:cubicBezTo>
                    <a:pt x="930616" y="0"/>
                    <a:pt x="962622" y="32006"/>
                    <a:pt x="962622" y="71488"/>
                  </a:cubicBezTo>
                  <a:lnTo>
                    <a:pt x="962622" y="201254"/>
                  </a:lnTo>
                  <a:cubicBezTo>
                    <a:pt x="962622" y="240735"/>
                    <a:pt x="930616" y="272741"/>
                    <a:pt x="891135" y="272741"/>
                  </a:cubicBezTo>
                  <a:lnTo>
                    <a:pt x="71488" y="272741"/>
                  </a:lnTo>
                  <a:cubicBezTo>
                    <a:pt x="32006" y="272741"/>
                    <a:pt x="0" y="240735"/>
                    <a:pt x="0" y="201254"/>
                  </a:cubicBezTo>
                  <a:lnTo>
                    <a:pt x="0" y="71488"/>
                  </a:lnTo>
                  <a:cubicBezTo>
                    <a:pt x="0" y="32006"/>
                    <a:pt x="32006" y="0"/>
                    <a:pt x="71488"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5" name="Google Shape;125;p2"/>
            <p:cNvSpPr txBox="1"/>
            <p:nvPr/>
          </p:nvSpPr>
          <p:spPr>
            <a:xfrm>
              <a:off x="0" y="-57150"/>
              <a:ext cx="962622" cy="329891"/>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26" name="Google Shape;126;p2"/>
          <p:cNvGrpSpPr/>
          <p:nvPr/>
        </p:nvGrpSpPr>
        <p:grpSpPr>
          <a:xfrm>
            <a:off x="9224978" y="6543866"/>
            <a:ext cx="3248909" cy="1113404"/>
            <a:chOff x="0" y="-57150"/>
            <a:chExt cx="962622" cy="329891"/>
          </a:xfrm>
        </p:grpSpPr>
        <p:sp>
          <p:nvSpPr>
            <p:cNvPr id="127" name="Google Shape;127;p2"/>
            <p:cNvSpPr/>
            <p:nvPr/>
          </p:nvSpPr>
          <p:spPr>
            <a:xfrm>
              <a:off x="0" y="0"/>
              <a:ext cx="962622" cy="272741"/>
            </a:xfrm>
            <a:custGeom>
              <a:rect b="b" l="l" r="r" t="t"/>
              <a:pathLst>
                <a:path extrusionOk="0" h="272741" w="962622">
                  <a:moveTo>
                    <a:pt x="71488" y="0"/>
                  </a:moveTo>
                  <a:lnTo>
                    <a:pt x="891135" y="0"/>
                  </a:lnTo>
                  <a:cubicBezTo>
                    <a:pt x="930616" y="0"/>
                    <a:pt x="962622" y="32006"/>
                    <a:pt x="962622" y="71488"/>
                  </a:cubicBezTo>
                  <a:lnTo>
                    <a:pt x="962622" y="201254"/>
                  </a:lnTo>
                  <a:cubicBezTo>
                    <a:pt x="962622" y="240735"/>
                    <a:pt x="930616" y="272741"/>
                    <a:pt x="891135" y="272741"/>
                  </a:cubicBezTo>
                  <a:lnTo>
                    <a:pt x="71488" y="272741"/>
                  </a:lnTo>
                  <a:cubicBezTo>
                    <a:pt x="32006" y="272741"/>
                    <a:pt x="0" y="240735"/>
                    <a:pt x="0" y="201254"/>
                  </a:cubicBezTo>
                  <a:lnTo>
                    <a:pt x="0" y="71488"/>
                  </a:lnTo>
                  <a:cubicBezTo>
                    <a:pt x="0" y="32006"/>
                    <a:pt x="32006" y="0"/>
                    <a:pt x="71488"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2"/>
            <p:cNvSpPr txBox="1"/>
            <p:nvPr/>
          </p:nvSpPr>
          <p:spPr>
            <a:xfrm>
              <a:off x="0" y="-57150"/>
              <a:ext cx="962622" cy="329891"/>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9" name="Google Shape;129;p2"/>
          <p:cNvSpPr/>
          <p:nvPr/>
        </p:nvSpPr>
        <p:spPr>
          <a:xfrm>
            <a:off x="6065526" y="3702503"/>
            <a:ext cx="2556347" cy="2556347"/>
          </a:xfrm>
          <a:custGeom>
            <a:rect b="b" l="l" r="r" t="t"/>
            <a:pathLst>
              <a:path extrusionOk="0" h="2556347" w="2556347">
                <a:moveTo>
                  <a:pt x="0" y="0"/>
                </a:moveTo>
                <a:lnTo>
                  <a:pt x="2556346" y="0"/>
                </a:lnTo>
                <a:lnTo>
                  <a:pt x="2556346" y="2556347"/>
                </a:lnTo>
                <a:lnTo>
                  <a:pt x="0" y="255634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2"/>
          <p:cNvSpPr txBox="1"/>
          <p:nvPr/>
        </p:nvSpPr>
        <p:spPr>
          <a:xfrm>
            <a:off x="2980018" y="1276061"/>
            <a:ext cx="12233095" cy="1120667"/>
          </a:xfrm>
          <a:prstGeom prst="rect">
            <a:avLst/>
          </a:prstGeom>
          <a:noFill/>
          <a:ln>
            <a:noFill/>
          </a:ln>
        </p:spPr>
        <p:txBody>
          <a:bodyPr anchorCtr="0" anchor="t" bIns="0" lIns="0" spcFirstLastPara="1" rIns="0" wrap="square" tIns="0">
            <a:spAutoFit/>
          </a:bodyPr>
          <a:lstStyle/>
          <a:p>
            <a:pPr indent="0" lvl="0" marL="0" marR="0" rtl="0" algn="ctr">
              <a:lnSpc>
                <a:spcPct val="139017"/>
              </a:lnSpc>
              <a:spcBef>
                <a:spcPts val="0"/>
              </a:spcBef>
              <a:spcAft>
                <a:spcPts val="0"/>
              </a:spcAft>
              <a:buNone/>
            </a:pPr>
            <a:r>
              <a:rPr b="1" lang="en-US" sz="6451">
                <a:solidFill>
                  <a:srgbClr val="040404"/>
                </a:solidFill>
                <a:latin typeface="Arimo"/>
                <a:ea typeface="Arimo"/>
                <a:cs typeface="Arimo"/>
                <a:sym typeface="Arimo"/>
              </a:rPr>
              <a:t>THÀNH VIÊN</a:t>
            </a:r>
            <a:endParaRPr/>
          </a:p>
        </p:txBody>
      </p:sp>
      <p:sp>
        <p:nvSpPr>
          <p:cNvPr id="131" name="Google Shape;131;p2"/>
          <p:cNvSpPr txBox="1"/>
          <p:nvPr/>
        </p:nvSpPr>
        <p:spPr>
          <a:xfrm>
            <a:off x="5939573" y="7294919"/>
            <a:ext cx="2808252" cy="233805"/>
          </a:xfrm>
          <a:prstGeom prst="rect">
            <a:avLst/>
          </a:prstGeom>
          <a:noFill/>
          <a:ln>
            <a:noFill/>
          </a:ln>
        </p:spPr>
        <p:txBody>
          <a:bodyPr anchorCtr="0" anchor="t" bIns="0" lIns="0" spcFirstLastPara="1" rIns="0" wrap="square" tIns="0">
            <a:spAutoFit/>
          </a:bodyPr>
          <a:lstStyle/>
          <a:p>
            <a:pPr indent="0" lvl="0" marL="0" marR="0" rtl="0" algn="ctr">
              <a:lnSpc>
                <a:spcPct val="104999"/>
              </a:lnSpc>
              <a:spcBef>
                <a:spcPts val="0"/>
              </a:spcBef>
              <a:spcAft>
                <a:spcPts val="0"/>
              </a:spcAft>
              <a:buNone/>
            </a:pPr>
            <a:r>
              <a:rPr b="1" lang="en-US" sz="1600">
                <a:solidFill>
                  <a:srgbClr val="F2F2F0"/>
                </a:solidFill>
                <a:latin typeface="Arimo"/>
                <a:ea typeface="Arimo"/>
                <a:cs typeface="Arimo"/>
                <a:sym typeface="Arimo"/>
              </a:rPr>
              <a:t>21521891</a:t>
            </a:r>
            <a:endParaRPr/>
          </a:p>
        </p:txBody>
      </p:sp>
      <p:sp>
        <p:nvSpPr>
          <p:cNvPr id="132" name="Google Shape;132;p2"/>
          <p:cNvSpPr txBox="1"/>
          <p:nvPr/>
        </p:nvSpPr>
        <p:spPr>
          <a:xfrm>
            <a:off x="6067930" y="6899940"/>
            <a:ext cx="2551538" cy="284933"/>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1600">
                <a:solidFill>
                  <a:srgbClr val="F2F2F0"/>
                </a:solidFill>
                <a:latin typeface="Arimo"/>
                <a:ea typeface="Arimo"/>
                <a:cs typeface="Arimo"/>
                <a:sym typeface="Arimo"/>
              </a:rPr>
              <a:t>TRẦN PHƯỚC CHUNG</a:t>
            </a:r>
            <a:endParaRPr/>
          </a:p>
        </p:txBody>
      </p:sp>
      <p:sp>
        <p:nvSpPr>
          <p:cNvPr id="133" name="Google Shape;133;p2"/>
          <p:cNvSpPr txBox="1"/>
          <p:nvPr/>
        </p:nvSpPr>
        <p:spPr>
          <a:xfrm>
            <a:off x="9445307" y="7303569"/>
            <a:ext cx="2808252" cy="233805"/>
          </a:xfrm>
          <a:prstGeom prst="rect">
            <a:avLst/>
          </a:prstGeom>
          <a:noFill/>
          <a:ln>
            <a:noFill/>
          </a:ln>
        </p:spPr>
        <p:txBody>
          <a:bodyPr anchorCtr="0" anchor="t" bIns="0" lIns="0" spcFirstLastPara="1" rIns="0" wrap="square" tIns="0">
            <a:spAutoFit/>
          </a:bodyPr>
          <a:lstStyle/>
          <a:p>
            <a:pPr indent="0" lvl="0" marL="0" marR="0" rtl="0" algn="ctr">
              <a:lnSpc>
                <a:spcPct val="104999"/>
              </a:lnSpc>
              <a:spcBef>
                <a:spcPts val="0"/>
              </a:spcBef>
              <a:spcAft>
                <a:spcPts val="0"/>
              </a:spcAft>
              <a:buNone/>
            </a:pPr>
            <a:r>
              <a:rPr b="1" lang="en-US" sz="1600">
                <a:solidFill>
                  <a:srgbClr val="F2F2F0"/>
                </a:solidFill>
                <a:latin typeface="Arimo"/>
                <a:ea typeface="Arimo"/>
                <a:cs typeface="Arimo"/>
                <a:sym typeface="Arimo"/>
              </a:rPr>
              <a:t>21520635</a:t>
            </a:r>
            <a:endParaRPr/>
          </a:p>
        </p:txBody>
      </p:sp>
      <p:sp>
        <p:nvSpPr>
          <p:cNvPr id="134" name="Google Shape;134;p2"/>
          <p:cNvSpPr txBox="1"/>
          <p:nvPr/>
        </p:nvSpPr>
        <p:spPr>
          <a:xfrm>
            <a:off x="9369068" y="6899940"/>
            <a:ext cx="2960730" cy="284933"/>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1600">
                <a:solidFill>
                  <a:srgbClr val="F2F2F0"/>
                </a:solidFill>
                <a:latin typeface="Arimo"/>
                <a:ea typeface="Arimo"/>
                <a:cs typeface="Arimo"/>
                <a:sym typeface="Arimo"/>
              </a:rPr>
              <a:t>NGUYỄN ĐÌNH THIÊN BẢO</a:t>
            </a:r>
            <a:endParaRPr/>
          </a:p>
        </p:txBody>
      </p:sp>
      <p:sp>
        <p:nvSpPr>
          <p:cNvPr id="135" name="Google Shape;135;p2"/>
          <p:cNvSpPr/>
          <p:nvPr/>
        </p:nvSpPr>
        <p:spPr>
          <a:xfrm>
            <a:off x="9571260" y="3702503"/>
            <a:ext cx="2556347" cy="2556347"/>
          </a:xfrm>
          <a:custGeom>
            <a:rect b="b" l="l" r="r" t="t"/>
            <a:pathLst>
              <a:path extrusionOk="0" h="2556347" w="2556347">
                <a:moveTo>
                  <a:pt x="0" y="0"/>
                </a:moveTo>
                <a:lnTo>
                  <a:pt x="2556346" y="0"/>
                </a:lnTo>
                <a:lnTo>
                  <a:pt x="2556346" y="2556347"/>
                </a:lnTo>
                <a:lnTo>
                  <a:pt x="0" y="255634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36" name="Google Shape;136;p2"/>
          <p:cNvGrpSpPr/>
          <p:nvPr/>
        </p:nvGrpSpPr>
        <p:grpSpPr>
          <a:xfrm>
            <a:off x="17859375" y="-484797"/>
            <a:ext cx="593949" cy="11116619"/>
            <a:chOff x="0" y="-57150"/>
            <a:chExt cx="156431" cy="2927834"/>
          </a:xfrm>
        </p:grpSpPr>
        <p:sp>
          <p:nvSpPr>
            <p:cNvPr id="137" name="Google Shape;137;p2"/>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2"/>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531" name="Shape 531"/>
        <p:cNvGrpSpPr/>
        <p:nvPr/>
      </p:nvGrpSpPr>
      <p:grpSpPr>
        <a:xfrm>
          <a:off x="0" y="0"/>
          <a:ext cx="0" cy="0"/>
          <a:chOff x="0" y="0"/>
          <a:chExt cx="0" cy="0"/>
        </a:xfrm>
      </p:grpSpPr>
      <p:grpSp>
        <p:nvGrpSpPr>
          <p:cNvPr id="532" name="Google Shape;532;p20"/>
          <p:cNvGrpSpPr/>
          <p:nvPr/>
        </p:nvGrpSpPr>
        <p:grpSpPr>
          <a:xfrm>
            <a:off x="17859375" y="-484797"/>
            <a:ext cx="593949" cy="11116619"/>
            <a:chOff x="0" y="-57150"/>
            <a:chExt cx="156431" cy="2927834"/>
          </a:xfrm>
        </p:grpSpPr>
        <p:sp>
          <p:nvSpPr>
            <p:cNvPr id="533" name="Google Shape;533;p20"/>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4" name="Google Shape;534;p20"/>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35" name="Google Shape;535;p20"/>
          <p:cNvSpPr txBox="1"/>
          <p:nvPr/>
        </p:nvSpPr>
        <p:spPr>
          <a:xfrm>
            <a:off x="8455250" y="5157936"/>
            <a:ext cx="10246071" cy="3897652"/>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lang="en-US" sz="9151">
                <a:solidFill>
                  <a:srgbClr val="000000"/>
                </a:solidFill>
                <a:latin typeface="Arimo"/>
                <a:ea typeface="Arimo"/>
                <a:cs typeface="Arimo"/>
                <a:sym typeface="Arimo"/>
              </a:rPr>
              <a:t>KẾT LUẬN - HƯỚNG PHÁT TRIỂN</a:t>
            </a:r>
            <a:endParaRPr/>
          </a:p>
        </p:txBody>
      </p:sp>
      <p:sp>
        <p:nvSpPr>
          <p:cNvPr id="536" name="Google Shape;536;p20"/>
          <p:cNvSpPr txBox="1"/>
          <p:nvPr/>
        </p:nvSpPr>
        <p:spPr>
          <a:xfrm>
            <a:off x="16755566" y="9077166"/>
            <a:ext cx="742736" cy="694056"/>
          </a:xfrm>
          <a:prstGeom prst="rect">
            <a:avLst/>
          </a:prstGeom>
          <a:noFill/>
          <a:ln>
            <a:noFill/>
          </a:ln>
        </p:spPr>
        <p:txBody>
          <a:bodyPr anchorCtr="0" anchor="t" bIns="0" lIns="0" spcFirstLastPara="1" rIns="0" wrap="square" tIns="0">
            <a:spAutoFit/>
          </a:bodyPr>
          <a:lstStyle/>
          <a:p>
            <a:pPr indent="0" lvl="0" marL="0" marR="0" rtl="0" algn="ctr">
              <a:lnSpc>
                <a:spcPct val="139009"/>
              </a:lnSpc>
              <a:spcBef>
                <a:spcPts val="0"/>
              </a:spcBef>
              <a:spcAft>
                <a:spcPts val="0"/>
              </a:spcAft>
              <a:buNone/>
            </a:pPr>
            <a:r>
              <a:rPr lang="en-US" sz="3999">
                <a:solidFill>
                  <a:srgbClr val="040404"/>
                </a:solidFill>
                <a:latin typeface="Arimo"/>
                <a:ea typeface="Arimo"/>
                <a:cs typeface="Arimo"/>
                <a:sym typeface="Arimo"/>
              </a:rPr>
              <a:t>6</a:t>
            </a:r>
            <a:endParaRPr/>
          </a:p>
        </p:txBody>
      </p:sp>
      <p:grpSp>
        <p:nvGrpSpPr>
          <p:cNvPr id="537" name="Google Shape;537;p20"/>
          <p:cNvGrpSpPr/>
          <p:nvPr/>
        </p:nvGrpSpPr>
        <p:grpSpPr>
          <a:xfrm>
            <a:off x="-2062595" y="-216991"/>
            <a:ext cx="4566805" cy="4186318"/>
            <a:chOff x="0" y="-57150"/>
            <a:chExt cx="1202780" cy="1102570"/>
          </a:xfrm>
        </p:grpSpPr>
        <p:sp>
          <p:nvSpPr>
            <p:cNvPr id="538" name="Google Shape;538;p20"/>
            <p:cNvSpPr/>
            <p:nvPr/>
          </p:nvSpPr>
          <p:spPr>
            <a:xfrm>
              <a:off x="0" y="0"/>
              <a:ext cx="1202780" cy="1045420"/>
            </a:xfrm>
            <a:custGeom>
              <a:rect b="b" l="l" r="r" t="t"/>
              <a:pathLst>
                <a:path extrusionOk="0" h="1045420" w="120278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9" name="Google Shape;539;p20"/>
            <p:cNvSpPr txBox="1"/>
            <p:nvPr/>
          </p:nvSpPr>
          <p:spPr>
            <a:xfrm>
              <a:off x="0" y="-57150"/>
              <a:ext cx="1202780" cy="110257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0" name="Google Shape;540;p20"/>
          <p:cNvGrpSpPr/>
          <p:nvPr/>
        </p:nvGrpSpPr>
        <p:grpSpPr>
          <a:xfrm>
            <a:off x="5869327" y="7489539"/>
            <a:ext cx="1011106" cy="1151185"/>
            <a:chOff x="0" y="-57150"/>
            <a:chExt cx="266300" cy="303193"/>
          </a:xfrm>
        </p:grpSpPr>
        <p:sp>
          <p:nvSpPr>
            <p:cNvPr id="541" name="Google Shape;541;p20"/>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2" name="Google Shape;542;p20"/>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3" name="Google Shape;543;p20"/>
          <p:cNvGrpSpPr/>
          <p:nvPr/>
        </p:nvGrpSpPr>
        <p:grpSpPr>
          <a:xfrm>
            <a:off x="6880433" y="6409489"/>
            <a:ext cx="1318158" cy="1578401"/>
            <a:chOff x="0" y="-57150"/>
            <a:chExt cx="347169" cy="415711"/>
          </a:xfrm>
        </p:grpSpPr>
        <p:sp>
          <p:nvSpPr>
            <p:cNvPr id="544" name="Google Shape;544;p20"/>
            <p:cNvSpPr/>
            <p:nvPr/>
          </p:nvSpPr>
          <p:spPr>
            <a:xfrm>
              <a:off x="0" y="0"/>
              <a:ext cx="347169" cy="358561"/>
            </a:xfrm>
            <a:custGeom>
              <a:rect b="b" l="l" r="r" t="t"/>
              <a:pathLst>
                <a:path extrusionOk="0" h="358561" w="347169">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5" name="Google Shape;545;p20"/>
            <p:cNvSpPr txBox="1"/>
            <p:nvPr/>
          </p:nvSpPr>
          <p:spPr>
            <a:xfrm>
              <a:off x="0" y="-57150"/>
              <a:ext cx="347169" cy="415711"/>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6" name="Google Shape;546;p20"/>
          <p:cNvGrpSpPr/>
          <p:nvPr/>
        </p:nvGrpSpPr>
        <p:grpSpPr>
          <a:xfrm>
            <a:off x="-2818716" y="6409226"/>
            <a:ext cx="6365981" cy="3656871"/>
            <a:chOff x="0" y="-57150"/>
            <a:chExt cx="1676637" cy="963127"/>
          </a:xfrm>
        </p:grpSpPr>
        <p:sp>
          <p:nvSpPr>
            <p:cNvPr id="547" name="Google Shape;547;p20"/>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48" name="Google Shape;548;p20"/>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49" name="Google Shape;549;p20"/>
          <p:cNvGrpSpPr/>
          <p:nvPr/>
        </p:nvGrpSpPr>
        <p:grpSpPr>
          <a:xfrm>
            <a:off x="-364425" y="1399431"/>
            <a:ext cx="1170465" cy="1170465"/>
            <a:chOff x="0" y="0"/>
            <a:chExt cx="812800" cy="812800"/>
          </a:xfrm>
        </p:grpSpPr>
        <p:sp>
          <p:nvSpPr>
            <p:cNvPr id="550" name="Google Shape;550;p20"/>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B0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1" name="Google Shape;551;p20"/>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2" name="Google Shape;552;p20"/>
          <p:cNvGrpSpPr/>
          <p:nvPr/>
        </p:nvGrpSpPr>
        <p:grpSpPr>
          <a:xfrm>
            <a:off x="0" y="6803108"/>
            <a:ext cx="3008168" cy="3086100"/>
            <a:chOff x="0" y="0"/>
            <a:chExt cx="792275" cy="812800"/>
          </a:xfrm>
        </p:grpSpPr>
        <p:sp>
          <p:nvSpPr>
            <p:cNvPr id="553" name="Google Shape;553;p20"/>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4" name="Google Shape;554;p20"/>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5" name="Google Shape;555;p20"/>
          <p:cNvGrpSpPr/>
          <p:nvPr/>
        </p:nvGrpSpPr>
        <p:grpSpPr>
          <a:xfrm>
            <a:off x="1028700" y="7583240"/>
            <a:ext cx="1011106" cy="1151185"/>
            <a:chOff x="0" y="-57150"/>
            <a:chExt cx="266300" cy="303193"/>
          </a:xfrm>
        </p:grpSpPr>
        <p:sp>
          <p:nvSpPr>
            <p:cNvPr id="556" name="Google Shape;556;p20"/>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7" name="Google Shape;557;p20"/>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58" name="Google Shape;558;p20"/>
          <p:cNvGrpSpPr/>
          <p:nvPr/>
        </p:nvGrpSpPr>
        <p:grpSpPr>
          <a:xfrm>
            <a:off x="0" y="9849106"/>
            <a:ext cx="11072623" cy="658797"/>
            <a:chOff x="0" y="-57150"/>
            <a:chExt cx="2916246" cy="173510"/>
          </a:xfrm>
        </p:grpSpPr>
        <p:sp>
          <p:nvSpPr>
            <p:cNvPr id="559" name="Google Shape;559;p20"/>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0" name="Google Shape;560;p20"/>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61" name="Google Shape;561;p20"/>
          <p:cNvSpPr txBox="1"/>
          <p:nvPr/>
        </p:nvSpPr>
        <p:spPr>
          <a:xfrm>
            <a:off x="8099010" y="2108489"/>
            <a:ext cx="2467393" cy="3001823"/>
          </a:xfrm>
          <a:prstGeom prst="rect">
            <a:avLst/>
          </a:prstGeom>
          <a:noFill/>
          <a:ln>
            <a:noFill/>
          </a:ln>
        </p:spPr>
        <p:txBody>
          <a:bodyPr anchorCtr="0" anchor="t" bIns="0" lIns="0" spcFirstLastPara="1" rIns="0" wrap="square" tIns="0">
            <a:spAutoFit/>
          </a:bodyPr>
          <a:lstStyle/>
          <a:p>
            <a:pPr indent="0" lvl="0" marL="0" marR="0" rtl="0" algn="just">
              <a:lnSpc>
                <a:spcPct val="109996"/>
              </a:lnSpc>
              <a:spcBef>
                <a:spcPts val="0"/>
              </a:spcBef>
              <a:spcAft>
                <a:spcPts val="0"/>
              </a:spcAft>
              <a:buNone/>
            </a:pPr>
            <a:r>
              <a:rPr b="1" lang="en-US" sz="20547">
                <a:solidFill>
                  <a:srgbClr val="000000"/>
                </a:solidFill>
                <a:latin typeface="Arimo"/>
                <a:ea typeface="Arimo"/>
                <a:cs typeface="Arimo"/>
                <a:sym typeface="Arimo"/>
              </a:rPr>
              <a:t>5</a:t>
            </a:r>
            <a:endParaRPr/>
          </a:p>
        </p:txBody>
      </p:sp>
      <p:sp>
        <p:nvSpPr>
          <p:cNvPr id="562" name="Google Shape;562;p20"/>
          <p:cNvSpPr/>
          <p:nvPr/>
        </p:nvSpPr>
        <p:spPr>
          <a:xfrm>
            <a:off x="1748671" y="1890963"/>
            <a:ext cx="6081639" cy="5815567"/>
          </a:xfrm>
          <a:custGeom>
            <a:rect b="b" l="l" r="r" t="t"/>
            <a:pathLst>
              <a:path extrusionOk="0" h="5815567" w="6081639">
                <a:moveTo>
                  <a:pt x="0" y="0"/>
                </a:moveTo>
                <a:lnTo>
                  <a:pt x="6081639" y="0"/>
                </a:lnTo>
                <a:lnTo>
                  <a:pt x="6081639" y="5815567"/>
                </a:lnTo>
                <a:lnTo>
                  <a:pt x="0" y="581556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566" name="Shape 566"/>
        <p:cNvGrpSpPr/>
        <p:nvPr/>
      </p:nvGrpSpPr>
      <p:grpSpPr>
        <a:xfrm>
          <a:off x="0" y="0"/>
          <a:ext cx="0" cy="0"/>
          <a:chOff x="0" y="0"/>
          <a:chExt cx="0" cy="0"/>
        </a:xfrm>
      </p:grpSpPr>
      <p:grpSp>
        <p:nvGrpSpPr>
          <p:cNvPr id="567" name="Google Shape;567;p21"/>
          <p:cNvGrpSpPr/>
          <p:nvPr/>
        </p:nvGrpSpPr>
        <p:grpSpPr>
          <a:xfrm>
            <a:off x="16287750" y="-818515"/>
            <a:ext cx="3008168" cy="3086100"/>
            <a:chOff x="0" y="0"/>
            <a:chExt cx="792275" cy="812800"/>
          </a:xfrm>
        </p:grpSpPr>
        <p:sp>
          <p:nvSpPr>
            <p:cNvPr id="568" name="Google Shape;568;p21"/>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9" name="Google Shape;569;p21"/>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70" name="Google Shape;570;p21"/>
          <p:cNvGrpSpPr/>
          <p:nvPr/>
        </p:nvGrpSpPr>
        <p:grpSpPr>
          <a:xfrm>
            <a:off x="5484820" y="9849106"/>
            <a:ext cx="11072623" cy="658797"/>
            <a:chOff x="0" y="-57150"/>
            <a:chExt cx="2916246" cy="173510"/>
          </a:xfrm>
        </p:grpSpPr>
        <p:sp>
          <p:nvSpPr>
            <p:cNvPr id="571" name="Google Shape;571;p21"/>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2" name="Google Shape;572;p21"/>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73" name="Google Shape;573;p21"/>
          <p:cNvGrpSpPr/>
          <p:nvPr/>
        </p:nvGrpSpPr>
        <p:grpSpPr>
          <a:xfrm>
            <a:off x="-296975" y="-829619"/>
            <a:ext cx="593949" cy="11116619"/>
            <a:chOff x="0" y="-57150"/>
            <a:chExt cx="156431" cy="2927834"/>
          </a:xfrm>
        </p:grpSpPr>
        <p:sp>
          <p:nvSpPr>
            <p:cNvPr id="574" name="Google Shape;574;p21"/>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5" name="Google Shape;575;p21"/>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76" name="Google Shape;576;p21"/>
          <p:cNvSpPr/>
          <p:nvPr/>
        </p:nvSpPr>
        <p:spPr>
          <a:xfrm>
            <a:off x="10637910" y="2972982"/>
            <a:ext cx="559575" cy="671210"/>
          </a:xfrm>
          <a:custGeom>
            <a:rect b="b" l="l" r="r" t="t"/>
            <a:pathLst>
              <a:path extrusionOk="0" h="671210" w="559575">
                <a:moveTo>
                  <a:pt x="0" y="0"/>
                </a:moveTo>
                <a:lnTo>
                  <a:pt x="559575" y="0"/>
                </a:lnTo>
                <a:lnTo>
                  <a:pt x="559575" y="671211"/>
                </a:lnTo>
                <a:lnTo>
                  <a:pt x="0" y="671211"/>
                </a:lnTo>
                <a:lnTo>
                  <a:pt x="0" y="0"/>
                </a:lnTo>
                <a:close/>
              </a:path>
            </a:pathLst>
          </a:custGeom>
          <a:blipFill rotWithShape="1">
            <a:blip r:embed="rId3">
              <a:alphaModFix/>
            </a:blip>
            <a:stretch>
              <a:fillRect b="0" l="-24967" r="-2496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7" name="Google Shape;577;p21"/>
          <p:cNvSpPr/>
          <p:nvPr/>
        </p:nvSpPr>
        <p:spPr>
          <a:xfrm>
            <a:off x="10637910" y="4572483"/>
            <a:ext cx="559575" cy="671210"/>
          </a:xfrm>
          <a:custGeom>
            <a:rect b="b" l="l" r="r" t="t"/>
            <a:pathLst>
              <a:path extrusionOk="0" h="671210" w="559575">
                <a:moveTo>
                  <a:pt x="0" y="0"/>
                </a:moveTo>
                <a:lnTo>
                  <a:pt x="559575" y="0"/>
                </a:lnTo>
                <a:lnTo>
                  <a:pt x="559575" y="671210"/>
                </a:lnTo>
                <a:lnTo>
                  <a:pt x="0" y="671210"/>
                </a:lnTo>
                <a:lnTo>
                  <a:pt x="0" y="0"/>
                </a:lnTo>
                <a:close/>
              </a:path>
            </a:pathLst>
          </a:custGeom>
          <a:blipFill rotWithShape="1">
            <a:blip r:embed="rId3">
              <a:alphaModFix/>
            </a:blip>
            <a:stretch>
              <a:fillRect b="0" l="-24967" r="-2496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8" name="Google Shape;578;p21"/>
          <p:cNvSpPr/>
          <p:nvPr/>
        </p:nvSpPr>
        <p:spPr>
          <a:xfrm>
            <a:off x="10637910" y="5914809"/>
            <a:ext cx="559575" cy="671210"/>
          </a:xfrm>
          <a:custGeom>
            <a:rect b="b" l="l" r="r" t="t"/>
            <a:pathLst>
              <a:path extrusionOk="0" h="671210" w="559575">
                <a:moveTo>
                  <a:pt x="0" y="0"/>
                </a:moveTo>
                <a:lnTo>
                  <a:pt x="559575" y="0"/>
                </a:lnTo>
                <a:lnTo>
                  <a:pt x="559575" y="671210"/>
                </a:lnTo>
                <a:lnTo>
                  <a:pt x="0" y="671210"/>
                </a:lnTo>
                <a:lnTo>
                  <a:pt x="0" y="0"/>
                </a:lnTo>
                <a:close/>
              </a:path>
            </a:pathLst>
          </a:custGeom>
          <a:blipFill rotWithShape="1">
            <a:blip r:embed="rId3">
              <a:alphaModFix/>
            </a:blip>
            <a:stretch>
              <a:fillRect b="0" l="-24967" r="-24967"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79" name="Google Shape;579;p21"/>
          <p:cNvSpPr/>
          <p:nvPr/>
        </p:nvSpPr>
        <p:spPr>
          <a:xfrm>
            <a:off x="1586962" y="1993871"/>
            <a:ext cx="605892" cy="614339"/>
          </a:xfrm>
          <a:custGeom>
            <a:rect b="b" l="l" r="r" t="t"/>
            <a:pathLst>
              <a:path extrusionOk="0" h="614339" w="605892">
                <a:moveTo>
                  <a:pt x="0" y="0"/>
                </a:moveTo>
                <a:lnTo>
                  <a:pt x="605891" y="0"/>
                </a:lnTo>
                <a:lnTo>
                  <a:pt x="605891" y="614338"/>
                </a:lnTo>
                <a:lnTo>
                  <a:pt x="0" y="61433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0" name="Google Shape;580;p21"/>
          <p:cNvSpPr/>
          <p:nvPr/>
        </p:nvSpPr>
        <p:spPr>
          <a:xfrm>
            <a:off x="1586962" y="2608209"/>
            <a:ext cx="605892" cy="614339"/>
          </a:xfrm>
          <a:custGeom>
            <a:rect b="b" l="l" r="r" t="t"/>
            <a:pathLst>
              <a:path extrusionOk="0" h="614339" w="605892">
                <a:moveTo>
                  <a:pt x="0" y="0"/>
                </a:moveTo>
                <a:lnTo>
                  <a:pt x="605891" y="0"/>
                </a:lnTo>
                <a:lnTo>
                  <a:pt x="605891" y="614339"/>
                </a:lnTo>
                <a:lnTo>
                  <a:pt x="0" y="614339"/>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21"/>
          <p:cNvSpPr/>
          <p:nvPr/>
        </p:nvSpPr>
        <p:spPr>
          <a:xfrm>
            <a:off x="1586962" y="3311330"/>
            <a:ext cx="605892" cy="614339"/>
          </a:xfrm>
          <a:custGeom>
            <a:rect b="b" l="l" r="r" t="t"/>
            <a:pathLst>
              <a:path extrusionOk="0" h="614339" w="605892">
                <a:moveTo>
                  <a:pt x="0" y="0"/>
                </a:moveTo>
                <a:lnTo>
                  <a:pt x="605891" y="0"/>
                </a:lnTo>
                <a:lnTo>
                  <a:pt x="605891" y="614339"/>
                </a:lnTo>
                <a:lnTo>
                  <a:pt x="0" y="614339"/>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21"/>
          <p:cNvSpPr/>
          <p:nvPr/>
        </p:nvSpPr>
        <p:spPr>
          <a:xfrm>
            <a:off x="1586962" y="4579825"/>
            <a:ext cx="605892" cy="614339"/>
          </a:xfrm>
          <a:custGeom>
            <a:rect b="b" l="l" r="r" t="t"/>
            <a:pathLst>
              <a:path extrusionOk="0" h="614339" w="605892">
                <a:moveTo>
                  <a:pt x="0" y="0"/>
                </a:moveTo>
                <a:lnTo>
                  <a:pt x="605891" y="0"/>
                </a:lnTo>
                <a:lnTo>
                  <a:pt x="605891" y="614339"/>
                </a:lnTo>
                <a:lnTo>
                  <a:pt x="0" y="614339"/>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21"/>
          <p:cNvSpPr/>
          <p:nvPr/>
        </p:nvSpPr>
        <p:spPr>
          <a:xfrm>
            <a:off x="1586962" y="6293626"/>
            <a:ext cx="605892" cy="614339"/>
          </a:xfrm>
          <a:custGeom>
            <a:rect b="b" l="l" r="r" t="t"/>
            <a:pathLst>
              <a:path extrusionOk="0" h="614339" w="605892">
                <a:moveTo>
                  <a:pt x="0" y="0"/>
                </a:moveTo>
                <a:lnTo>
                  <a:pt x="605891" y="0"/>
                </a:lnTo>
                <a:lnTo>
                  <a:pt x="605891" y="614339"/>
                </a:lnTo>
                <a:lnTo>
                  <a:pt x="0" y="614339"/>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21"/>
          <p:cNvSpPr/>
          <p:nvPr/>
        </p:nvSpPr>
        <p:spPr>
          <a:xfrm>
            <a:off x="1670832" y="6988252"/>
            <a:ext cx="605892" cy="614339"/>
          </a:xfrm>
          <a:custGeom>
            <a:rect b="b" l="l" r="r" t="t"/>
            <a:pathLst>
              <a:path extrusionOk="0" h="614339" w="605892">
                <a:moveTo>
                  <a:pt x="0" y="0"/>
                </a:moveTo>
                <a:lnTo>
                  <a:pt x="605891" y="0"/>
                </a:lnTo>
                <a:lnTo>
                  <a:pt x="605891" y="614339"/>
                </a:lnTo>
                <a:lnTo>
                  <a:pt x="0" y="614339"/>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21"/>
          <p:cNvSpPr/>
          <p:nvPr/>
        </p:nvSpPr>
        <p:spPr>
          <a:xfrm>
            <a:off x="1670832" y="7678791"/>
            <a:ext cx="605892" cy="614339"/>
          </a:xfrm>
          <a:custGeom>
            <a:rect b="b" l="l" r="r" t="t"/>
            <a:pathLst>
              <a:path extrusionOk="0" h="614339" w="605892">
                <a:moveTo>
                  <a:pt x="0" y="0"/>
                </a:moveTo>
                <a:lnTo>
                  <a:pt x="605891" y="0"/>
                </a:lnTo>
                <a:lnTo>
                  <a:pt x="605891" y="614338"/>
                </a:lnTo>
                <a:lnTo>
                  <a:pt x="0" y="614338"/>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21"/>
          <p:cNvSpPr/>
          <p:nvPr/>
        </p:nvSpPr>
        <p:spPr>
          <a:xfrm>
            <a:off x="4670947" y="8564989"/>
            <a:ext cx="972420" cy="693311"/>
          </a:xfrm>
          <a:custGeom>
            <a:rect b="b" l="l" r="r" t="t"/>
            <a:pathLst>
              <a:path extrusionOk="0" h="693311" w="972420">
                <a:moveTo>
                  <a:pt x="0" y="0"/>
                </a:moveTo>
                <a:lnTo>
                  <a:pt x="972419" y="0"/>
                </a:lnTo>
                <a:lnTo>
                  <a:pt x="972419" y="693311"/>
                </a:lnTo>
                <a:lnTo>
                  <a:pt x="0" y="693311"/>
                </a:lnTo>
                <a:lnTo>
                  <a:pt x="0" y="0"/>
                </a:lnTo>
                <a:close/>
              </a:path>
            </a:pathLst>
          </a:cu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7" name="Google Shape;587;p21"/>
          <p:cNvSpPr txBox="1"/>
          <p:nvPr/>
        </p:nvSpPr>
        <p:spPr>
          <a:xfrm>
            <a:off x="6043835" y="8623809"/>
            <a:ext cx="8055600" cy="453600"/>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Hoàn thành đồ án ở mức cơ bản (Tầm 50-60%)</a:t>
            </a:r>
            <a:endParaRPr/>
          </a:p>
        </p:txBody>
      </p:sp>
      <p:sp>
        <p:nvSpPr>
          <p:cNvPr id="588" name="Google Shape;588;p21"/>
          <p:cNvSpPr txBox="1"/>
          <p:nvPr/>
        </p:nvSpPr>
        <p:spPr>
          <a:xfrm>
            <a:off x="7715250" y="536575"/>
            <a:ext cx="2857500" cy="869950"/>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KẾT QUẢ</a:t>
            </a:r>
            <a:endParaRPr/>
          </a:p>
        </p:txBody>
      </p:sp>
      <p:sp>
        <p:nvSpPr>
          <p:cNvPr id="589" name="Google Shape;589;p21"/>
          <p:cNvSpPr txBox="1"/>
          <p:nvPr/>
        </p:nvSpPr>
        <p:spPr>
          <a:xfrm>
            <a:off x="11336810" y="2761249"/>
            <a:ext cx="5922490" cy="15423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Chưa hoàn thành phần lập kế hoạch và quản lý quy trình sản xuất sản phẩm</a:t>
            </a:r>
            <a:endParaRPr/>
          </a:p>
        </p:txBody>
      </p:sp>
      <p:sp>
        <p:nvSpPr>
          <p:cNvPr id="590" name="Google Shape;590;p21"/>
          <p:cNvSpPr txBox="1"/>
          <p:nvPr/>
        </p:nvSpPr>
        <p:spPr>
          <a:xfrm>
            <a:off x="11336810" y="4360750"/>
            <a:ext cx="5922490" cy="15423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Chưa hoàn thành phần các biểu đồ nhằm trực quan hóa các giao dịch và nguồn thu của doanh nghiệp</a:t>
            </a:r>
            <a:endParaRPr/>
          </a:p>
        </p:txBody>
      </p:sp>
      <p:sp>
        <p:nvSpPr>
          <p:cNvPr id="591" name="Google Shape;591;p21"/>
          <p:cNvSpPr txBox="1"/>
          <p:nvPr/>
        </p:nvSpPr>
        <p:spPr>
          <a:xfrm>
            <a:off x="11336810" y="5960251"/>
            <a:ext cx="5922490" cy="102800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Chưa phân quyền cho từng đối tượng nhân viên</a:t>
            </a:r>
            <a:endParaRPr/>
          </a:p>
        </p:txBody>
      </p:sp>
      <p:sp>
        <p:nvSpPr>
          <p:cNvPr id="592" name="Google Shape;592;p21"/>
          <p:cNvSpPr txBox="1"/>
          <p:nvPr/>
        </p:nvSpPr>
        <p:spPr>
          <a:xfrm>
            <a:off x="2419598" y="3378331"/>
            <a:ext cx="5922490" cy="102800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Hoàn thành việc thêm/xóa/sửa nhân viên</a:t>
            </a:r>
            <a:endParaRPr/>
          </a:p>
        </p:txBody>
      </p:sp>
      <p:sp>
        <p:nvSpPr>
          <p:cNvPr id="593" name="Google Shape;593;p21"/>
          <p:cNvSpPr txBox="1"/>
          <p:nvPr/>
        </p:nvSpPr>
        <p:spPr>
          <a:xfrm>
            <a:off x="2419598" y="4587307"/>
            <a:ext cx="5922490" cy="15423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Hoàn thành được tương tác giữa mua bán khách hàng và quản lý kho</a:t>
            </a:r>
            <a:endParaRPr/>
          </a:p>
        </p:txBody>
      </p:sp>
      <p:sp>
        <p:nvSpPr>
          <p:cNvPr id="594" name="Google Shape;594;p21"/>
          <p:cNvSpPr txBox="1"/>
          <p:nvPr/>
        </p:nvSpPr>
        <p:spPr>
          <a:xfrm>
            <a:off x="2419598" y="6310633"/>
            <a:ext cx="3488491" cy="5136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Xác nhận đơn hàng</a:t>
            </a:r>
            <a:endParaRPr/>
          </a:p>
        </p:txBody>
      </p:sp>
      <p:sp>
        <p:nvSpPr>
          <p:cNvPr id="595" name="Google Shape;595;p21"/>
          <p:cNvSpPr txBox="1"/>
          <p:nvPr/>
        </p:nvSpPr>
        <p:spPr>
          <a:xfrm>
            <a:off x="2387068" y="7699884"/>
            <a:ext cx="2993775" cy="5136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Thêm sản phẩm </a:t>
            </a:r>
            <a:endParaRPr/>
          </a:p>
        </p:txBody>
      </p:sp>
      <p:sp>
        <p:nvSpPr>
          <p:cNvPr id="596" name="Google Shape;596;p21"/>
          <p:cNvSpPr txBox="1"/>
          <p:nvPr/>
        </p:nvSpPr>
        <p:spPr>
          <a:xfrm>
            <a:off x="2419598" y="2682845"/>
            <a:ext cx="4200321" cy="5136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Phân loại khách hàng</a:t>
            </a:r>
            <a:endParaRPr/>
          </a:p>
        </p:txBody>
      </p:sp>
      <p:sp>
        <p:nvSpPr>
          <p:cNvPr id="597" name="Google Shape;597;p21"/>
          <p:cNvSpPr txBox="1"/>
          <p:nvPr/>
        </p:nvSpPr>
        <p:spPr>
          <a:xfrm>
            <a:off x="2419598" y="7005258"/>
            <a:ext cx="4200321" cy="5136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Cập nhật thông tin kho</a:t>
            </a:r>
            <a:endParaRPr/>
          </a:p>
        </p:txBody>
      </p:sp>
      <p:sp>
        <p:nvSpPr>
          <p:cNvPr id="598" name="Google Shape;598;p21"/>
          <p:cNvSpPr txBox="1"/>
          <p:nvPr/>
        </p:nvSpPr>
        <p:spPr>
          <a:xfrm>
            <a:off x="2387068" y="1988220"/>
            <a:ext cx="5540177" cy="5136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Giao diện hiển thị các chức năng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602" name="Shape 602"/>
        <p:cNvGrpSpPr/>
        <p:nvPr/>
      </p:nvGrpSpPr>
      <p:grpSpPr>
        <a:xfrm>
          <a:off x="0" y="0"/>
          <a:ext cx="0" cy="0"/>
          <a:chOff x="0" y="0"/>
          <a:chExt cx="0" cy="0"/>
        </a:xfrm>
      </p:grpSpPr>
      <p:grpSp>
        <p:nvGrpSpPr>
          <p:cNvPr id="603" name="Google Shape;603;p22"/>
          <p:cNvGrpSpPr/>
          <p:nvPr/>
        </p:nvGrpSpPr>
        <p:grpSpPr>
          <a:xfrm>
            <a:off x="16287750" y="-818515"/>
            <a:ext cx="3008168" cy="3086100"/>
            <a:chOff x="0" y="0"/>
            <a:chExt cx="792275" cy="812800"/>
          </a:xfrm>
        </p:grpSpPr>
        <p:sp>
          <p:nvSpPr>
            <p:cNvPr id="604" name="Google Shape;604;p22"/>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5" name="Google Shape;605;p22"/>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06" name="Google Shape;606;p22"/>
          <p:cNvGrpSpPr/>
          <p:nvPr/>
        </p:nvGrpSpPr>
        <p:grpSpPr>
          <a:xfrm>
            <a:off x="5484820" y="9849106"/>
            <a:ext cx="11072623" cy="658797"/>
            <a:chOff x="0" y="-57150"/>
            <a:chExt cx="2916246" cy="173510"/>
          </a:xfrm>
        </p:grpSpPr>
        <p:sp>
          <p:nvSpPr>
            <p:cNvPr id="607" name="Google Shape;607;p22"/>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8" name="Google Shape;608;p22"/>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09" name="Google Shape;609;p22"/>
          <p:cNvGrpSpPr/>
          <p:nvPr/>
        </p:nvGrpSpPr>
        <p:grpSpPr>
          <a:xfrm>
            <a:off x="-296975" y="-829619"/>
            <a:ext cx="593949" cy="11116619"/>
            <a:chOff x="0" y="-57150"/>
            <a:chExt cx="156431" cy="2927834"/>
          </a:xfrm>
        </p:grpSpPr>
        <p:sp>
          <p:nvSpPr>
            <p:cNvPr id="610" name="Google Shape;610;p22"/>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1" name="Google Shape;611;p22"/>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2" name="Google Shape;612;p22"/>
          <p:cNvSpPr txBox="1"/>
          <p:nvPr/>
        </p:nvSpPr>
        <p:spPr>
          <a:xfrm>
            <a:off x="6125218" y="158750"/>
            <a:ext cx="6600182" cy="819199"/>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HƯỚNG PHÁT TRIỂN</a:t>
            </a:r>
            <a:endParaRPr/>
          </a:p>
        </p:txBody>
      </p:sp>
      <p:sp>
        <p:nvSpPr>
          <p:cNvPr id="613" name="Google Shape;613;p22"/>
          <p:cNvSpPr txBox="1"/>
          <p:nvPr/>
        </p:nvSpPr>
        <p:spPr>
          <a:xfrm>
            <a:off x="2016077" y="3330036"/>
            <a:ext cx="13779781" cy="102800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Tích hợp hệ thống vào hệ thống Microservice và áp dụng những công nghệ của hệ thống tính toán phân bố</a:t>
            </a:r>
            <a:endParaRPr/>
          </a:p>
        </p:txBody>
      </p:sp>
      <p:cxnSp>
        <p:nvCxnSpPr>
          <p:cNvPr id="614" name="Google Shape;614;p22"/>
          <p:cNvCxnSpPr/>
          <p:nvPr/>
        </p:nvCxnSpPr>
        <p:spPr>
          <a:xfrm>
            <a:off x="2729049" y="5124450"/>
            <a:ext cx="682869" cy="0"/>
          </a:xfrm>
          <a:prstGeom prst="straightConnector1">
            <a:avLst/>
          </a:prstGeom>
          <a:noFill/>
          <a:ln cap="flat" cmpd="sng" w="38100">
            <a:solidFill>
              <a:srgbClr val="000000"/>
            </a:solidFill>
            <a:prstDash val="solid"/>
            <a:round/>
            <a:headEnd len="sm" w="sm" type="none"/>
            <a:tailEnd len="med" w="med" type="stealth"/>
          </a:ln>
        </p:spPr>
      </p:cxnSp>
      <p:sp>
        <p:nvSpPr>
          <p:cNvPr id="615" name="Google Shape;615;p22"/>
          <p:cNvSpPr txBox="1"/>
          <p:nvPr/>
        </p:nvSpPr>
        <p:spPr>
          <a:xfrm>
            <a:off x="4068498" y="4596162"/>
            <a:ext cx="11727360" cy="102800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chia tách hệ thống thành các dịch vụ nhỏ, độc lập, dễ dàng mở rộng và nâng cấp từng phần.</a:t>
            </a:r>
            <a:endParaRPr/>
          </a:p>
        </p:txBody>
      </p:sp>
      <p:cxnSp>
        <p:nvCxnSpPr>
          <p:cNvPr id="616" name="Google Shape;616;p22"/>
          <p:cNvCxnSpPr/>
          <p:nvPr/>
        </p:nvCxnSpPr>
        <p:spPr>
          <a:xfrm>
            <a:off x="2729049" y="6390576"/>
            <a:ext cx="682869" cy="0"/>
          </a:xfrm>
          <a:prstGeom prst="straightConnector1">
            <a:avLst/>
          </a:prstGeom>
          <a:noFill/>
          <a:ln cap="flat" cmpd="sng" w="38100">
            <a:solidFill>
              <a:srgbClr val="000000"/>
            </a:solidFill>
            <a:prstDash val="solid"/>
            <a:round/>
            <a:headEnd len="sm" w="sm" type="none"/>
            <a:tailEnd len="med" w="med" type="stealth"/>
          </a:ln>
        </p:spPr>
      </p:cxnSp>
      <p:sp>
        <p:nvSpPr>
          <p:cNvPr id="617" name="Google Shape;617;p22"/>
          <p:cNvSpPr txBox="1"/>
          <p:nvPr/>
        </p:nvSpPr>
        <p:spPr>
          <a:xfrm>
            <a:off x="4068498" y="5862288"/>
            <a:ext cx="11727360" cy="102800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cung cấp khả năng chịu lỗi và dự phòng, đảm bảo tính sẵn sàng cao cho hệ thống ERP.</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621" name="Shape 621"/>
        <p:cNvGrpSpPr/>
        <p:nvPr/>
      </p:nvGrpSpPr>
      <p:grpSpPr>
        <a:xfrm>
          <a:off x="0" y="0"/>
          <a:ext cx="0" cy="0"/>
          <a:chOff x="0" y="0"/>
          <a:chExt cx="0" cy="0"/>
        </a:xfrm>
      </p:grpSpPr>
      <p:grpSp>
        <p:nvGrpSpPr>
          <p:cNvPr id="622" name="Google Shape;622;p23"/>
          <p:cNvGrpSpPr/>
          <p:nvPr/>
        </p:nvGrpSpPr>
        <p:grpSpPr>
          <a:xfrm>
            <a:off x="16287750" y="-818515"/>
            <a:ext cx="3008168" cy="3086100"/>
            <a:chOff x="0" y="0"/>
            <a:chExt cx="792275" cy="812800"/>
          </a:xfrm>
        </p:grpSpPr>
        <p:sp>
          <p:nvSpPr>
            <p:cNvPr id="623" name="Google Shape;623;p23"/>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4" name="Google Shape;624;p23"/>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25" name="Google Shape;625;p23"/>
          <p:cNvGrpSpPr/>
          <p:nvPr/>
        </p:nvGrpSpPr>
        <p:grpSpPr>
          <a:xfrm>
            <a:off x="5484820" y="9849106"/>
            <a:ext cx="11072623" cy="658797"/>
            <a:chOff x="0" y="-57150"/>
            <a:chExt cx="2916246" cy="173510"/>
          </a:xfrm>
        </p:grpSpPr>
        <p:sp>
          <p:nvSpPr>
            <p:cNvPr id="626" name="Google Shape;626;p23"/>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7" name="Google Shape;627;p23"/>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628" name="Google Shape;628;p23"/>
          <p:cNvGrpSpPr/>
          <p:nvPr/>
        </p:nvGrpSpPr>
        <p:grpSpPr>
          <a:xfrm>
            <a:off x="-296975" y="-829619"/>
            <a:ext cx="593949" cy="11116619"/>
            <a:chOff x="0" y="-57150"/>
            <a:chExt cx="156431" cy="2927834"/>
          </a:xfrm>
        </p:grpSpPr>
        <p:sp>
          <p:nvSpPr>
            <p:cNvPr id="629" name="Google Shape;629;p23"/>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0" name="Google Shape;630;p23"/>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31" name="Google Shape;631;p23"/>
          <p:cNvSpPr txBox="1"/>
          <p:nvPr/>
        </p:nvSpPr>
        <p:spPr>
          <a:xfrm>
            <a:off x="6125218" y="158750"/>
            <a:ext cx="6676382" cy="819199"/>
          </a:xfrm>
          <a:prstGeom prst="rect">
            <a:avLst/>
          </a:prstGeom>
          <a:noFill/>
          <a:ln>
            <a:noFill/>
          </a:ln>
        </p:spPr>
        <p:txBody>
          <a:bodyPr anchorCtr="0" anchor="t" bIns="0" lIns="0" spcFirstLastPara="1" rIns="0" wrap="square" tIns="0">
            <a:spAutoFit/>
          </a:bodyPr>
          <a:lstStyle/>
          <a:p>
            <a:pPr indent="0" lvl="0" marL="0" marR="0" rtl="0" algn="ctr">
              <a:lnSpc>
                <a:spcPct val="139000"/>
              </a:lnSpc>
              <a:spcBef>
                <a:spcPts val="0"/>
              </a:spcBef>
              <a:spcAft>
                <a:spcPts val="0"/>
              </a:spcAft>
              <a:buNone/>
            </a:pPr>
            <a:r>
              <a:rPr b="1" lang="en-US" sz="5000">
                <a:solidFill>
                  <a:srgbClr val="000000"/>
                </a:solidFill>
                <a:latin typeface="Arimo"/>
                <a:ea typeface="Arimo"/>
                <a:cs typeface="Arimo"/>
                <a:sym typeface="Arimo"/>
              </a:rPr>
              <a:t>HƯỚNG PHÁT TRIỂN</a:t>
            </a:r>
            <a:endParaRPr/>
          </a:p>
        </p:txBody>
      </p:sp>
      <p:sp>
        <p:nvSpPr>
          <p:cNvPr id="632" name="Google Shape;632;p23"/>
          <p:cNvSpPr txBox="1"/>
          <p:nvPr/>
        </p:nvSpPr>
        <p:spPr>
          <a:xfrm>
            <a:off x="1758995" y="2872701"/>
            <a:ext cx="14528755" cy="102800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Tích hợp công nghệ Machine Learning (ML) và Trí tuệ nhân tạo (AI) trong hệ thống ERP</a:t>
            </a:r>
            <a:endParaRPr/>
          </a:p>
        </p:txBody>
      </p:sp>
      <p:cxnSp>
        <p:nvCxnSpPr>
          <p:cNvPr id="633" name="Google Shape;633;p23"/>
          <p:cNvCxnSpPr/>
          <p:nvPr/>
        </p:nvCxnSpPr>
        <p:spPr>
          <a:xfrm>
            <a:off x="2471967" y="4638540"/>
            <a:ext cx="682869" cy="0"/>
          </a:xfrm>
          <a:prstGeom prst="straightConnector1">
            <a:avLst/>
          </a:prstGeom>
          <a:noFill/>
          <a:ln cap="flat" cmpd="sng" w="38100">
            <a:solidFill>
              <a:srgbClr val="000000"/>
            </a:solidFill>
            <a:prstDash val="solid"/>
            <a:round/>
            <a:headEnd len="sm" w="sm" type="none"/>
            <a:tailEnd len="med" w="med" type="stealth"/>
          </a:ln>
        </p:spPr>
      </p:cxnSp>
      <p:sp>
        <p:nvSpPr>
          <p:cNvPr id="634" name="Google Shape;634;p23"/>
          <p:cNvSpPr txBox="1"/>
          <p:nvPr/>
        </p:nvSpPr>
        <p:spPr>
          <a:xfrm>
            <a:off x="3558610" y="4319231"/>
            <a:ext cx="4815722" cy="5136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Dự báo và phân tích dữ liệu </a:t>
            </a:r>
            <a:endParaRPr/>
          </a:p>
        </p:txBody>
      </p:sp>
      <p:cxnSp>
        <p:nvCxnSpPr>
          <p:cNvPr id="635" name="Google Shape;635;p23"/>
          <p:cNvCxnSpPr/>
          <p:nvPr/>
        </p:nvCxnSpPr>
        <p:spPr>
          <a:xfrm>
            <a:off x="8778105" y="4657590"/>
            <a:ext cx="682869" cy="0"/>
          </a:xfrm>
          <a:prstGeom prst="straightConnector1">
            <a:avLst/>
          </a:prstGeom>
          <a:noFill/>
          <a:ln cap="flat" cmpd="sng" w="38100">
            <a:solidFill>
              <a:srgbClr val="000000"/>
            </a:solidFill>
            <a:prstDash val="solid"/>
            <a:round/>
            <a:headEnd len="sm" w="sm" type="none"/>
            <a:tailEnd len="med" w="med" type="stealth"/>
          </a:ln>
        </p:spPr>
      </p:cxnSp>
      <p:sp>
        <p:nvSpPr>
          <p:cNvPr id="636" name="Google Shape;636;p23"/>
          <p:cNvSpPr txBox="1"/>
          <p:nvPr/>
        </p:nvSpPr>
        <p:spPr>
          <a:xfrm>
            <a:off x="9899124" y="3834027"/>
            <a:ext cx="5639652" cy="15423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Sử dụng ML/AI để phân tích dữ liệu lịch sử, dự báo nhu cầu, xu hướng kinh doanh.</a:t>
            </a:r>
            <a:endParaRPr/>
          </a:p>
        </p:txBody>
      </p:sp>
      <p:cxnSp>
        <p:nvCxnSpPr>
          <p:cNvPr id="637" name="Google Shape;637;p23"/>
          <p:cNvCxnSpPr/>
          <p:nvPr/>
        </p:nvCxnSpPr>
        <p:spPr>
          <a:xfrm>
            <a:off x="2471967" y="6180891"/>
            <a:ext cx="682869" cy="0"/>
          </a:xfrm>
          <a:prstGeom prst="straightConnector1">
            <a:avLst/>
          </a:prstGeom>
          <a:noFill/>
          <a:ln cap="flat" cmpd="sng" w="38100">
            <a:solidFill>
              <a:srgbClr val="000000"/>
            </a:solidFill>
            <a:prstDash val="solid"/>
            <a:round/>
            <a:headEnd len="sm" w="sm" type="none"/>
            <a:tailEnd len="med" w="med" type="stealth"/>
          </a:ln>
        </p:spPr>
      </p:cxnSp>
      <p:sp>
        <p:nvSpPr>
          <p:cNvPr id="638" name="Google Shape;638;p23"/>
          <p:cNvSpPr txBox="1"/>
          <p:nvPr/>
        </p:nvSpPr>
        <p:spPr>
          <a:xfrm>
            <a:off x="3470891" y="5614503"/>
            <a:ext cx="11980166" cy="102800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 Tối ưu hóa các hoạt động như quản lý kho, lập lịch sản xuất giúp tăng hiệu quả vận hành</a:t>
            </a:r>
            <a:endParaRPr/>
          </a:p>
        </p:txBody>
      </p:sp>
      <p:cxnSp>
        <p:nvCxnSpPr>
          <p:cNvPr id="639" name="Google Shape;639;p23"/>
          <p:cNvCxnSpPr/>
          <p:nvPr/>
        </p:nvCxnSpPr>
        <p:spPr>
          <a:xfrm>
            <a:off x="2471967" y="7156854"/>
            <a:ext cx="682869" cy="0"/>
          </a:xfrm>
          <a:prstGeom prst="straightConnector1">
            <a:avLst/>
          </a:prstGeom>
          <a:noFill/>
          <a:ln cap="flat" cmpd="sng" w="38100">
            <a:solidFill>
              <a:srgbClr val="000000"/>
            </a:solidFill>
            <a:prstDash val="solid"/>
            <a:round/>
            <a:headEnd len="sm" w="sm" type="none"/>
            <a:tailEnd len="med" w="med" type="stealth"/>
          </a:ln>
        </p:spPr>
      </p:cxnSp>
      <p:sp>
        <p:nvSpPr>
          <p:cNvPr id="640" name="Google Shape;640;p23"/>
          <p:cNvSpPr txBox="1"/>
          <p:nvPr/>
        </p:nvSpPr>
        <p:spPr>
          <a:xfrm>
            <a:off x="3470891" y="6833973"/>
            <a:ext cx="11980166" cy="513651"/>
          </a:xfrm>
          <a:prstGeom prst="rect">
            <a:avLst/>
          </a:prstGeom>
          <a:noFill/>
          <a:ln>
            <a:noFill/>
          </a:ln>
        </p:spPr>
        <p:txBody>
          <a:bodyPr anchorCtr="0" anchor="t" bIns="0" lIns="0" spcFirstLastPara="1" rIns="0" wrap="square" tIns="0">
            <a:spAutoFit/>
          </a:bodyPr>
          <a:lstStyle/>
          <a:p>
            <a:pPr indent="0" lvl="0" marL="0" marR="0" rtl="0" algn="l">
              <a:lnSpc>
                <a:spcPct val="138004"/>
              </a:lnSpc>
              <a:spcBef>
                <a:spcPts val="0"/>
              </a:spcBef>
              <a:spcAft>
                <a:spcPts val="0"/>
              </a:spcAft>
              <a:buNone/>
            </a:pPr>
            <a:r>
              <a:rPr lang="en-US" sz="2947">
                <a:solidFill>
                  <a:srgbClr val="231F20"/>
                </a:solidFill>
                <a:latin typeface="Arimo"/>
                <a:ea typeface="Arimo"/>
                <a:cs typeface="Arimo"/>
                <a:sym typeface="Arimo"/>
              </a:rPr>
              <a:t> Tự động hóa các tác vụ lặp đi lặp lại.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142" name="Shape 142"/>
        <p:cNvGrpSpPr/>
        <p:nvPr/>
      </p:nvGrpSpPr>
      <p:grpSpPr>
        <a:xfrm>
          <a:off x="0" y="0"/>
          <a:ext cx="0" cy="0"/>
          <a:chOff x="0" y="0"/>
          <a:chExt cx="0" cy="0"/>
        </a:xfrm>
      </p:grpSpPr>
      <p:grpSp>
        <p:nvGrpSpPr>
          <p:cNvPr id="143" name="Google Shape;143;p3"/>
          <p:cNvGrpSpPr/>
          <p:nvPr/>
        </p:nvGrpSpPr>
        <p:grpSpPr>
          <a:xfrm>
            <a:off x="704154" y="3215661"/>
            <a:ext cx="1666451" cy="4148754"/>
            <a:chOff x="0" y="-38100"/>
            <a:chExt cx="368852" cy="918285"/>
          </a:xfrm>
        </p:grpSpPr>
        <p:sp>
          <p:nvSpPr>
            <p:cNvPr id="144" name="Google Shape;144;p3"/>
            <p:cNvSpPr/>
            <p:nvPr/>
          </p:nvSpPr>
          <p:spPr>
            <a:xfrm>
              <a:off x="0" y="0"/>
              <a:ext cx="368852" cy="880185"/>
            </a:xfrm>
            <a:custGeom>
              <a:rect b="b" l="l" r="r" t="t"/>
              <a:pathLst>
                <a:path extrusionOk="0" h="880185" w="368852">
                  <a:moveTo>
                    <a:pt x="0" y="0"/>
                  </a:moveTo>
                  <a:lnTo>
                    <a:pt x="368852" y="0"/>
                  </a:lnTo>
                  <a:lnTo>
                    <a:pt x="368852" y="880185"/>
                  </a:lnTo>
                  <a:lnTo>
                    <a:pt x="0" y="880185"/>
                  </a:lnTo>
                  <a:close/>
                </a:path>
              </a:pathLst>
            </a:custGeom>
            <a:solidFill>
              <a:srgbClr val="1C573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3"/>
            <p:cNvSpPr txBox="1"/>
            <p:nvPr/>
          </p:nvSpPr>
          <p:spPr>
            <a:xfrm>
              <a:off x="0" y="-38100"/>
              <a:ext cx="368852" cy="918285"/>
            </a:xfrm>
            <a:prstGeom prst="rect">
              <a:avLst/>
            </a:prstGeom>
            <a:noFill/>
            <a:ln>
              <a:noFill/>
            </a:ln>
          </p:spPr>
          <p:txBody>
            <a:bodyPr anchorCtr="0" anchor="ctr" bIns="50800" lIns="50800" spcFirstLastPara="1" rIns="50800" wrap="square" tIns="50800">
              <a:noAutofit/>
            </a:bodyPr>
            <a:lstStyle/>
            <a:p>
              <a:pPr indent="0" lvl="0" marL="0" marR="0" rtl="0" algn="ctr">
                <a:lnSpc>
                  <a:spcPct val="1588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6" name="Google Shape;146;p3"/>
          <p:cNvSpPr txBox="1"/>
          <p:nvPr/>
        </p:nvSpPr>
        <p:spPr>
          <a:xfrm>
            <a:off x="704154" y="701877"/>
            <a:ext cx="13075692" cy="1363172"/>
          </a:xfrm>
          <a:prstGeom prst="rect">
            <a:avLst/>
          </a:prstGeom>
          <a:noFill/>
          <a:ln>
            <a:noFill/>
          </a:ln>
        </p:spPr>
        <p:txBody>
          <a:bodyPr anchorCtr="0" anchor="t" bIns="0" lIns="0" spcFirstLastPara="1" rIns="0" wrap="square" tIns="0">
            <a:spAutoFit/>
          </a:bodyPr>
          <a:lstStyle/>
          <a:p>
            <a:pPr indent="0" lvl="0" marL="0" marR="0" rtl="0" algn="l">
              <a:lnSpc>
                <a:spcPct val="138002"/>
              </a:lnSpc>
              <a:spcBef>
                <a:spcPts val="0"/>
              </a:spcBef>
              <a:spcAft>
                <a:spcPts val="0"/>
              </a:spcAft>
              <a:buNone/>
            </a:pPr>
            <a:r>
              <a:rPr b="1" lang="en-US" sz="7868">
                <a:solidFill>
                  <a:srgbClr val="231F20"/>
                </a:solidFill>
                <a:latin typeface="Arimo"/>
                <a:ea typeface="Arimo"/>
                <a:cs typeface="Arimo"/>
                <a:sym typeface="Arimo"/>
              </a:rPr>
              <a:t>NỘI DUNG TRÌNH BÀY</a:t>
            </a:r>
            <a:endParaRPr/>
          </a:p>
        </p:txBody>
      </p:sp>
      <p:sp>
        <p:nvSpPr>
          <p:cNvPr id="147" name="Google Shape;147;p3"/>
          <p:cNvSpPr txBox="1"/>
          <p:nvPr/>
        </p:nvSpPr>
        <p:spPr>
          <a:xfrm>
            <a:off x="979777" y="3514051"/>
            <a:ext cx="1115205" cy="789754"/>
          </a:xfrm>
          <a:prstGeom prst="rect">
            <a:avLst/>
          </a:prstGeom>
          <a:noFill/>
          <a:ln>
            <a:noFill/>
          </a:ln>
        </p:spPr>
        <p:txBody>
          <a:bodyPr anchorCtr="0" anchor="t" bIns="0" lIns="0" spcFirstLastPara="1" rIns="0" wrap="square" tIns="0">
            <a:spAutoFit/>
          </a:bodyPr>
          <a:lstStyle/>
          <a:p>
            <a:pPr indent="0" lvl="0" marL="0" marR="0" rtl="0" algn="ctr">
              <a:lnSpc>
                <a:spcPct val="119988"/>
              </a:lnSpc>
              <a:spcBef>
                <a:spcPts val="0"/>
              </a:spcBef>
              <a:spcAft>
                <a:spcPts val="0"/>
              </a:spcAft>
              <a:buNone/>
            </a:pPr>
            <a:r>
              <a:rPr lang="en-US" sz="5083">
                <a:solidFill>
                  <a:srgbClr val="FFFFFF"/>
                </a:solidFill>
                <a:latin typeface="Arimo"/>
                <a:ea typeface="Arimo"/>
                <a:cs typeface="Arimo"/>
                <a:sym typeface="Arimo"/>
              </a:rPr>
              <a:t>01</a:t>
            </a:r>
            <a:endParaRPr/>
          </a:p>
        </p:txBody>
      </p:sp>
      <p:sp>
        <p:nvSpPr>
          <p:cNvPr id="148" name="Google Shape;148;p3"/>
          <p:cNvSpPr txBox="1"/>
          <p:nvPr/>
        </p:nvSpPr>
        <p:spPr>
          <a:xfrm>
            <a:off x="979777" y="4512549"/>
            <a:ext cx="1115205" cy="789754"/>
          </a:xfrm>
          <a:prstGeom prst="rect">
            <a:avLst/>
          </a:prstGeom>
          <a:noFill/>
          <a:ln>
            <a:noFill/>
          </a:ln>
        </p:spPr>
        <p:txBody>
          <a:bodyPr anchorCtr="0" anchor="t" bIns="0" lIns="0" spcFirstLastPara="1" rIns="0" wrap="square" tIns="0">
            <a:spAutoFit/>
          </a:bodyPr>
          <a:lstStyle/>
          <a:p>
            <a:pPr indent="0" lvl="0" marL="0" marR="0" rtl="0" algn="ctr">
              <a:lnSpc>
                <a:spcPct val="119988"/>
              </a:lnSpc>
              <a:spcBef>
                <a:spcPts val="0"/>
              </a:spcBef>
              <a:spcAft>
                <a:spcPts val="0"/>
              </a:spcAft>
              <a:buNone/>
            </a:pPr>
            <a:r>
              <a:rPr lang="en-US" sz="5083">
                <a:solidFill>
                  <a:srgbClr val="FFFFFF"/>
                </a:solidFill>
                <a:latin typeface="Arimo"/>
                <a:ea typeface="Arimo"/>
                <a:cs typeface="Arimo"/>
                <a:sym typeface="Arimo"/>
              </a:rPr>
              <a:t>02</a:t>
            </a:r>
            <a:endParaRPr/>
          </a:p>
        </p:txBody>
      </p:sp>
      <p:sp>
        <p:nvSpPr>
          <p:cNvPr id="149" name="Google Shape;149;p3"/>
          <p:cNvSpPr txBox="1"/>
          <p:nvPr/>
        </p:nvSpPr>
        <p:spPr>
          <a:xfrm>
            <a:off x="979777" y="5509931"/>
            <a:ext cx="1115205" cy="789754"/>
          </a:xfrm>
          <a:prstGeom prst="rect">
            <a:avLst/>
          </a:prstGeom>
          <a:noFill/>
          <a:ln>
            <a:noFill/>
          </a:ln>
        </p:spPr>
        <p:txBody>
          <a:bodyPr anchorCtr="0" anchor="t" bIns="0" lIns="0" spcFirstLastPara="1" rIns="0" wrap="square" tIns="0">
            <a:spAutoFit/>
          </a:bodyPr>
          <a:lstStyle/>
          <a:p>
            <a:pPr indent="0" lvl="0" marL="0" marR="0" rtl="0" algn="ctr">
              <a:lnSpc>
                <a:spcPct val="119988"/>
              </a:lnSpc>
              <a:spcBef>
                <a:spcPts val="0"/>
              </a:spcBef>
              <a:spcAft>
                <a:spcPts val="0"/>
              </a:spcAft>
              <a:buNone/>
            </a:pPr>
            <a:r>
              <a:rPr lang="en-US" sz="5083">
                <a:solidFill>
                  <a:srgbClr val="FFFFFF"/>
                </a:solidFill>
                <a:latin typeface="Arimo"/>
                <a:ea typeface="Arimo"/>
                <a:cs typeface="Arimo"/>
                <a:sym typeface="Arimo"/>
              </a:rPr>
              <a:t>03</a:t>
            </a:r>
            <a:endParaRPr/>
          </a:p>
        </p:txBody>
      </p:sp>
      <p:sp>
        <p:nvSpPr>
          <p:cNvPr id="150" name="Google Shape;150;p3"/>
          <p:cNvSpPr txBox="1"/>
          <p:nvPr/>
        </p:nvSpPr>
        <p:spPr>
          <a:xfrm>
            <a:off x="979777" y="6507313"/>
            <a:ext cx="1115205" cy="789754"/>
          </a:xfrm>
          <a:prstGeom prst="rect">
            <a:avLst/>
          </a:prstGeom>
          <a:noFill/>
          <a:ln>
            <a:noFill/>
          </a:ln>
        </p:spPr>
        <p:txBody>
          <a:bodyPr anchorCtr="0" anchor="t" bIns="0" lIns="0" spcFirstLastPara="1" rIns="0" wrap="square" tIns="0">
            <a:spAutoFit/>
          </a:bodyPr>
          <a:lstStyle/>
          <a:p>
            <a:pPr indent="0" lvl="0" marL="0" marR="0" rtl="0" algn="ctr">
              <a:lnSpc>
                <a:spcPct val="119988"/>
              </a:lnSpc>
              <a:spcBef>
                <a:spcPts val="0"/>
              </a:spcBef>
              <a:spcAft>
                <a:spcPts val="0"/>
              </a:spcAft>
              <a:buNone/>
            </a:pPr>
            <a:r>
              <a:rPr lang="en-US" sz="5083">
                <a:solidFill>
                  <a:srgbClr val="FFFFFF"/>
                </a:solidFill>
                <a:latin typeface="Arimo"/>
                <a:ea typeface="Arimo"/>
                <a:cs typeface="Arimo"/>
                <a:sym typeface="Arimo"/>
              </a:rPr>
              <a:t>04</a:t>
            </a:r>
            <a:endParaRPr/>
          </a:p>
        </p:txBody>
      </p:sp>
      <p:sp>
        <p:nvSpPr>
          <p:cNvPr id="151" name="Google Shape;151;p3"/>
          <p:cNvSpPr txBox="1"/>
          <p:nvPr/>
        </p:nvSpPr>
        <p:spPr>
          <a:xfrm>
            <a:off x="2617185" y="3628881"/>
            <a:ext cx="6890174" cy="52189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3003">
                <a:solidFill>
                  <a:srgbClr val="231F20"/>
                </a:solidFill>
                <a:latin typeface="Arimo"/>
                <a:ea typeface="Arimo"/>
                <a:cs typeface="Arimo"/>
                <a:sym typeface="Arimo"/>
              </a:rPr>
              <a:t>Giới thiệu</a:t>
            </a:r>
            <a:endParaRPr/>
          </a:p>
        </p:txBody>
      </p:sp>
      <p:sp>
        <p:nvSpPr>
          <p:cNvPr id="152" name="Google Shape;152;p3"/>
          <p:cNvSpPr txBox="1"/>
          <p:nvPr/>
        </p:nvSpPr>
        <p:spPr>
          <a:xfrm>
            <a:off x="2618568" y="4693243"/>
            <a:ext cx="5146899" cy="52189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3003">
                <a:solidFill>
                  <a:srgbClr val="231F20"/>
                </a:solidFill>
                <a:latin typeface="Arimo"/>
                <a:ea typeface="Arimo"/>
                <a:cs typeface="Arimo"/>
                <a:sym typeface="Arimo"/>
              </a:rPr>
              <a:t>Cơ sở lý thuyết </a:t>
            </a:r>
            <a:endParaRPr/>
          </a:p>
        </p:txBody>
      </p:sp>
      <p:sp>
        <p:nvSpPr>
          <p:cNvPr id="153" name="Google Shape;153;p3"/>
          <p:cNvSpPr txBox="1"/>
          <p:nvPr/>
        </p:nvSpPr>
        <p:spPr>
          <a:xfrm>
            <a:off x="2603895" y="6775177"/>
            <a:ext cx="6890174" cy="52189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3003">
                <a:solidFill>
                  <a:srgbClr val="231F20"/>
                </a:solidFill>
                <a:latin typeface="Arimo"/>
                <a:ea typeface="Arimo"/>
                <a:cs typeface="Arimo"/>
                <a:sym typeface="Arimo"/>
              </a:rPr>
              <a:t>Demo</a:t>
            </a:r>
            <a:endParaRPr/>
          </a:p>
        </p:txBody>
      </p:sp>
      <p:sp>
        <p:nvSpPr>
          <p:cNvPr id="154" name="Google Shape;154;p3"/>
          <p:cNvSpPr txBox="1"/>
          <p:nvPr/>
        </p:nvSpPr>
        <p:spPr>
          <a:xfrm>
            <a:off x="2618568" y="5769142"/>
            <a:ext cx="6890174" cy="521890"/>
          </a:xfrm>
          <a:prstGeom prst="rect">
            <a:avLst/>
          </a:prstGeom>
          <a:noFill/>
          <a:ln>
            <a:noFill/>
          </a:ln>
        </p:spPr>
        <p:txBody>
          <a:bodyPr anchorCtr="0" anchor="t" bIns="0" lIns="0" spcFirstLastPara="1" rIns="0" wrap="square" tIns="0">
            <a:spAutoFit/>
          </a:bodyPr>
          <a:lstStyle/>
          <a:p>
            <a:pPr indent="0" lvl="0" marL="0" marR="0" rtl="0" algn="l">
              <a:lnSpc>
                <a:spcPct val="137995"/>
              </a:lnSpc>
              <a:spcBef>
                <a:spcPts val="0"/>
              </a:spcBef>
              <a:spcAft>
                <a:spcPts val="0"/>
              </a:spcAft>
              <a:buNone/>
            </a:pPr>
            <a:r>
              <a:rPr lang="en-US" sz="3003">
                <a:solidFill>
                  <a:srgbClr val="231F20"/>
                </a:solidFill>
                <a:latin typeface="Arimo"/>
                <a:ea typeface="Arimo"/>
                <a:cs typeface="Arimo"/>
                <a:sym typeface="Arimo"/>
              </a:rPr>
              <a:t>Phân tích ứng dụng</a:t>
            </a:r>
            <a:endParaRPr/>
          </a:p>
        </p:txBody>
      </p:sp>
      <p:sp>
        <p:nvSpPr>
          <p:cNvPr id="155" name="Google Shape;155;p3"/>
          <p:cNvSpPr/>
          <p:nvPr/>
        </p:nvSpPr>
        <p:spPr>
          <a:xfrm>
            <a:off x="10002982" y="3141374"/>
            <a:ext cx="7049413" cy="5062760"/>
          </a:xfrm>
          <a:custGeom>
            <a:rect b="b" l="l" r="r" t="t"/>
            <a:pathLst>
              <a:path extrusionOk="0" h="5062760" w="7049413">
                <a:moveTo>
                  <a:pt x="0" y="0"/>
                </a:moveTo>
                <a:lnTo>
                  <a:pt x="7049413" y="0"/>
                </a:lnTo>
                <a:lnTo>
                  <a:pt x="7049413" y="5062760"/>
                </a:lnTo>
                <a:lnTo>
                  <a:pt x="0" y="506276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159" name="Shape 159"/>
        <p:cNvGrpSpPr/>
        <p:nvPr/>
      </p:nvGrpSpPr>
      <p:grpSpPr>
        <a:xfrm>
          <a:off x="0" y="0"/>
          <a:ext cx="0" cy="0"/>
          <a:chOff x="0" y="0"/>
          <a:chExt cx="0" cy="0"/>
        </a:xfrm>
      </p:grpSpPr>
      <p:grpSp>
        <p:nvGrpSpPr>
          <p:cNvPr id="160" name="Google Shape;160;p4"/>
          <p:cNvGrpSpPr/>
          <p:nvPr/>
        </p:nvGrpSpPr>
        <p:grpSpPr>
          <a:xfrm>
            <a:off x="17859375" y="-484797"/>
            <a:ext cx="593949" cy="11116619"/>
            <a:chOff x="0" y="-57150"/>
            <a:chExt cx="156431" cy="2927834"/>
          </a:xfrm>
        </p:grpSpPr>
        <p:sp>
          <p:nvSpPr>
            <p:cNvPr id="161" name="Google Shape;161;p4"/>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4"/>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3" name="Google Shape;163;p4"/>
          <p:cNvSpPr txBox="1"/>
          <p:nvPr/>
        </p:nvSpPr>
        <p:spPr>
          <a:xfrm>
            <a:off x="8533557" y="4719763"/>
            <a:ext cx="8725743" cy="2621302"/>
          </a:xfrm>
          <a:prstGeom prst="rect">
            <a:avLst/>
          </a:prstGeom>
          <a:noFill/>
          <a:ln>
            <a:noFill/>
          </a:ln>
        </p:spPr>
        <p:txBody>
          <a:bodyPr anchorCtr="0" anchor="t" bIns="0" lIns="0" spcFirstLastPara="1" rIns="0" wrap="square" tIns="0">
            <a:spAutoFit/>
          </a:bodyPr>
          <a:lstStyle/>
          <a:p>
            <a:pPr indent="0" lvl="0" marL="0" marR="0" rtl="0" algn="l">
              <a:lnSpc>
                <a:spcPct val="109998"/>
              </a:lnSpc>
              <a:spcBef>
                <a:spcPts val="0"/>
              </a:spcBef>
              <a:spcAft>
                <a:spcPts val="0"/>
              </a:spcAft>
              <a:buNone/>
            </a:pPr>
            <a:r>
              <a:rPr b="1" lang="en-US" sz="9151">
                <a:solidFill>
                  <a:srgbClr val="000000"/>
                </a:solidFill>
                <a:latin typeface="Arimo"/>
                <a:ea typeface="Arimo"/>
                <a:cs typeface="Arimo"/>
                <a:sym typeface="Arimo"/>
              </a:rPr>
              <a:t>GIỚI THIỆU TỔNG QUAN</a:t>
            </a:r>
            <a:endParaRPr/>
          </a:p>
        </p:txBody>
      </p:sp>
      <p:grpSp>
        <p:nvGrpSpPr>
          <p:cNvPr id="164" name="Google Shape;164;p4"/>
          <p:cNvGrpSpPr/>
          <p:nvPr/>
        </p:nvGrpSpPr>
        <p:grpSpPr>
          <a:xfrm>
            <a:off x="-2062595" y="-216991"/>
            <a:ext cx="4566805" cy="4186318"/>
            <a:chOff x="0" y="-57150"/>
            <a:chExt cx="1202780" cy="1102570"/>
          </a:xfrm>
        </p:grpSpPr>
        <p:sp>
          <p:nvSpPr>
            <p:cNvPr id="165" name="Google Shape;165;p4"/>
            <p:cNvSpPr/>
            <p:nvPr/>
          </p:nvSpPr>
          <p:spPr>
            <a:xfrm>
              <a:off x="0" y="0"/>
              <a:ext cx="1202780" cy="1045420"/>
            </a:xfrm>
            <a:custGeom>
              <a:rect b="b" l="l" r="r" t="t"/>
              <a:pathLst>
                <a:path extrusionOk="0" h="1045420" w="120278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4"/>
            <p:cNvSpPr txBox="1"/>
            <p:nvPr/>
          </p:nvSpPr>
          <p:spPr>
            <a:xfrm>
              <a:off x="0" y="-57150"/>
              <a:ext cx="1202780" cy="110257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7" name="Google Shape;167;p4"/>
          <p:cNvGrpSpPr/>
          <p:nvPr/>
        </p:nvGrpSpPr>
        <p:grpSpPr>
          <a:xfrm>
            <a:off x="5869327" y="7489539"/>
            <a:ext cx="1011106" cy="1151185"/>
            <a:chOff x="0" y="-57150"/>
            <a:chExt cx="266300" cy="303193"/>
          </a:xfrm>
        </p:grpSpPr>
        <p:sp>
          <p:nvSpPr>
            <p:cNvPr id="168" name="Google Shape;168;p4"/>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4"/>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0" name="Google Shape;170;p4"/>
          <p:cNvGrpSpPr/>
          <p:nvPr/>
        </p:nvGrpSpPr>
        <p:grpSpPr>
          <a:xfrm>
            <a:off x="6880433" y="6409489"/>
            <a:ext cx="1318158" cy="1578401"/>
            <a:chOff x="0" y="-57150"/>
            <a:chExt cx="347169" cy="415711"/>
          </a:xfrm>
        </p:grpSpPr>
        <p:sp>
          <p:nvSpPr>
            <p:cNvPr id="171" name="Google Shape;171;p4"/>
            <p:cNvSpPr/>
            <p:nvPr/>
          </p:nvSpPr>
          <p:spPr>
            <a:xfrm>
              <a:off x="0" y="0"/>
              <a:ext cx="347169" cy="358561"/>
            </a:xfrm>
            <a:custGeom>
              <a:rect b="b" l="l" r="r" t="t"/>
              <a:pathLst>
                <a:path extrusionOk="0" h="358561" w="347169">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4"/>
            <p:cNvSpPr txBox="1"/>
            <p:nvPr/>
          </p:nvSpPr>
          <p:spPr>
            <a:xfrm>
              <a:off x="0" y="-57150"/>
              <a:ext cx="347169" cy="415711"/>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3" name="Google Shape;173;p4"/>
          <p:cNvGrpSpPr/>
          <p:nvPr/>
        </p:nvGrpSpPr>
        <p:grpSpPr>
          <a:xfrm>
            <a:off x="-2818716" y="6409226"/>
            <a:ext cx="6365981" cy="3656871"/>
            <a:chOff x="0" y="-57150"/>
            <a:chExt cx="1676637" cy="963127"/>
          </a:xfrm>
        </p:grpSpPr>
        <p:sp>
          <p:nvSpPr>
            <p:cNvPr id="174" name="Google Shape;174;p4"/>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4"/>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6" name="Google Shape;176;p4"/>
          <p:cNvGrpSpPr/>
          <p:nvPr/>
        </p:nvGrpSpPr>
        <p:grpSpPr>
          <a:xfrm>
            <a:off x="-364425" y="1399431"/>
            <a:ext cx="1170465" cy="1170465"/>
            <a:chOff x="0" y="0"/>
            <a:chExt cx="812800" cy="812800"/>
          </a:xfrm>
        </p:grpSpPr>
        <p:sp>
          <p:nvSpPr>
            <p:cNvPr id="177" name="Google Shape;177;p4"/>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B0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4"/>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79" name="Google Shape;179;p4"/>
          <p:cNvGrpSpPr/>
          <p:nvPr/>
        </p:nvGrpSpPr>
        <p:grpSpPr>
          <a:xfrm>
            <a:off x="0" y="6803108"/>
            <a:ext cx="3008168" cy="3086100"/>
            <a:chOff x="0" y="0"/>
            <a:chExt cx="792275" cy="812800"/>
          </a:xfrm>
        </p:grpSpPr>
        <p:sp>
          <p:nvSpPr>
            <p:cNvPr id="180" name="Google Shape;180;p4"/>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4"/>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2" name="Google Shape;182;p4"/>
          <p:cNvGrpSpPr/>
          <p:nvPr/>
        </p:nvGrpSpPr>
        <p:grpSpPr>
          <a:xfrm>
            <a:off x="1028700" y="7583240"/>
            <a:ext cx="1011106" cy="1151185"/>
            <a:chOff x="0" y="-57150"/>
            <a:chExt cx="266300" cy="303193"/>
          </a:xfrm>
        </p:grpSpPr>
        <p:sp>
          <p:nvSpPr>
            <p:cNvPr id="183" name="Google Shape;183;p4"/>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4"/>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5" name="Google Shape;185;p4"/>
          <p:cNvGrpSpPr/>
          <p:nvPr/>
        </p:nvGrpSpPr>
        <p:grpSpPr>
          <a:xfrm>
            <a:off x="0" y="9849106"/>
            <a:ext cx="11072623" cy="658797"/>
            <a:chOff x="0" y="-57150"/>
            <a:chExt cx="2916246" cy="173510"/>
          </a:xfrm>
        </p:grpSpPr>
        <p:sp>
          <p:nvSpPr>
            <p:cNvPr id="186" name="Google Shape;186;p4"/>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4"/>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8" name="Google Shape;188;p4"/>
          <p:cNvSpPr txBox="1"/>
          <p:nvPr/>
        </p:nvSpPr>
        <p:spPr>
          <a:xfrm>
            <a:off x="8099010" y="2108489"/>
            <a:ext cx="2467393" cy="3001823"/>
          </a:xfrm>
          <a:prstGeom prst="rect">
            <a:avLst/>
          </a:prstGeom>
          <a:noFill/>
          <a:ln>
            <a:noFill/>
          </a:ln>
        </p:spPr>
        <p:txBody>
          <a:bodyPr anchorCtr="0" anchor="t" bIns="0" lIns="0" spcFirstLastPara="1" rIns="0" wrap="square" tIns="0">
            <a:spAutoFit/>
          </a:bodyPr>
          <a:lstStyle/>
          <a:p>
            <a:pPr indent="0" lvl="0" marL="0" marR="0" rtl="0" algn="just">
              <a:lnSpc>
                <a:spcPct val="109996"/>
              </a:lnSpc>
              <a:spcBef>
                <a:spcPts val="0"/>
              </a:spcBef>
              <a:spcAft>
                <a:spcPts val="0"/>
              </a:spcAft>
              <a:buNone/>
            </a:pPr>
            <a:r>
              <a:rPr b="1" lang="en-US" sz="20547">
                <a:solidFill>
                  <a:srgbClr val="000000"/>
                </a:solidFill>
                <a:latin typeface="Arimo"/>
                <a:ea typeface="Arimo"/>
                <a:cs typeface="Arimo"/>
                <a:sym typeface="Arimo"/>
              </a:rPr>
              <a:t>1</a:t>
            </a:r>
            <a:endParaRPr/>
          </a:p>
        </p:txBody>
      </p:sp>
      <p:sp>
        <p:nvSpPr>
          <p:cNvPr id="189" name="Google Shape;189;p4"/>
          <p:cNvSpPr/>
          <p:nvPr/>
        </p:nvSpPr>
        <p:spPr>
          <a:xfrm>
            <a:off x="1748671" y="1890963"/>
            <a:ext cx="6081639" cy="5815567"/>
          </a:xfrm>
          <a:custGeom>
            <a:rect b="b" l="l" r="r" t="t"/>
            <a:pathLst>
              <a:path extrusionOk="0" h="5815567" w="6081639">
                <a:moveTo>
                  <a:pt x="0" y="0"/>
                </a:moveTo>
                <a:lnTo>
                  <a:pt x="6081639" y="0"/>
                </a:lnTo>
                <a:lnTo>
                  <a:pt x="6081639" y="5815567"/>
                </a:lnTo>
                <a:lnTo>
                  <a:pt x="0" y="581556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193" name="Shape 193"/>
        <p:cNvGrpSpPr/>
        <p:nvPr/>
      </p:nvGrpSpPr>
      <p:grpSpPr>
        <a:xfrm>
          <a:off x="0" y="0"/>
          <a:ext cx="0" cy="0"/>
          <a:chOff x="0" y="0"/>
          <a:chExt cx="0" cy="0"/>
        </a:xfrm>
      </p:grpSpPr>
      <p:sp>
        <p:nvSpPr>
          <p:cNvPr id="194" name="Google Shape;194;p5"/>
          <p:cNvSpPr/>
          <p:nvPr/>
        </p:nvSpPr>
        <p:spPr>
          <a:xfrm>
            <a:off x="14282720" y="2267585"/>
            <a:ext cx="4010060" cy="4114800"/>
          </a:xfrm>
          <a:custGeom>
            <a:rect b="b" l="l" r="r" t="t"/>
            <a:pathLst>
              <a:path extrusionOk="0" h="4114800" w="4010060">
                <a:moveTo>
                  <a:pt x="0" y="0"/>
                </a:moveTo>
                <a:lnTo>
                  <a:pt x="4010060" y="0"/>
                </a:lnTo>
                <a:lnTo>
                  <a:pt x="4010060" y="4114800"/>
                </a:lnTo>
                <a:lnTo>
                  <a:pt x="0" y="4114800"/>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95" name="Google Shape;195;p5"/>
          <p:cNvGrpSpPr/>
          <p:nvPr/>
        </p:nvGrpSpPr>
        <p:grpSpPr>
          <a:xfrm>
            <a:off x="16557443" y="7578395"/>
            <a:ext cx="6365981" cy="3656871"/>
            <a:chOff x="0" y="-57150"/>
            <a:chExt cx="1676637" cy="963127"/>
          </a:xfrm>
        </p:grpSpPr>
        <p:sp>
          <p:nvSpPr>
            <p:cNvPr id="196" name="Google Shape;196;p5"/>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5"/>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98" name="Google Shape;198;p5"/>
          <p:cNvGrpSpPr/>
          <p:nvPr/>
        </p:nvGrpSpPr>
        <p:grpSpPr>
          <a:xfrm>
            <a:off x="16287750" y="-818515"/>
            <a:ext cx="3008168" cy="3086100"/>
            <a:chOff x="0" y="0"/>
            <a:chExt cx="792275" cy="812800"/>
          </a:xfrm>
        </p:grpSpPr>
        <p:sp>
          <p:nvSpPr>
            <p:cNvPr id="199" name="Google Shape;199;p5"/>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5"/>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1" name="Google Shape;201;p5"/>
          <p:cNvGrpSpPr/>
          <p:nvPr/>
        </p:nvGrpSpPr>
        <p:grpSpPr>
          <a:xfrm>
            <a:off x="5484820" y="9849106"/>
            <a:ext cx="11072623" cy="658797"/>
            <a:chOff x="0" y="-57150"/>
            <a:chExt cx="2916246" cy="173510"/>
          </a:xfrm>
        </p:grpSpPr>
        <p:sp>
          <p:nvSpPr>
            <p:cNvPr id="202" name="Google Shape;202;p5"/>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5"/>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4" name="Google Shape;204;p5"/>
          <p:cNvGrpSpPr/>
          <p:nvPr/>
        </p:nvGrpSpPr>
        <p:grpSpPr>
          <a:xfrm>
            <a:off x="-296975" y="-829619"/>
            <a:ext cx="593949" cy="11116619"/>
            <a:chOff x="0" y="-57150"/>
            <a:chExt cx="156431" cy="2927834"/>
          </a:xfrm>
        </p:grpSpPr>
        <p:sp>
          <p:nvSpPr>
            <p:cNvPr id="205" name="Google Shape;205;p5"/>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5"/>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7" name="Google Shape;207;p5"/>
          <p:cNvSpPr txBox="1"/>
          <p:nvPr/>
        </p:nvSpPr>
        <p:spPr>
          <a:xfrm>
            <a:off x="1028700" y="600075"/>
            <a:ext cx="7796413" cy="88582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6000">
                <a:solidFill>
                  <a:srgbClr val="000000"/>
                </a:solidFill>
                <a:latin typeface="Arimo"/>
                <a:ea typeface="Arimo"/>
                <a:cs typeface="Arimo"/>
                <a:sym typeface="Arimo"/>
              </a:rPr>
              <a:t>LÍ DO CHỌN ĐỀ TÀI</a:t>
            </a:r>
            <a:endParaRPr/>
          </a:p>
        </p:txBody>
      </p:sp>
      <p:sp>
        <p:nvSpPr>
          <p:cNvPr id="208" name="Google Shape;208;p5"/>
          <p:cNvSpPr txBox="1"/>
          <p:nvPr/>
        </p:nvSpPr>
        <p:spPr>
          <a:xfrm>
            <a:off x="1510907" y="2672749"/>
            <a:ext cx="10329263" cy="5122637"/>
          </a:xfrm>
          <a:prstGeom prst="rect">
            <a:avLst/>
          </a:prstGeom>
          <a:noFill/>
          <a:ln>
            <a:noFill/>
          </a:ln>
        </p:spPr>
        <p:txBody>
          <a:bodyPr anchorCtr="0" anchor="t" bIns="0" lIns="0" spcFirstLastPara="1" rIns="0" wrap="square" tIns="0">
            <a:spAutoFit/>
          </a:bodyPr>
          <a:lstStyle/>
          <a:p>
            <a:pPr indent="0" lvl="0" marL="0" marR="0" rtl="0" algn="just">
              <a:lnSpc>
                <a:spcPct val="138008"/>
              </a:lnSpc>
              <a:spcBef>
                <a:spcPts val="0"/>
              </a:spcBef>
              <a:spcAft>
                <a:spcPts val="0"/>
              </a:spcAft>
              <a:buNone/>
            </a:pPr>
            <a:r>
              <a:rPr lang="en-US" sz="3665">
                <a:solidFill>
                  <a:srgbClr val="231F20"/>
                </a:solidFill>
                <a:latin typeface="Arimo"/>
                <a:ea typeface="Arimo"/>
                <a:cs typeface="Arimo"/>
                <a:sym typeface="Arimo"/>
              </a:rPr>
              <a:t>Nhận thức được tầm quan trọng của hệ thống ERP đối với những hoạt động kinh doanh hiện nay, nhóm chúng em mới quyết định chọn đề tài tối ưu hoá hệ thống ERP làm chủ đề cho bài báo cáo. Bối cảnh cụ thể nhóm chúng em chọn là về cửa hàng nội thất và đối tượng sử dụng hệ thống ERP của chúng em là những doanh nghiệp đang hoạt động trong lĩnh vực tương tự.</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212" name="Shape 212"/>
        <p:cNvGrpSpPr/>
        <p:nvPr/>
      </p:nvGrpSpPr>
      <p:grpSpPr>
        <a:xfrm>
          <a:off x="0" y="0"/>
          <a:ext cx="0" cy="0"/>
          <a:chOff x="0" y="0"/>
          <a:chExt cx="0" cy="0"/>
        </a:xfrm>
      </p:grpSpPr>
      <p:grpSp>
        <p:nvGrpSpPr>
          <p:cNvPr id="213" name="Google Shape;213;p6"/>
          <p:cNvGrpSpPr/>
          <p:nvPr/>
        </p:nvGrpSpPr>
        <p:grpSpPr>
          <a:xfrm>
            <a:off x="16557443" y="7578395"/>
            <a:ext cx="6365981" cy="3656871"/>
            <a:chOff x="0" y="-57150"/>
            <a:chExt cx="1676637" cy="963127"/>
          </a:xfrm>
        </p:grpSpPr>
        <p:sp>
          <p:nvSpPr>
            <p:cNvPr id="214" name="Google Shape;214;p6"/>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6"/>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6" name="Google Shape;216;p6"/>
          <p:cNvGrpSpPr/>
          <p:nvPr/>
        </p:nvGrpSpPr>
        <p:grpSpPr>
          <a:xfrm>
            <a:off x="16287750" y="-818515"/>
            <a:ext cx="3008168" cy="3086100"/>
            <a:chOff x="0" y="0"/>
            <a:chExt cx="792275" cy="812800"/>
          </a:xfrm>
        </p:grpSpPr>
        <p:sp>
          <p:nvSpPr>
            <p:cNvPr id="217" name="Google Shape;217;p6"/>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6"/>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9" name="Google Shape;219;p6"/>
          <p:cNvGrpSpPr/>
          <p:nvPr/>
        </p:nvGrpSpPr>
        <p:grpSpPr>
          <a:xfrm>
            <a:off x="5484820" y="9849106"/>
            <a:ext cx="11072623" cy="658797"/>
            <a:chOff x="0" y="-57150"/>
            <a:chExt cx="2916246" cy="173510"/>
          </a:xfrm>
        </p:grpSpPr>
        <p:sp>
          <p:nvSpPr>
            <p:cNvPr id="220" name="Google Shape;220;p6"/>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6"/>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22" name="Google Shape;222;p6"/>
          <p:cNvGrpSpPr/>
          <p:nvPr/>
        </p:nvGrpSpPr>
        <p:grpSpPr>
          <a:xfrm>
            <a:off x="-296975" y="-829619"/>
            <a:ext cx="593949" cy="11116619"/>
            <a:chOff x="0" y="-57150"/>
            <a:chExt cx="156431" cy="2927834"/>
          </a:xfrm>
        </p:grpSpPr>
        <p:sp>
          <p:nvSpPr>
            <p:cNvPr id="223" name="Google Shape;223;p6"/>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6"/>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5" name="Google Shape;225;p6"/>
          <p:cNvSpPr/>
          <p:nvPr/>
        </p:nvSpPr>
        <p:spPr>
          <a:xfrm>
            <a:off x="12987899" y="2267585"/>
            <a:ext cx="4627001" cy="4627001"/>
          </a:xfrm>
          <a:custGeom>
            <a:rect b="b" l="l" r="r" t="t"/>
            <a:pathLst>
              <a:path extrusionOk="0" h="4627001" w="4627001">
                <a:moveTo>
                  <a:pt x="0" y="0"/>
                </a:moveTo>
                <a:lnTo>
                  <a:pt x="4627001" y="0"/>
                </a:lnTo>
                <a:lnTo>
                  <a:pt x="4627001" y="4627001"/>
                </a:lnTo>
                <a:lnTo>
                  <a:pt x="0" y="4627001"/>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6"/>
          <p:cNvSpPr txBox="1"/>
          <p:nvPr/>
        </p:nvSpPr>
        <p:spPr>
          <a:xfrm>
            <a:off x="1028700" y="600075"/>
            <a:ext cx="8668978" cy="88582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6000">
                <a:solidFill>
                  <a:srgbClr val="000000"/>
                </a:solidFill>
                <a:latin typeface="Arimo"/>
                <a:ea typeface="Arimo"/>
                <a:cs typeface="Arimo"/>
                <a:sym typeface="Arimo"/>
              </a:rPr>
              <a:t>HỆ THỐNG ERP LÀ GÌ?</a:t>
            </a:r>
            <a:endParaRPr/>
          </a:p>
        </p:txBody>
      </p:sp>
      <p:sp>
        <p:nvSpPr>
          <p:cNvPr id="227" name="Google Shape;227;p6"/>
          <p:cNvSpPr txBox="1"/>
          <p:nvPr/>
        </p:nvSpPr>
        <p:spPr>
          <a:xfrm>
            <a:off x="1028700" y="3513181"/>
            <a:ext cx="10329263" cy="2562284"/>
          </a:xfrm>
          <a:prstGeom prst="rect">
            <a:avLst/>
          </a:prstGeom>
          <a:noFill/>
          <a:ln>
            <a:noFill/>
          </a:ln>
        </p:spPr>
        <p:txBody>
          <a:bodyPr anchorCtr="0" anchor="t" bIns="0" lIns="0" spcFirstLastPara="1" rIns="0" wrap="square" tIns="0">
            <a:spAutoFit/>
          </a:bodyPr>
          <a:lstStyle/>
          <a:p>
            <a:pPr indent="0" lvl="0" marL="0" marR="0" rtl="0" algn="just">
              <a:lnSpc>
                <a:spcPct val="138008"/>
              </a:lnSpc>
              <a:spcBef>
                <a:spcPts val="0"/>
              </a:spcBef>
              <a:spcAft>
                <a:spcPts val="0"/>
              </a:spcAft>
              <a:buNone/>
            </a:pPr>
            <a:r>
              <a:rPr lang="en-US" sz="3665">
                <a:solidFill>
                  <a:srgbClr val="231F20"/>
                </a:solidFill>
                <a:latin typeface="Arimo"/>
                <a:ea typeface="Arimo"/>
                <a:cs typeface="Arimo"/>
                <a:sym typeface="Arimo"/>
              </a:rPr>
              <a:t>Hệ thống ERP (Enterprise Resource Planning) là một hệ thống phần mềm tích hợp, được sử dụng để quản lý và tự động hóa các quy trình kinh doanh của một doanh nghiệp.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231" name="Shape 231"/>
        <p:cNvGrpSpPr/>
        <p:nvPr/>
      </p:nvGrpSpPr>
      <p:grpSpPr>
        <a:xfrm>
          <a:off x="0" y="0"/>
          <a:ext cx="0" cy="0"/>
          <a:chOff x="0" y="0"/>
          <a:chExt cx="0" cy="0"/>
        </a:xfrm>
      </p:grpSpPr>
      <p:grpSp>
        <p:nvGrpSpPr>
          <p:cNvPr id="232" name="Google Shape;232;p7"/>
          <p:cNvGrpSpPr/>
          <p:nvPr/>
        </p:nvGrpSpPr>
        <p:grpSpPr>
          <a:xfrm>
            <a:off x="16287750" y="-818515"/>
            <a:ext cx="3008168" cy="3086100"/>
            <a:chOff x="0" y="0"/>
            <a:chExt cx="792275" cy="812800"/>
          </a:xfrm>
        </p:grpSpPr>
        <p:sp>
          <p:nvSpPr>
            <p:cNvPr id="233" name="Google Shape;233;p7"/>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7"/>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5" name="Google Shape;235;p7"/>
          <p:cNvGrpSpPr/>
          <p:nvPr/>
        </p:nvGrpSpPr>
        <p:grpSpPr>
          <a:xfrm>
            <a:off x="5484820" y="9849106"/>
            <a:ext cx="11072623" cy="658797"/>
            <a:chOff x="0" y="-57150"/>
            <a:chExt cx="2916246" cy="173510"/>
          </a:xfrm>
        </p:grpSpPr>
        <p:sp>
          <p:nvSpPr>
            <p:cNvPr id="236" name="Google Shape;236;p7"/>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7"/>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8" name="Google Shape;238;p7"/>
          <p:cNvGrpSpPr/>
          <p:nvPr/>
        </p:nvGrpSpPr>
        <p:grpSpPr>
          <a:xfrm>
            <a:off x="-296975" y="-829619"/>
            <a:ext cx="593949" cy="11116619"/>
            <a:chOff x="0" y="-57150"/>
            <a:chExt cx="156431" cy="2927834"/>
          </a:xfrm>
        </p:grpSpPr>
        <p:sp>
          <p:nvSpPr>
            <p:cNvPr id="239" name="Google Shape;239;p7"/>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7"/>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1" name="Google Shape;241;p7"/>
          <p:cNvSpPr/>
          <p:nvPr/>
        </p:nvSpPr>
        <p:spPr>
          <a:xfrm>
            <a:off x="1028700" y="2416428"/>
            <a:ext cx="3968260" cy="1385318"/>
          </a:xfrm>
          <a:custGeom>
            <a:rect b="b" l="l" r="r" t="t"/>
            <a:pathLst>
              <a:path extrusionOk="0" h="1385318" w="3968260">
                <a:moveTo>
                  <a:pt x="0" y="0"/>
                </a:moveTo>
                <a:lnTo>
                  <a:pt x="3968260" y="0"/>
                </a:lnTo>
                <a:lnTo>
                  <a:pt x="3968260" y="1385318"/>
                </a:lnTo>
                <a:lnTo>
                  <a:pt x="0" y="1385318"/>
                </a:lnTo>
                <a:lnTo>
                  <a:pt x="0" y="0"/>
                </a:lnTo>
                <a:close/>
              </a:path>
            </a:pathLst>
          </a:custGeom>
          <a:blipFill rotWithShape="1">
            <a:blip r:embed="rId3">
              <a:alphaModFix/>
            </a:blip>
            <a:stretch>
              <a:fillRect b="-93724" l="0" r="0" t="-9271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7"/>
          <p:cNvSpPr/>
          <p:nvPr/>
        </p:nvSpPr>
        <p:spPr>
          <a:xfrm>
            <a:off x="1218910" y="6566614"/>
            <a:ext cx="4265910" cy="2457544"/>
          </a:xfrm>
          <a:custGeom>
            <a:rect b="b" l="l" r="r" t="t"/>
            <a:pathLst>
              <a:path extrusionOk="0" h="2457544" w="4265910">
                <a:moveTo>
                  <a:pt x="0" y="0"/>
                </a:moveTo>
                <a:lnTo>
                  <a:pt x="4265910" y="0"/>
                </a:lnTo>
                <a:lnTo>
                  <a:pt x="4265910" y="2457544"/>
                </a:lnTo>
                <a:lnTo>
                  <a:pt x="0" y="2457544"/>
                </a:lnTo>
                <a:lnTo>
                  <a:pt x="0" y="0"/>
                </a:lnTo>
                <a:close/>
              </a:path>
            </a:pathLst>
          </a:custGeom>
          <a:blipFill rotWithShape="1">
            <a:blip r:embed="rId4">
              <a:alphaModFix/>
            </a:blip>
            <a:stretch>
              <a:fillRect b="-56989" l="-11435" r="-6458" t="-47647"/>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7"/>
          <p:cNvSpPr txBox="1"/>
          <p:nvPr/>
        </p:nvSpPr>
        <p:spPr>
          <a:xfrm>
            <a:off x="1028700" y="600075"/>
            <a:ext cx="11516298" cy="88582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6000">
                <a:solidFill>
                  <a:srgbClr val="000000"/>
                </a:solidFill>
                <a:latin typeface="Arimo"/>
                <a:ea typeface="Arimo"/>
                <a:cs typeface="Arimo"/>
                <a:sym typeface="Arimo"/>
              </a:rPr>
              <a:t>CÁC HỆ THỐNG ERP HIỆN NAY</a:t>
            </a:r>
            <a:endParaRPr/>
          </a:p>
        </p:txBody>
      </p:sp>
      <p:sp>
        <p:nvSpPr>
          <p:cNvPr id="244" name="Google Shape;244;p7"/>
          <p:cNvSpPr txBox="1"/>
          <p:nvPr/>
        </p:nvSpPr>
        <p:spPr>
          <a:xfrm>
            <a:off x="7272418" y="1652270"/>
            <a:ext cx="2039889" cy="615315"/>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500">
                <a:solidFill>
                  <a:srgbClr val="231F20"/>
                </a:solidFill>
                <a:latin typeface="Arimo"/>
                <a:ea typeface="Arimo"/>
                <a:cs typeface="Arimo"/>
                <a:sym typeface="Arimo"/>
              </a:rPr>
              <a:t>Ưu điểm </a:t>
            </a:r>
            <a:endParaRPr/>
          </a:p>
        </p:txBody>
      </p:sp>
      <p:sp>
        <p:nvSpPr>
          <p:cNvPr id="245" name="Google Shape;245;p7"/>
          <p:cNvSpPr txBox="1"/>
          <p:nvPr/>
        </p:nvSpPr>
        <p:spPr>
          <a:xfrm>
            <a:off x="5730385" y="2448560"/>
            <a:ext cx="5454532" cy="1569720"/>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000">
                <a:solidFill>
                  <a:srgbClr val="231F20"/>
                </a:solidFill>
                <a:latin typeface="Arimo"/>
                <a:ea typeface="Arimo"/>
                <a:cs typeface="Arimo"/>
                <a:sym typeface="Arimo"/>
              </a:rPr>
              <a:t>Giao diện người dùng của Odoo được thiết kế đơn giản và thân thiện.</a:t>
            </a:r>
            <a:endParaRPr/>
          </a:p>
        </p:txBody>
      </p:sp>
      <p:sp>
        <p:nvSpPr>
          <p:cNvPr id="246" name="Google Shape;246;p7"/>
          <p:cNvSpPr txBox="1"/>
          <p:nvPr/>
        </p:nvSpPr>
        <p:spPr>
          <a:xfrm>
            <a:off x="5730385" y="4325303"/>
            <a:ext cx="5454532" cy="1569720"/>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000">
                <a:solidFill>
                  <a:srgbClr val="231F20"/>
                </a:solidFill>
                <a:latin typeface="Arimo"/>
                <a:ea typeface="Arimo"/>
                <a:cs typeface="Arimo"/>
                <a:sym typeface="Arimo"/>
              </a:rPr>
              <a:t>Odoo có một hệ sinh thái ứng dụng lớn, cung cấp nhiều tính năng mở rộng.</a:t>
            </a:r>
            <a:endParaRPr/>
          </a:p>
        </p:txBody>
      </p:sp>
      <p:sp>
        <p:nvSpPr>
          <p:cNvPr id="247" name="Google Shape;247;p7"/>
          <p:cNvSpPr txBox="1"/>
          <p:nvPr/>
        </p:nvSpPr>
        <p:spPr>
          <a:xfrm>
            <a:off x="13923136" y="1652270"/>
            <a:ext cx="2634307" cy="615315"/>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500">
                <a:solidFill>
                  <a:srgbClr val="231F20"/>
                </a:solidFill>
                <a:latin typeface="Arimo"/>
                <a:ea typeface="Arimo"/>
                <a:cs typeface="Arimo"/>
                <a:sym typeface="Arimo"/>
              </a:rPr>
              <a:t>Nhược điểm</a:t>
            </a:r>
            <a:endParaRPr/>
          </a:p>
        </p:txBody>
      </p:sp>
      <p:sp>
        <p:nvSpPr>
          <p:cNvPr id="248" name="Google Shape;248;p7"/>
          <p:cNvSpPr txBox="1"/>
          <p:nvPr/>
        </p:nvSpPr>
        <p:spPr>
          <a:xfrm>
            <a:off x="12337302" y="2620364"/>
            <a:ext cx="5454532" cy="1045845"/>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000">
                <a:solidFill>
                  <a:srgbClr val="231F20"/>
                </a:solidFill>
                <a:latin typeface="Arimo"/>
                <a:ea typeface="Arimo"/>
                <a:cs typeface="Arimo"/>
                <a:sym typeface="Arimo"/>
              </a:rPr>
              <a:t>Thiếu tính ổn định và bảo mật do là mã nguồn mở</a:t>
            </a:r>
            <a:endParaRPr/>
          </a:p>
        </p:txBody>
      </p:sp>
      <p:sp>
        <p:nvSpPr>
          <p:cNvPr id="249" name="Google Shape;249;p7"/>
          <p:cNvSpPr txBox="1"/>
          <p:nvPr/>
        </p:nvSpPr>
        <p:spPr>
          <a:xfrm>
            <a:off x="12337302" y="4018988"/>
            <a:ext cx="5454532" cy="1569720"/>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000">
                <a:solidFill>
                  <a:srgbClr val="231F20"/>
                </a:solidFill>
                <a:latin typeface="Arimo"/>
                <a:ea typeface="Arimo"/>
                <a:cs typeface="Arimo"/>
                <a:sym typeface="Arimo"/>
              </a:rPr>
              <a:t>Không đáp ứng được đáp ứng đầy đủ các yêu cầu phức tạp của các doanh nghiệp lớn.</a:t>
            </a:r>
            <a:endParaRPr/>
          </a:p>
        </p:txBody>
      </p:sp>
      <p:sp>
        <p:nvSpPr>
          <p:cNvPr id="250" name="Google Shape;250;p7"/>
          <p:cNvSpPr txBox="1"/>
          <p:nvPr/>
        </p:nvSpPr>
        <p:spPr>
          <a:xfrm>
            <a:off x="5730385" y="6499939"/>
            <a:ext cx="5454532" cy="1045845"/>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000">
                <a:solidFill>
                  <a:srgbClr val="231F20"/>
                </a:solidFill>
                <a:latin typeface="Arimo"/>
                <a:ea typeface="Arimo"/>
                <a:cs typeface="Arimo"/>
                <a:sym typeface="Arimo"/>
              </a:rPr>
              <a:t>Có tính ổn định và bảo mật rất cao.</a:t>
            </a:r>
            <a:endParaRPr/>
          </a:p>
        </p:txBody>
      </p:sp>
      <p:sp>
        <p:nvSpPr>
          <p:cNvPr id="251" name="Google Shape;251;p7"/>
          <p:cNvSpPr txBox="1"/>
          <p:nvPr/>
        </p:nvSpPr>
        <p:spPr>
          <a:xfrm>
            <a:off x="5699942" y="7726759"/>
            <a:ext cx="5454532" cy="2093595"/>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000">
                <a:solidFill>
                  <a:srgbClr val="231F20"/>
                </a:solidFill>
                <a:latin typeface="Arimo"/>
                <a:ea typeface="Arimo"/>
                <a:cs typeface="Arimo"/>
                <a:sym typeface="Arimo"/>
              </a:rPr>
              <a:t>Cung cấp một bộ tính năng rất toàn diện, đáp ứng được hầu hết các yêu cầu của doanh nghiệp lớn.</a:t>
            </a:r>
            <a:endParaRPr/>
          </a:p>
        </p:txBody>
      </p:sp>
      <p:sp>
        <p:nvSpPr>
          <p:cNvPr id="252" name="Google Shape;252;p7"/>
          <p:cNvSpPr txBox="1"/>
          <p:nvPr/>
        </p:nvSpPr>
        <p:spPr>
          <a:xfrm>
            <a:off x="12337302" y="6499939"/>
            <a:ext cx="5454532" cy="1045845"/>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000">
                <a:solidFill>
                  <a:srgbClr val="231F20"/>
                </a:solidFill>
                <a:latin typeface="Arimo"/>
                <a:ea typeface="Arimo"/>
                <a:cs typeface="Arimo"/>
                <a:sym typeface="Arimo"/>
              </a:rPr>
              <a:t>Có chi phí triển khai và bảo trì rất cao.</a:t>
            </a:r>
            <a:endParaRPr/>
          </a:p>
        </p:txBody>
      </p:sp>
      <p:sp>
        <p:nvSpPr>
          <p:cNvPr id="253" name="Google Shape;253;p7"/>
          <p:cNvSpPr txBox="1"/>
          <p:nvPr/>
        </p:nvSpPr>
        <p:spPr>
          <a:xfrm>
            <a:off x="12337302" y="7898209"/>
            <a:ext cx="5454532" cy="1569720"/>
          </a:xfrm>
          <a:prstGeom prst="rect">
            <a:avLst/>
          </a:prstGeom>
          <a:noFill/>
          <a:ln>
            <a:noFill/>
          </a:ln>
        </p:spPr>
        <p:txBody>
          <a:bodyPr anchorCtr="0" anchor="t" bIns="0" lIns="0" spcFirstLastPara="1" rIns="0" wrap="square" tIns="0">
            <a:spAutoFit/>
          </a:bodyPr>
          <a:lstStyle/>
          <a:p>
            <a:pPr indent="0" lvl="0" marL="0" marR="0" rtl="0" algn="just">
              <a:lnSpc>
                <a:spcPct val="138000"/>
              </a:lnSpc>
              <a:spcBef>
                <a:spcPts val="0"/>
              </a:spcBef>
              <a:spcAft>
                <a:spcPts val="0"/>
              </a:spcAft>
              <a:buNone/>
            </a:pPr>
            <a:r>
              <a:rPr lang="en-US" sz="3000">
                <a:solidFill>
                  <a:srgbClr val="231F20"/>
                </a:solidFill>
                <a:latin typeface="Arimo"/>
                <a:ea typeface="Arimo"/>
                <a:cs typeface="Arimo"/>
                <a:sym typeface="Arimo"/>
              </a:rPr>
              <a:t>Yêu cầu nguồn nhân lực có chuyên môn cao, do đó chi phí nhân sự cũng cao.</a:t>
            </a:r>
            <a:endParaRPr/>
          </a:p>
        </p:txBody>
      </p:sp>
      <p:cxnSp>
        <p:nvCxnSpPr>
          <p:cNvPr id="254" name="Google Shape;254;p7"/>
          <p:cNvCxnSpPr/>
          <p:nvPr/>
        </p:nvCxnSpPr>
        <p:spPr>
          <a:xfrm>
            <a:off x="8748049" y="6245688"/>
            <a:ext cx="6492240" cy="0"/>
          </a:xfrm>
          <a:prstGeom prst="straightConnector1">
            <a:avLst/>
          </a:prstGeom>
          <a:noFill/>
          <a:ln cap="flat" cmpd="sng" w="38100">
            <a:solidFill>
              <a:srgbClr val="000000"/>
            </a:solidFill>
            <a:prstDash val="solid"/>
            <a:round/>
            <a:headEnd len="sm" w="sm" type="none"/>
            <a:tailEnd len="sm" w="sm" type="none"/>
          </a:ln>
        </p:spPr>
      </p:cxnSp>
      <p:cxnSp>
        <p:nvCxnSpPr>
          <p:cNvPr id="255" name="Google Shape;255;p7"/>
          <p:cNvCxnSpPr/>
          <p:nvPr/>
        </p:nvCxnSpPr>
        <p:spPr>
          <a:xfrm>
            <a:off x="11807621" y="2766060"/>
            <a:ext cx="0" cy="6492240"/>
          </a:xfrm>
          <a:prstGeom prst="straightConnector1">
            <a:avLst/>
          </a:prstGeom>
          <a:noFill/>
          <a:ln cap="flat" cmpd="sng" w="38100">
            <a:solidFill>
              <a:srgbClr val="000000"/>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259" name="Shape 259"/>
        <p:cNvGrpSpPr/>
        <p:nvPr/>
      </p:nvGrpSpPr>
      <p:grpSpPr>
        <a:xfrm>
          <a:off x="0" y="0"/>
          <a:ext cx="0" cy="0"/>
          <a:chOff x="0" y="0"/>
          <a:chExt cx="0" cy="0"/>
        </a:xfrm>
      </p:grpSpPr>
      <p:grpSp>
        <p:nvGrpSpPr>
          <p:cNvPr id="260" name="Google Shape;260;p8"/>
          <p:cNvGrpSpPr/>
          <p:nvPr/>
        </p:nvGrpSpPr>
        <p:grpSpPr>
          <a:xfrm>
            <a:off x="16557443" y="7578395"/>
            <a:ext cx="6365981" cy="3656871"/>
            <a:chOff x="0" y="-57150"/>
            <a:chExt cx="1676637" cy="963127"/>
          </a:xfrm>
        </p:grpSpPr>
        <p:sp>
          <p:nvSpPr>
            <p:cNvPr id="261" name="Google Shape;261;p8"/>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8"/>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3" name="Google Shape;263;p8"/>
          <p:cNvGrpSpPr/>
          <p:nvPr/>
        </p:nvGrpSpPr>
        <p:grpSpPr>
          <a:xfrm>
            <a:off x="16287750" y="-818515"/>
            <a:ext cx="3008168" cy="3086100"/>
            <a:chOff x="0" y="0"/>
            <a:chExt cx="792275" cy="812800"/>
          </a:xfrm>
        </p:grpSpPr>
        <p:sp>
          <p:nvSpPr>
            <p:cNvPr id="264" name="Google Shape;264;p8"/>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8"/>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6" name="Google Shape;266;p8"/>
          <p:cNvGrpSpPr/>
          <p:nvPr/>
        </p:nvGrpSpPr>
        <p:grpSpPr>
          <a:xfrm>
            <a:off x="5484820" y="9849106"/>
            <a:ext cx="11072623" cy="658797"/>
            <a:chOff x="0" y="-57150"/>
            <a:chExt cx="2916246" cy="173510"/>
          </a:xfrm>
        </p:grpSpPr>
        <p:sp>
          <p:nvSpPr>
            <p:cNvPr id="267" name="Google Shape;267;p8"/>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8"/>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9" name="Google Shape;269;p8"/>
          <p:cNvGrpSpPr/>
          <p:nvPr/>
        </p:nvGrpSpPr>
        <p:grpSpPr>
          <a:xfrm>
            <a:off x="-296975" y="-829619"/>
            <a:ext cx="593949" cy="11116619"/>
            <a:chOff x="0" y="-57150"/>
            <a:chExt cx="156431" cy="2927834"/>
          </a:xfrm>
        </p:grpSpPr>
        <p:sp>
          <p:nvSpPr>
            <p:cNvPr id="270" name="Google Shape;270;p8"/>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8"/>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2" name="Google Shape;272;p8"/>
          <p:cNvSpPr txBox="1"/>
          <p:nvPr/>
        </p:nvSpPr>
        <p:spPr>
          <a:xfrm>
            <a:off x="1028700" y="600075"/>
            <a:ext cx="6877923" cy="885825"/>
          </a:xfrm>
          <a:prstGeom prst="rect">
            <a:avLst/>
          </a:prstGeom>
          <a:noFill/>
          <a:ln>
            <a:noFill/>
          </a:ln>
        </p:spPr>
        <p:txBody>
          <a:bodyPr anchorCtr="0" anchor="t" bIns="0" lIns="0" spcFirstLastPara="1" rIns="0" wrap="square" tIns="0">
            <a:spAutoFit/>
          </a:bodyPr>
          <a:lstStyle/>
          <a:p>
            <a:pPr indent="0" lvl="0" marL="0" marR="0" rtl="0" algn="ctr">
              <a:lnSpc>
                <a:spcPct val="110000"/>
              </a:lnSpc>
              <a:spcBef>
                <a:spcPts val="0"/>
              </a:spcBef>
              <a:spcAft>
                <a:spcPts val="0"/>
              </a:spcAft>
              <a:buNone/>
            </a:pPr>
            <a:r>
              <a:rPr b="1" lang="en-US" sz="6000">
                <a:solidFill>
                  <a:srgbClr val="000000"/>
                </a:solidFill>
                <a:latin typeface="Arimo"/>
                <a:ea typeface="Arimo"/>
                <a:cs typeface="Arimo"/>
                <a:sym typeface="Arimo"/>
              </a:rPr>
              <a:t>MỤC TIÊU ĐỀ TÀI</a:t>
            </a:r>
            <a:endParaRPr/>
          </a:p>
        </p:txBody>
      </p:sp>
      <p:sp>
        <p:nvSpPr>
          <p:cNvPr id="273" name="Google Shape;273;p8"/>
          <p:cNvSpPr txBox="1"/>
          <p:nvPr/>
        </p:nvSpPr>
        <p:spPr>
          <a:xfrm>
            <a:off x="1288681" y="2949274"/>
            <a:ext cx="11421865" cy="642020"/>
          </a:xfrm>
          <a:prstGeom prst="rect">
            <a:avLst/>
          </a:prstGeom>
          <a:noFill/>
          <a:ln>
            <a:noFill/>
          </a:ln>
        </p:spPr>
        <p:txBody>
          <a:bodyPr anchorCtr="0" anchor="t" bIns="0" lIns="0" spcFirstLastPara="1" rIns="0" wrap="square" tIns="0">
            <a:spAutoFit/>
          </a:bodyPr>
          <a:lstStyle/>
          <a:p>
            <a:pPr indent="-395690" lvl="1" marL="791382" marR="0" rtl="0" algn="just">
              <a:lnSpc>
                <a:spcPct val="138008"/>
              </a:lnSpc>
              <a:spcBef>
                <a:spcPts val="0"/>
              </a:spcBef>
              <a:spcAft>
                <a:spcPts val="0"/>
              </a:spcAft>
              <a:buClr>
                <a:srgbClr val="231F20"/>
              </a:buClr>
              <a:buSzPts val="3665"/>
              <a:buFont typeface="Arial"/>
              <a:buChar char="•"/>
            </a:pPr>
            <a:r>
              <a:rPr b="0" i="0" lang="en-US" sz="3665" u="none" cap="none" strike="noStrike">
                <a:solidFill>
                  <a:srgbClr val="231F20"/>
                </a:solidFill>
                <a:latin typeface="Arimo"/>
                <a:ea typeface="Arimo"/>
                <a:cs typeface="Arimo"/>
                <a:sym typeface="Arimo"/>
              </a:rPr>
              <a:t>Hiểu được hệ thống ERP và cách vận hành của nó</a:t>
            </a:r>
            <a:endParaRPr/>
          </a:p>
        </p:txBody>
      </p:sp>
      <p:sp>
        <p:nvSpPr>
          <p:cNvPr id="274" name="Google Shape;274;p8"/>
          <p:cNvSpPr txBox="1"/>
          <p:nvPr/>
        </p:nvSpPr>
        <p:spPr>
          <a:xfrm>
            <a:off x="1288681" y="4153269"/>
            <a:ext cx="13235883" cy="1282108"/>
          </a:xfrm>
          <a:prstGeom prst="rect">
            <a:avLst/>
          </a:prstGeom>
          <a:noFill/>
          <a:ln>
            <a:noFill/>
          </a:ln>
        </p:spPr>
        <p:txBody>
          <a:bodyPr anchorCtr="0" anchor="t" bIns="0" lIns="0" spcFirstLastPara="1" rIns="0" wrap="square" tIns="0">
            <a:spAutoFit/>
          </a:bodyPr>
          <a:lstStyle/>
          <a:p>
            <a:pPr indent="-395690" lvl="1" marL="791382" marR="0" rtl="0" algn="just">
              <a:lnSpc>
                <a:spcPct val="138008"/>
              </a:lnSpc>
              <a:spcBef>
                <a:spcPts val="0"/>
              </a:spcBef>
              <a:spcAft>
                <a:spcPts val="0"/>
              </a:spcAft>
              <a:buClr>
                <a:srgbClr val="231F20"/>
              </a:buClr>
              <a:buSzPts val="3665"/>
              <a:buFont typeface="Arial"/>
              <a:buChar char="•"/>
            </a:pPr>
            <a:r>
              <a:rPr b="0" i="0" lang="en-US" sz="3665" u="none" cap="none" strike="noStrike">
                <a:solidFill>
                  <a:srgbClr val="231F20"/>
                </a:solidFill>
                <a:latin typeface="Arimo"/>
                <a:ea typeface="Arimo"/>
                <a:cs typeface="Arimo"/>
                <a:sym typeface="Arimo"/>
              </a:rPr>
              <a:t>Tạo ra được một hệ thống ERP đáp ứng được những chức năng cơ bản.</a:t>
            </a:r>
            <a:endParaRPr/>
          </a:p>
        </p:txBody>
      </p:sp>
      <p:sp>
        <p:nvSpPr>
          <p:cNvPr id="275" name="Google Shape;275;p8"/>
          <p:cNvSpPr txBox="1"/>
          <p:nvPr/>
        </p:nvSpPr>
        <p:spPr>
          <a:xfrm>
            <a:off x="1288681" y="5998084"/>
            <a:ext cx="13235883" cy="1282108"/>
          </a:xfrm>
          <a:prstGeom prst="rect">
            <a:avLst/>
          </a:prstGeom>
          <a:noFill/>
          <a:ln>
            <a:noFill/>
          </a:ln>
        </p:spPr>
        <p:txBody>
          <a:bodyPr anchorCtr="0" anchor="t" bIns="0" lIns="0" spcFirstLastPara="1" rIns="0" wrap="square" tIns="0">
            <a:spAutoFit/>
          </a:bodyPr>
          <a:lstStyle/>
          <a:p>
            <a:pPr indent="-395690" lvl="1" marL="791382" marR="0" rtl="0" algn="just">
              <a:lnSpc>
                <a:spcPct val="138008"/>
              </a:lnSpc>
              <a:spcBef>
                <a:spcPts val="0"/>
              </a:spcBef>
              <a:spcAft>
                <a:spcPts val="0"/>
              </a:spcAft>
              <a:buClr>
                <a:srgbClr val="231F20"/>
              </a:buClr>
              <a:buSzPts val="3665"/>
              <a:buFont typeface="Arial"/>
              <a:buChar char="•"/>
            </a:pPr>
            <a:r>
              <a:rPr b="0" i="0" lang="en-US" sz="3665" u="none" cap="none" strike="noStrike">
                <a:solidFill>
                  <a:srgbClr val="231F20"/>
                </a:solidFill>
                <a:latin typeface="Arimo"/>
                <a:ea typeface="Arimo"/>
                <a:cs typeface="Arimo"/>
                <a:sym typeface="Arimo"/>
              </a:rPr>
              <a:t>Tìm hiểu công nghệ hiện đại với mục đích tối ưu được những hệ thống ERP truyền thống.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0"/>
        </a:solidFill>
      </p:bgPr>
    </p:bg>
    <p:spTree>
      <p:nvGrpSpPr>
        <p:cNvPr id="279" name="Shape 279"/>
        <p:cNvGrpSpPr/>
        <p:nvPr/>
      </p:nvGrpSpPr>
      <p:grpSpPr>
        <a:xfrm>
          <a:off x="0" y="0"/>
          <a:ext cx="0" cy="0"/>
          <a:chOff x="0" y="0"/>
          <a:chExt cx="0" cy="0"/>
        </a:xfrm>
      </p:grpSpPr>
      <p:grpSp>
        <p:nvGrpSpPr>
          <p:cNvPr id="280" name="Google Shape;280;p9"/>
          <p:cNvGrpSpPr/>
          <p:nvPr/>
        </p:nvGrpSpPr>
        <p:grpSpPr>
          <a:xfrm>
            <a:off x="17859375" y="-484797"/>
            <a:ext cx="593949" cy="11116619"/>
            <a:chOff x="0" y="-57150"/>
            <a:chExt cx="156431" cy="2927834"/>
          </a:xfrm>
        </p:grpSpPr>
        <p:sp>
          <p:nvSpPr>
            <p:cNvPr id="281" name="Google Shape;281;p9"/>
            <p:cNvSpPr/>
            <p:nvPr/>
          </p:nvSpPr>
          <p:spPr>
            <a:xfrm>
              <a:off x="0" y="0"/>
              <a:ext cx="156431" cy="2870684"/>
            </a:xfrm>
            <a:custGeom>
              <a:rect b="b" l="l" r="r" t="t"/>
              <a:pathLst>
                <a:path extrusionOk="0" h="2870684" w="156431">
                  <a:moveTo>
                    <a:pt x="0" y="0"/>
                  </a:moveTo>
                  <a:lnTo>
                    <a:pt x="156431" y="0"/>
                  </a:lnTo>
                  <a:lnTo>
                    <a:pt x="156431" y="2870684"/>
                  </a:lnTo>
                  <a:lnTo>
                    <a:pt x="0" y="2870684"/>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9"/>
            <p:cNvSpPr txBox="1"/>
            <p:nvPr/>
          </p:nvSpPr>
          <p:spPr>
            <a:xfrm>
              <a:off x="0" y="-57150"/>
              <a:ext cx="156431" cy="2927834"/>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3" name="Google Shape;283;p9"/>
          <p:cNvSpPr txBox="1"/>
          <p:nvPr/>
        </p:nvSpPr>
        <p:spPr>
          <a:xfrm>
            <a:off x="8580651" y="5086050"/>
            <a:ext cx="5854225" cy="2620480"/>
          </a:xfrm>
          <a:prstGeom prst="rect">
            <a:avLst/>
          </a:prstGeom>
          <a:noFill/>
          <a:ln>
            <a:noFill/>
          </a:ln>
        </p:spPr>
        <p:txBody>
          <a:bodyPr anchorCtr="0" anchor="t" bIns="0" lIns="0" spcFirstLastPara="1" rIns="0" wrap="square" tIns="0">
            <a:spAutoFit/>
          </a:bodyPr>
          <a:lstStyle/>
          <a:p>
            <a:pPr indent="0" lvl="0" marL="0" marR="0" rtl="0" algn="just">
              <a:lnSpc>
                <a:spcPct val="109998"/>
              </a:lnSpc>
              <a:spcBef>
                <a:spcPts val="0"/>
              </a:spcBef>
              <a:spcAft>
                <a:spcPts val="0"/>
              </a:spcAft>
              <a:buNone/>
            </a:pPr>
            <a:r>
              <a:rPr b="1" lang="en-US" sz="9151">
                <a:solidFill>
                  <a:srgbClr val="000000"/>
                </a:solidFill>
                <a:latin typeface="Arimo"/>
                <a:ea typeface="Arimo"/>
                <a:cs typeface="Arimo"/>
                <a:sym typeface="Arimo"/>
              </a:rPr>
              <a:t>CƠ SỞ LÝ THUYẾT </a:t>
            </a:r>
            <a:endParaRPr/>
          </a:p>
        </p:txBody>
      </p:sp>
      <p:grpSp>
        <p:nvGrpSpPr>
          <p:cNvPr id="284" name="Google Shape;284;p9"/>
          <p:cNvGrpSpPr/>
          <p:nvPr/>
        </p:nvGrpSpPr>
        <p:grpSpPr>
          <a:xfrm>
            <a:off x="-2062595" y="-216991"/>
            <a:ext cx="4566805" cy="4186318"/>
            <a:chOff x="0" y="-57150"/>
            <a:chExt cx="1202780" cy="1102570"/>
          </a:xfrm>
        </p:grpSpPr>
        <p:sp>
          <p:nvSpPr>
            <p:cNvPr id="285" name="Google Shape;285;p9"/>
            <p:cNvSpPr/>
            <p:nvPr/>
          </p:nvSpPr>
          <p:spPr>
            <a:xfrm>
              <a:off x="0" y="0"/>
              <a:ext cx="1202780" cy="1045420"/>
            </a:xfrm>
            <a:custGeom>
              <a:rect b="b" l="l" r="r" t="t"/>
              <a:pathLst>
                <a:path extrusionOk="0" h="1045420" w="1202780">
                  <a:moveTo>
                    <a:pt x="86458" y="0"/>
                  </a:moveTo>
                  <a:lnTo>
                    <a:pt x="1116321" y="0"/>
                  </a:lnTo>
                  <a:cubicBezTo>
                    <a:pt x="1139252" y="0"/>
                    <a:pt x="1161243" y="9109"/>
                    <a:pt x="1177457" y="25323"/>
                  </a:cubicBezTo>
                  <a:cubicBezTo>
                    <a:pt x="1193671" y="41537"/>
                    <a:pt x="1202780" y="63528"/>
                    <a:pt x="1202780" y="86458"/>
                  </a:cubicBezTo>
                  <a:lnTo>
                    <a:pt x="1202780" y="958961"/>
                  </a:lnTo>
                  <a:cubicBezTo>
                    <a:pt x="1202780" y="981891"/>
                    <a:pt x="1193671" y="1003882"/>
                    <a:pt x="1177457" y="1020096"/>
                  </a:cubicBezTo>
                  <a:cubicBezTo>
                    <a:pt x="1161243" y="1036311"/>
                    <a:pt x="1139252" y="1045420"/>
                    <a:pt x="1116321" y="1045420"/>
                  </a:cubicBezTo>
                  <a:lnTo>
                    <a:pt x="86458" y="1045420"/>
                  </a:lnTo>
                  <a:cubicBezTo>
                    <a:pt x="63528" y="1045420"/>
                    <a:pt x="41537" y="1036311"/>
                    <a:pt x="25323" y="1020096"/>
                  </a:cubicBezTo>
                  <a:cubicBezTo>
                    <a:pt x="9109" y="1003882"/>
                    <a:pt x="0" y="981891"/>
                    <a:pt x="0" y="958961"/>
                  </a:cubicBezTo>
                  <a:lnTo>
                    <a:pt x="0" y="86458"/>
                  </a:lnTo>
                  <a:cubicBezTo>
                    <a:pt x="0" y="63528"/>
                    <a:pt x="9109" y="41537"/>
                    <a:pt x="25323" y="25323"/>
                  </a:cubicBezTo>
                  <a:cubicBezTo>
                    <a:pt x="41537" y="9109"/>
                    <a:pt x="63528" y="0"/>
                    <a:pt x="86458"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9"/>
            <p:cNvSpPr txBox="1"/>
            <p:nvPr/>
          </p:nvSpPr>
          <p:spPr>
            <a:xfrm>
              <a:off x="0" y="-57150"/>
              <a:ext cx="1202780" cy="110257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7" name="Google Shape;287;p9"/>
          <p:cNvGrpSpPr/>
          <p:nvPr/>
        </p:nvGrpSpPr>
        <p:grpSpPr>
          <a:xfrm>
            <a:off x="5869327" y="7489539"/>
            <a:ext cx="1011106" cy="1151185"/>
            <a:chOff x="0" y="-57150"/>
            <a:chExt cx="266300" cy="303193"/>
          </a:xfrm>
        </p:grpSpPr>
        <p:sp>
          <p:nvSpPr>
            <p:cNvPr id="288" name="Google Shape;288;p9"/>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9"/>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0" name="Google Shape;290;p9"/>
          <p:cNvGrpSpPr/>
          <p:nvPr/>
        </p:nvGrpSpPr>
        <p:grpSpPr>
          <a:xfrm>
            <a:off x="6880433" y="6409489"/>
            <a:ext cx="1318158" cy="1578401"/>
            <a:chOff x="0" y="-57150"/>
            <a:chExt cx="347169" cy="415711"/>
          </a:xfrm>
        </p:grpSpPr>
        <p:sp>
          <p:nvSpPr>
            <p:cNvPr id="291" name="Google Shape;291;p9"/>
            <p:cNvSpPr/>
            <p:nvPr/>
          </p:nvSpPr>
          <p:spPr>
            <a:xfrm>
              <a:off x="0" y="0"/>
              <a:ext cx="347169" cy="358561"/>
            </a:xfrm>
            <a:custGeom>
              <a:rect b="b" l="l" r="r" t="t"/>
              <a:pathLst>
                <a:path extrusionOk="0" h="358561" w="347169">
                  <a:moveTo>
                    <a:pt x="173585" y="0"/>
                  </a:moveTo>
                  <a:lnTo>
                    <a:pt x="173585" y="0"/>
                  </a:lnTo>
                  <a:cubicBezTo>
                    <a:pt x="269453" y="0"/>
                    <a:pt x="347169" y="77716"/>
                    <a:pt x="347169" y="173585"/>
                  </a:cubicBezTo>
                  <a:lnTo>
                    <a:pt x="347169" y="184976"/>
                  </a:lnTo>
                  <a:cubicBezTo>
                    <a:pt x="347169" y="280844"/>
                    <a:pt x="269453" y="358561"/>
                    <a:pt x="173585" y="358561"/>
                  </a:cubicBezTo>
                  <a:lnTo>
                    <a:pt x="173585" y="358561"/>
                  </a:lnTo>
                  <a:cubicBezTo>
                    <a:pt x="77716" y="358561"/>
                    <a:pt x="0" y="280844"/>
                    <a:pt x="0" y="184976"/>
                  </a:cubicBezTo>
                  <a:lnTo>
                    <a:pt x="0" y="173585"/>
                  </a:lnTo>
                  <a:cubicBezTo>
                    <a:pt x="0" y="77716"/>
                    <a:pt x="77716" y="0"/>
                    <a:pt x="173585" y="0"/>
                  </a:cubicBez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9"/>
            <p:cNvSpPr txBox="1"/>
            <p:nvPr/>
          </p:nvSpPr>
          <p:spPr>
            <a:xfrm>
              <a:off x="0" y="-57150"/>
              <a:ext cx="347169" cy="415711"/>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3" name="Google Shape;293;p9"/>
          <p:cNvGrpSpPr/>
          <p:nvPr/>
        </p:nvGrpSpPr>
        <p:grpSpPr>
          <a:xfrm>
            <a:off x="-2818716" y="6409226"/>
            <a:ext cx="6365981" cy="3656871"/>
            <a:chOff x="0" y="-57150"/>
            <a:chExt cx="1676637" cy="963127"/>
          </a:xfrm>
        </p:grpSpPr>
        <p:sp>
          <p:nvSpPr>
            <p:cNvPr id="294" name="Google Shape;294;p9"/>
            <p:cNvSpPr/>
            <p:nvPr/>
          </p:nvSpPr>
          <p:spPr>
            <a:xfrm>
              <a:off x="0" y="0"/>
              <a:ext cx="1676637" cy="905977"/>
            </a:xfrm>
            <a:custGeom>
              <a:rect b="b" l="l" r="r" t="t"/>
              <a:pathLst>
                <a:path extrusionOk="0" h="905977" w="1676637">
                  <a:moveTo>
                    <a:pt x="62023" y="0"/>
                  </a:moveTo>
                  <a:lnTo>
                    <a:pt x="1614614" y="0"/>
                  </a:lnTo>
                  <a:cubicBezTo>
                    <a:pt x="1631063" y="0"/>
                    <a:pt x="1646839" y="6535"/>
                    <a:pt x="1658471" y="18166"/>
                  </a:cubicBezTo>
                  <a:cubicBezTo>
                    <a:pt x="1670103" y="29798"/>
                    <a:pt x="1676637" y="45574"/>
                    <a:pt x="1676637" y="62023"/>
                  </a:cubicBezTo>
                  <a:lnTo>
                    <a:pt x="1676637" y="843954"/>
                  </a:lnTo>
                  <a:cubicBezTo>
                    <a:pt x="1676637" y="860403"/>
                    <a:pt x="1670103" y="876179"/>
                    <a:pt x="1658471" y="887811"/>
                  </a:cubicBezTo>
                  <a:cubicBezTo>
                    <a:pt x="1646839" y="899442"/>
                    <a:pt x="1631063" y="905977"/>
                    <a:pt x="1614614" y="905977"/>
                  </a:cubicBezTo>
                  <a:lnTo>
                    <a:pt x="62023" y="905977"/>
                  </a:lnTo>
                  <a:cubicBezTo>
                    <a:pt x="45574" y="905977"/>
                    <a:pt x="29798" y="899442"/>
                    <a:pt x="18166" y="887811"/>
                  </a:cubicBezTo>
                  <a:cubicBezTo>
                    <a:pt x="6535" y="876179"/>
                    <a:pt x="0" y="860403"/>
                    <a:pt x="0" y="843954"/>
                  </a:cubicBezTo>
                  <a:lnTo>
                    <a:pt x="0" y="62023"/>
                  </a:lnTo>
                  <a:cubicBezTo>
                    <a:pt x="0" y="45574"/>
                    <a:pt x="6535" y="29798"/>
                    <a:pt x="18166" y="18166"/>
                  </a:cubicBezTo>
                  <a:cubicBezTo>
                    <a:pt x="29798" y="6535"/>
                    <a:pt x="45574" y="0"/>
                    <a:pt x="62023" y="0"/>
                  </a:cubicBez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9"/>
            <p:cNvSpPr txBox="1"/>
            <p:nvPr/>
          </p:nvSpPr>
          <p:spPr>
            <a:xfrm>
              <a:off x="0" y="-57150"/>
              <a:ext cx="1676637" cy="963127"/>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6" name="Google Shape;296;p9"/>
          <p:cNvGrpSpPr/>
          <p:nvPr/>
        </p:nvGrpSpPr>
        <p:grpSpPr>
          <a:xfrm>
            <a:off x="-364425" y="1399431"/>
            <a:ext cx="1170465" cy="1170465"/>
            <a:chOff x="0" y="0"/>
            <a:chExt cx="812800" cy="812800"/>
          </a:xfrm>
        </p:grpSpPr>
        <p:sp>
          <p:nvSpPr>
            <p:cNvPr id="297" name="Google Shape;297;p9"/>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CB0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9"/>
            <p:cNvSpPr txBox="1"/>
            <p:nvPr/>
          </p:nvSpPr>
          <p:spPr>
            <a:xfrm>
              <a:off x="76200" y="19050"/>
              <a:ext cx="660400" cy="717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9" name="Google Shape;299;p9"/>
          <p:cNvGrpSpPr/>
          <p:nvPr/>
        </p:nvGrpSpPr>
        <p:grpSpPr>
          <a:xfrm>
            <a:off x="0" y="6803108"/>
            <a:ext cx="3008168" cy="3086100"/>
            <a:chOff x="0" y="0"/>
            <a:chExt cx="792275" cy="812800"/>
          </a:xfrm>
        </p:grpSpPr>
        <p:sp>
          <p:nvSpPr>
            <p:cNvPr id="300" name="Google Shape;300;p9"/>
            <p:cNvSpPr/>
            <p:nvPr/>
          </p:nvSpPr>
          <p:spPr>
            <a:xfrm>
              <a:off x="0" y="0"/>
              <a:ext cx="792275" cy="812800"/>
            </a:xfrm>
            <a:custGeom>
              <a:rect b="b" l="l" r="r" t="t"/>
              <a:pathLst>
                <a:path extrusionOk="0" h="812800" w="792275">
                  <a:moveTo>
                    <a:pt x="396137" y="0"/>
                  </a:moveTo>
                  <a:lnTo>
                    <a:pt x="792275" y="406400"/>
                  </a:lnTo>
                  <a:lnTo>
                    <a:pt x="396137" y="812800"/>
                  </a:lnTo>
                  <a:lnTo>
                    <a:pt x="0" y="406400"/>
                  </a:lnTo>
                  <a:lnTo>
                    <a:pt x="396137" y="0"/>
                  </a:lnTo>
                  <a:close/>
                </a:path>
              </a:pathLst>
            </a:custGeom>
            <a:solidFill>
              <a:srgbClr val="A6A6A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9"/>
            <p:cNvSpPr txBox="1"/>
            <p:nvPr/>
          </p:nvSpPr>
          <p:spPr>
            <a:xfrm>
              <a:off x="136172" y="82550"/>
              <a:ext cx="519930" cy="59055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2" name="Google Shape;302;p9"/>
          <p:cNvGrpSpPr/>
          <p:nvPr/>
        </p:nvGrpSpPr>
        <p:grpSpPr>
          <a:xfrm>
            <a:off x="1028700" y="7583240"/>
            <a:ext cx="1011106" cy="1151185"/>
            <a:chOff x="0" y="-57150"/>
            <a:chExt cx="266300" cy="303193"/>
          </a:xfrm>
        </p:grpSpPr>
        <p:sp>
          <p:nvSpPr>
            <p:cNvPr id="303" name="Google Shape;303;p9"/>
            <p:cNvSpPr/>
            <p:nvPr/>
          </p:nvSpPr>
          <p:spPr>
            <a:xfrm>
              <a:off x="0" y="0"/>
              <a:ext cx="266300" cy="246043"/>
            </a:xfrm>
            <a:custGeom>
              <a:rect b="b" l="l" r="r" t="t"/>
              <a:pathLst>
                <a:path extrusionOk="0" h="246043" w="266300">
                  <a:moveTo>
                    <a:pt x="123021" y="0"/>
                  </a:moveTo>
                  <a:lnTo>
                    <a:pt x="143278" y="0"/>
                  </a:lnTo>
                  <a:cubicBezTo>
                    <a:pt x="211221" y="0"/>
                    <a:pt x="266300" y="55079"/>
                    <a:pt x="266300" y="123021"/>
                  </a:cubicBezTo>
                  <a:lnTo>
                    <a:pt x="266300" y="123021"/>
                  </a:lnTo>
                  <a:cubicBezTo>
                    <a:pt x="266300" y="155649"/>
                    <a:pt x="253338" y="186940"/>
                    <a:pt x="230267" y="210011"/>
                  </a:cubicBezTo>
                  <a:cubicBezTo>
                    <a:pt x="207196" y="233082"/>
                    <a:pt x="175905" y="246043"/>
                    <a:pt x="143278" y="246043"/>
                  </a:cubicBezTo>
                  <a:lnTo>
                    <a:pt x="123021" y="246043"/>
                  </a:lnTo>
                  <a:cubicBezTo>
                    <a:pt x="55079" y="246043"/>
                    <a:pt x="0" y="190964"/>
                    <a:pt x="0" y="123021"/>
                  </a:cubicBezTo>
                  <a:lnTo>
                    <a:pt x="0" y="123021"/>
                  </a:lnTo>
                  <a:cubicBezTo>
                    <a:pt x="0" y="55079"/>
                    <a:pt x="55079" y="0"/>
                    <a:pt x="123021" y="0"/>
                  </a:cubicBezTo>
                  <a:close/>
                </a:path>
              </a:pathLst>
            </a:custGeom>
            <a:solidFill>
              <a:srgbClr val="94B8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9"/>
            <p:cNvSpPr txBox="1"/>
            <p:nvPr/>
          </p:nvSpPr>
          <p:spPr>
            <a:xfrm>
              <a:off x="0" y="-57150"/>
              <a:ext cx="266300" cy="303193"/>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5" name="Google Shape;305;p9"/>
          <p:cNvGrpSpPr/>
          <p:nvPr/>
        </p:nvGrpSpPr>
        <p:grpSpPr>
          <a:xfrm>
            <a:off x="0" y="9849106"/>
            <a:ext cx="11072623" cy="658797"/>
            <a:chOff x="0" y="-57150"/>
            <a:chExt cx="2916246" cy="173510"/>
          </a:xfrm>
        </p:grpSpPr>
        <p:sp>
          <p:nvSpPr>
            <p:cNvPr id="306" name="Google Shape;306;p9"/>
            <p:cNvSpPr/>
            <p:nvPr/>
          </p:nvSpPr>
          <p:spPr>
            <a:xfrm>
              <a:off x="0" y="0"/>
              <a:ext cx="2916246" cy="116360"/>
            </a:xfrm>
            <a:custGeom>
              <a:rect b="b" l="l" r="r" t="t"/>
              <a:pathLst>
                <a:path extrusionOk="0" h="116360" w="2916246">
                  <a:moveTo>
                    <a:pt x="0" y="0"/>
                  </a:moveTo>
                  <a:lnTo>
                    <a:pt x="2916246" y="0"/>
                  </a:lnTo>
                  <a:lnTo>
                    <a:pt x="2916246" y="116360"/>
                  </a:lnTo>
                  <a:lnTo>
                    <a:pt x="0" y="116360"/>
                  </a:lnTo>
                  <a:close/>
                </a:path>
              </a:pathLst>
            </a:custGeom>
            <a:solidFill>
              <a:srgbClr val="4F826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9"/>
            <p:cNvSpPr txBox="1"/>
            <p:nvPr/>
          </p:nvSpPr>
          <p:spPr>
            <a:xfrm>
              <a:off x="0" y="-57150"/>
              <a:ext cx="2916246" cy="173510"/>
            </a:xfrm>
            <a:prstGeom prst="rect">
              <a:avLst/>
            </a:prstGeom>
            <a:noFill/>
            <a:ln>
              <a:noFill/>
            </a:ln>
          </p:spPr>
          <p:txBody>
            <a:bodyPr anchorCtr="0" anchor="ctr" bIns="50800" lIns="50800" spcFirstLastPara="1" rIns="50800" wrap="square" tIns="50800">
              <a:noAutofit/>
            </a:bodyPr>
            <a:lstStyle/>
            <a:p>
              <a:pPr indent="0" lvl="0" marL="0" marR="0" rtl="0" algn="ctr">
                <a:lnSpc>
                  <a:spcPct val="185333"/>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8" name="Google Shape;308;p9"/>
          <p:cNvSpPr txBox="1"/>
          <p:nvPr/>
        </p:nvSpPr>
        <p:spPr>
          <a:xfrm>
            <a:off x="8099010" y="2108489"/>
            <a:ext cx="2467393" cy="3001823"/>
          </a:xfrm>
          <a:prstGeom prst="rect">
            <a:avLst/>
          </a:prstGeom>
          <a:noFill/>
          <a:ln>
            <a:noFill/>
          </a:ln>
        </p:spPr>
        <p:txBody>
          <a:bodyPr anchorCtr="0" anchor="t" bIns="0" lIns="0" spcFirstLastPara="1" rIns="0" wrap="square" tIns="0">
            <a:spAutoFit/>
          </a:bodyPr>
          <a:lstStyle/>
          <a:p>
            <a:pPr indent="0" lvl="0" marL="0" marR="0" rtl="0" algn="just">
              <a:lnSpc>
                <a:spcPct val="109996"/>
              </a:lnSpc>
              <a:spcBef>
                <a:spcPts val="0"/>
              </a:spcBef>
              <a:spcAft>
                <a:spcPts val="0"/>
              </a:spcAft>
              <a:buNone/>
            </a:pPr>
            <a:r>
              <a:rPr b="1" lang="en-US" sz="20547">
                <a:solidFill>
                  <a:srgbClr val="000000"/>
                </a:solidFill>
                <a:latin typeface="Arimo"/>
                <a:ea typeface="Arimo"/>
                <a:cs typeface="Arimo"/>
                <a:sym typeface="Arimo"/>
              </a:rPr>
              <a:t>2</a:t>
            </a:r>
            <a:endParaRPr/>
          </a:p>
        </p:txBody>
      </p:sp>
      <p:sp>
        <p:nvSpPr>
          <p:cNvPr id="309" name="Google Shape;309;p9"/>
          <p:cNvSpPr/>
          <p:nvPr/>
        </p:nvSpPr>
        <p:spPr>
          <a:xfrm>
            <a:off x="1748671" y="1890963"/>
            <a:ext cx="6081639" cy="5815567"/>
          </a:xfrm>
          <a:custGeom>
            <a:rect b="b" l="l" r="r" t="t"/>
            <a:pathLst>
              <a:path extrusionOk="0" h="5815567" w="6081639">
                <a:moveTo>
                  <a:pt x="0" y="0"/>
                </a:moveTo>
                <a:lnTo>
                  <a:pt x="6081639" y="0"/>
                </a:lnTo>
                <a:lnTo>
                  <a:pt x="6081639" y="5815567"/>
                </a:lnTo>
                <a:lnTo>
                  <a:pt x="0" y="581556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