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Montserrat" panose="00000500000000000000" pitchFamily="2" charset="0"/>
      <p:regular r:id="rId23"/>
    </p:embeddedFont>
    <p:embeddedFont>
      <p:font typeface="Montserrat Bold" panose="020B0604020202020204" charset="0"/>
      <p:regular r:id="rId24"/>
    </p:embeddedFont>
    <p:embeddedFont>
      <p:font typeface="Montserrat Bold Italics" panose="020B0604020202020204" charset="0"/>
      <p:regular r:id="rId25"/>
    </p:embeddedFont>
    <p:embeddedFont>
      <p:font typeface="Montserrat Extra-Light" panose="020B0604020202020204" charset="0"/>
      <p:regular r:id="rId26"/>
    </p:embeddedFont>
    <p:embeddedFont>
      <p:font typeface="Montserrat Italics" panose="020B0604020202020204" charset="0"/>
      <p:regular r:id="rId27"/>
    </p:embeddedFont>
    <p:embeddedFont>
      <p:font typeface="Montserrat Medium" panose="00000600000000000000" pitchFamily="2" charset="0"/>
      <p:regular r:id="rId28"/>
    </p:embeddedFont>
    <p:embeddedFont>
      <p:font typeface="Montserrat Semi-Bold" panose="020B0604020202020204" charset="0"/>
      <p:regular r:id="rId29"/>
    </p:embeddedFont>
    <p:embeddedFont>
      <p:font typeface="Montserrat Ultra-Bold" panose="020B0604020202020204" charset="0"/>
      <p:regular r:id="rId30"/>
    </p:embeddedFont>
    <p:embeddedFont>
      <p:font typeface="Tomorrow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53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sv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2062595" y="0"/>
            <a:ext cx="4566805" cy="3969327"/>
            <a:chOff x="0" y="0"/>
            <a:chExt cx="1202780" cy="1045420"/>
          </a:xfrm>
        </p:grpSpPr>
        <p:sp>
          <p:nvSpPr>
            <p:cNvPr id="6" name="Freeform 6"/>
            <p:cNvSpPr/>
            <p:nvPr/>
          </p:nvSpPr>
          <p:spPr>
            <a:xfrm>
              <a:off x="0" y="0"/>
              <a:ext cx="1202780" cy="1045420"/>
            </a:xfrm>
            <a:custGeom>
              <a:avLst/>
              <a:gdLst/>
              <a:ahLst/>
              <a:cxnLst/>
              <a:rect l="l" t="t" r="r" b="b"/>
              <a:pathLst>
                <a:path w="1202780" h="104542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94B8AB"/>
            </a:solidFill>
          </p:spPr>
          <p:txBody>
            <a:bodyPr/>
            <a:lstStyle/>
            <a:p>
              <a:endParaRPr lang="vi-VN"/>
            </a:p>
          </p:txBody>
        </p:sp>
        <p:sp>
          <p:nvSpPr>
            <p:cNvPr id="7" name="TextBox 7"/>
            <p:cNvSpPr txBox="1"/>
            <p:nvPr/>
          </p:nvSpPr>
          <p:spPr>
            <a:xfrm>
              <a:off x="0" y="-38100"/>
              <a:ext cx="1202780" cy="108352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5869327" y="7706530"/>
            <a:ext cx="1011106" cy="934194"/>
            <a:chOff x="0" y="0"/>
            <a:chExt cx="266300" cy="246043"/>
          </a:xfrm>
        </p:grpSpPr>
        <p:sp>
          <p:nvSpPr>
            <p:cNvPr id="9" name="Freeform 9"/>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10" name="TextBox 10"/>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6880433" y="6626480"/>
            <a:ext cx="1318158" cy="1361410"/>
            <a:chOff x="0" y="0"/>
            <a:chExt cx="347169" cy="358561"/>
          </a:xfrm>
        </p:grpSpPr>
        <p:sp>
          <p:nvSpPr>
            <p:cNvPr id="12" name="Freeform 12"/>
            <p:cNvSpPr/>
            <p:nvPr/>
          </p:nvSpPr>
          <p:spPr>
            <a:xfrm>
              <a:off x="0" y="0"/>
              <a:ext cx="347169" cy="358561"/>
            </a:xfrm>
            <a:custGeom>
              <a:avLst/>
              <a:gdLst/>
              <a:ahLst/>
              <a:cxnLst/>
              <a:rect l="l" t="t" r="r" b="b"/>
              <a:pathLst>
                <a:path w="347169" h="358561">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p:spPr>
          <p:txBody>
            <a:bodyPr/>
            <a:lstStyle/>
            <a:p>
              <a:endParaRPr lang="vi-VN"/>
            </a:p>
          </p:txBody>
        </p:sp>
        <p:sp>
          <p:nvSpPr>
            <p:cNvPr id="13" name="TextBox 13"/>
            <p:cNvSpPr txBox="1"/>
            <p:nvPr/>
          </p:nvSpPr>
          <p:spPr>
            <a:xfrm>
              <a:off x="0" y="-38100"/>
              <a:ext cx="347169" cy="396661"/>
            </a:xfrm>
            <a:prstGeom prst="rect">
              <a:avLst/>
            </a:prstGeom>
          </p:spPr>
          <p:txBody>
            <a:bodyPr lIns="50800" tIns="50800" rIns="50800" bIns="50800" rtlCol="0" anchor="ctr"/>
            <a:lstStyle/>
            <a:p>
              <a:pPr algn="ctr">
                <a:lnSpc>
                  <a:spcPts val="3336"/>
                </a:lnSpc>
              </a:pPr>
              <a:endParaRPr/>
            </a:p>
          </p:txBody>
        </p:sp>
      </p:grpSp>
      <p:grpSp>
        <p:nvGrpSpPr>
          <p:cNvPr id="14" name="Group 14"/>
          <p:cNvGrpSpPr/>
          <p:nvPr/>
        </p:nvGrpSpPr>
        <p:grpSpPr>
          <a:xfrm>
            <a:off x="-2818716" y="6626217"/>
            <a:ext cx="6365981" cy="3439880"/>
            <a:chOff x="0" y="0"/>
            <a:chExt cx="1676637" cy="905977"/>
          </a:xfrm>
        </p:grpSpPr>
        <p:sp>
          <p:nvSpPr>
            <p:cNvPr id="15" name="Freeform 15"/>
            <p:cNvSpPr/>
            <p:nvPr/>
          </p:nvSpPr>
          <p:spPr>
            <a:xfrm>
              <a:off x="0" y="0"/>
              <a:ext cx="1676637" cy="905977"/>
            </a:xfrm>
            <a:custGeom>
              <a:avLst/>
              <a:gdLst/>
              <a:ahLst/>
              <a:cxnLst/>
              <a:rect l="l" t="t" r="r" b="b"/>
              <a:pathLst>
                <a:path w="1676637" h="90597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p:spPr>
          <p:txBody>
            <a:bodyPr/>
            <a:lstStyle/>
            <a:p>
              <a:endParaRPr lang="vi-VN"/>
            </a:p>
          </p:txBody>
        </p:sp>
        <p:sp>
          <p:nvSpPr>
            <p:cNvPr id="16" name="TextBox 16"/>
            <p:cNvSpPr txBox="1"/>
            <p:nvPr/>
          </p:nvSpPr>
          <p:spPr>
            <a:xfrm>
              <a:off x="0" y="-38100"/>
              <a:ext cx="1676637" cy="944077"/>
            </a:xfrm>
            <a:prstGeom prst="rect">
              <a:avLst/>
            </a:prstGeom>
          </p:spPr>
          <p:txBody>
            <a:bodyPr lIns="50800" tIns="50800" rIns="50800" bIns="50800" rtlCol="0" anchor="ctr"/>
            <a:lstStyle/>
            <a:p>
              <a:pPr algn="ctr">
                <a:lnSpc>
                  <a:spcPts val="3336"/>
                </a:lnSpc>
              </a:pPr>
              <a:endParaRPr/>
            </a:p>
          </p:txBody>
        </p:sp>
      </p:grpSp>
      <p:grpSp>
        <p:nvGrpSpPr>
          <p:cNvPr id="17" name="Group 17"/>
          <p:cNvGrpSpPr>
            <a:grpSpLocks noChangeAspect="1"/>
          </p:cNvGrpSpPr>
          <p:nvPr/>
        </p:nvGrpSpPr>
        <p:grpSpPr>
          <a:xfrm rot="-2700000">
            <a:off x="1521055" y="1753319"/>
            <a:ext cx="5652245" cy="5837638"/>
            <a:chOff x="0" y="0"/>
            <a:chExt cx="6350000" cy="6558280"/>
          </a:xfrm>
        </p:grpSpPr>
        <p:sp>
          <p:nvSpPr>
            <p:cNvPr id="18" name="Freeform 18"/>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8906" r="-18906"/>
              </a:stretch>
            </a:blipFill>
          </p:spPr>
          <p:txBody>
            <a:bodyPr/>
            <a:lstStyle/>
            <a:p>
              <a:endParaRPr lang="vi-VN"/>
            </a:p>
          </p:txBody>
        </p:sp>
        <p:sp>
          <p:nvSpPr>
            <p:cNvPr id="19" name="Freeform 19"/>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94B8AB"/>
            </a:solidFill>
          </p:spPr>
          <p:txBody>
            <a:bodyPr/>
            <a:lstStyle/>
            <a:p>
              <a:endParaRPr lang="vi-VN"/>
            </a:p>
          </p:txBody>
        </p:sp>
      </p:grpSp>
      <p:grpSp>
        <p:nvGrpSpPr>
          <p:cNvPr id="20" name="Group 20"/>
          <p:cNvGrpSpPr/>
          <p:nvPr/>
        </p:nvGrpSpPr>
        <p:grpSpPr>
          <a:xfrm>
            <a:off x="-364425" y="1399431"/>
            <a:ext cx="1170465" cy="1170465"/>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7D5A"/>
            </a:solidFill>
          </p:spPr>
          <p:txBody>
            <a:bodyPr/>
            <a:lstStyle/>
            <a:p>
              <a:endParaRPr lang="vi-VN"/>
            </a:p>
          </p:txBody>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23" name="Group 23"/>
          <p:cNvGrpSpPr/>
          <p:nvPr/>
        </p:nvGrpSpPr>
        <p:grpSpPr>
          <a:xfrm>
            <a:off x="1936480" y="-461837"/>
            <a:ext cx="1071688" cy="1071688"/>
            <a:chOff x="0" y="0"/>
            <a:chExt cx="282255" cy="282255"/>
          </a:xfrm>
        </p:grpSpPr>
        <p:sp>
          <p:nvSpPr>
            <p:cNvPr id="24" name="Freeform 24"/>
            <p:cNvSpPr/>
            <p:nvPr/>
          </p:nvSpPr>
          <p:spPr>
            <a:xfrm>
              <a:off x="0" y="0"/>
              <a:ext cx="282255" cy="282255"/>
            </a:xfrm>
            <a:custGeom>
              <a:avLst/>
              <a:gdLst/>
              <a:ahLst/>
              <a:cxnLst/>
              <a:rect l="l" t="t" r="r" b="b"/>
              <a:pathLst>
                <a:path w="282255" h="282255">
                  <a:moveTo>
                    <a:pt x="141128" y="0"/>
                  </a:moveTo>
                  <a:lnTo>
                    <a:pt x="141128" y="0"/>
                  </a:lnTo>
                  <a:cubicBezTo>
                    <a:pt x="219070" y="0"/>
                    <a:pt x="282255" y="63185"/>
                    <a:pt x="282255" y="141128"/>
                  </a:cubicBezTo>
                  <a:lnTo>
                    <a:pt x="282255" y="141128"/>
                  </a:lnTo>
                  <a:cubicBezTo>
                    <a:pt x="282255" y="178557"/>
                    <a:pt x="267386" y="214453"/>
                    <a:pt x="240920" y="240920"/>
                  </a:cubicBezTo>
                  <a:cubicBezTo>
                    <a:pt x="214453" y="267386"/>
                    <a:pt x="178557" y="282255"/>
                    <a:pt x="141128" y="282255"/>
                  </a:cubicBezTo>
                  <a:lnTo>
                    <a:pt x="141128" y="282255"/>
                  </a:lnTo>
                  <a:cubicBezTo>
                    <a:pt x="103698" y="282255"/>
                    <a:pt x="67802" y="267386"/>
                    <a:pt x="41335" y="240920"/>
                  </a:cubicBezTo>
                  <a:cubicBezTo>
                    <a:pt x="14869" y="214453"/>
                    <a:pt x="0" y="178557"/>
                    <a:pt x="0" y="141128"/>
                  </a:cubicBezTo>
                  <a:lnTo>
                    <a:pt x="0" y="141128"/>
                  </a:lnTo>
                  <a:cubicBezTo>
                    <a:pt x="0" y="103698"/>
                    <a:pt x="14869" y="67802"/>
                    <a:pt x="41335" y="41335"/>
                  </a:cubicBezTo>
                  <a:cubicBezTo>
                    <a:pt x="67802" y="14869"/>
                    <a:pt x="103698" y="0"/>
                    <a:pt x="141128" y="0"/>
                  </a:cubicBezTo>
                  <a:close/>
                </a:path>
              </a:pathLst>
            </a:custGeom>
            <a:solidFill>
              <a:srgbClr val="A6A6A6"/>
            </a:solidFill>
          </p:spPr>
          <p:txBody>
            <a:bodyPr/>
            <a:lstStyle/>
            <a:p>
              <a:endParaRPr lang="vi-VN"/>
            </a:p>
          </p:txBody>
        </p:sp>
        <p:sp>
          <p:nvSpPr>
            <p:cNvPr id="25" name="TextBox 25"/>
            <p:cNvSpPr txBox="1"/>
            <p:nvPr/>
          </p:nvSpPr>
          <p:spPr>
            <a:xfrm>
              <a:off x="0" y="-38100"/>
              <a:ext cx="282255" cy="320355"/>
            </a:xfrm>
            <a:prstGeom prst="rect">
              <a:avLst/>
            </a:prstGeom>
          </p:spPr>
          <p:txBody>
            <a:bodyPr lIns="50800" tIns="50800" rIns="50800" bIns="50800" rtlCol="0" anchor="ctr"/>
            <a:lstStyle/>
            <a:p>
              <a:pPr algn="ctr">
                <a:lnSpc>
                  <a:spcPts val="3336"/>
                </a:lnSpc>
              </a:pPr>
              <a:endParaRPr/>
            </a:p>
          </p:txBody>
        </p:sp>
      </p:grpSp>
      <p:grpSp>
        <p:nvGrpSpPr>
          <p:cNvPr id="26" name="Group 26"/>
          <p:cNvGrpSpPr/>
          <p:nvPr/>
        </p:nvGrpSpPr>
        <p:grpSpPr>
          <a:xfrm>
            <a:off x="0" y="6803108"/>
            <a:ext cx="3008168" cy="3086100"/>
            <a:chOff x="0" y="0"/>
            <a:chExt cx="792275" cy="812800"/>
          </a:xfrm>
        </p:grpSpPr>
        <p:sp>
          <p:nvSpPr>
            <p:cNvPr id="27" name="Freeform 27"/>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28" name="TextBox 28"/>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29" name="Group 29"/>
          <p:cNvGrpSpPr/>
          <p:nvPr/>
        </p:nvGrpSpPr>
        <p:grpSpPr>
          <a:xfrm>
            <a:off x="1028700" y="7800231"/>
            <a:ext cx="1011106" cy="934194"/>
            <a:chOff x="0" y="0"/>
            <a:chExt cx="266300" cy="246043"/>
          </a:xfrm>
        </p:grpSpPr>
        <p:sp>
          <p:nvSpPr>
            <p:cNvPr id="30" name="Freeform 30"/>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31" name="TextBox 31"/>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sp>
        <p:nvSpPr>
          <p:cNvPr id="32" name="TextBox 32"/>
          <p:cNvSpPr txBox="1"/>
          <p:nvPr/>
        </p:nvSpPr>
        <p:spPr>
          <a:xfrm>
            <a:off x="8771415" y="2160698"/>
            <a:ext cx="8722955" cy="5057775"/>
          </a:xfrm>
          <a:prstGeom prst="rect">
            <a:avLst/>
          </a:prstGeom>
        </p:spPr>
        <p:txBody>
          <a:bodyPr lIns="0" tIns="0" rIns="0" bIns="0" rtlCol="0" anchor="t">
            <a:spAutoFit/>
          </a:bodyPr>
          <a:lstStyle/>
          <a:p>
            <a:pPr algn="ctr">
              <a:lnSpc>
                <a:spcPts val="9900"/>
              </a:lnSpc>
            </a:pPr>
            <a:r>
              <a:rPr lang="en-US" sz="9000">
                <a:solidFill>
                  <a:srgbClr val="040404"/>
                </a:solidFill>
                <a:latin typeface="Montserrat Bold"/>
              </a:rPr>
              <a:t>BÁO CÁO ĐỒ ÁN HỆ TÍNH TOÁN PHÂN BỐ   </a:t>
            </a:r>
          </a:p>
        </p:txBody>
      </p:sp>
      <p:sp>
        <p:nvSpPr>
          <p:cNvPr id="33" name="TextBox 33"/>
          <p:cNvSpPr txBox="1"/>
          <p:nvPr/>
        </p:nvSpPr>
        <p:spPr>
          <a:xfrm>
            <a:off x="12219462" y="8772525"/>
            <a:ext cx="5039838" cy="333375"/>
          </a:xfrm>
          <a:prstGeom prst="rect">
            <a:avLst/>
          </a:prstGeom>
        </p:spPr>
        <p:txBody>
          <a:bodyPr lIns="0" tIns="0" rIns="0" bIns="0" rtlCol="0" anchor="t">
            <a:spAutoFit/>
          </a:bodyPr>
          <a:lstStyle/>
          <a:p>
            <a:pPr algn="r">
              <a:lnSpc>
                <a:spcPts val="2624"/>
              </a:lnSpc>
            </a:pPr>
            <a:r>
              <a:rPr lang="en-US" sz="2499">
                <a:solidFill>
                  <a:srgbClr val="040404"/>
                </a:solidFill>
                <a:latin typeface="Montserrat Medium"/>
              </a:rPr>
              <a:t>MÃ LỚP : NT533.021</a:t>
            </a:r>
          </a:p>
        </p:txBody>
      </p:sp>
      <p:sp>
        <p:nvSpPr>
          <p:cNvPr id="34" name="TextBox 34"/>
          <p:cNvSpPr txBox="1"/>
          <p:nvPr/>
        </p:nvSpPr>
        <p:spPr>
          <a:xfrm>
            <a:off x="12219462" y="8025990"/>
            <a:ext cx="5039838" cy="333375"/>
          </a:xfrm>
          <a:prstGeom prst="rect">
            <a:avLst/>
          </a:prstGeom>
        </p:spPr>
        <p:txBody>
          <a:bodyPr lIns="0" tIns="0" rIns="0" bIns="0" rtlCol="0" anchor="t">
            <a:spAutoFit/>
          </a:bodyPr>
          <a:lstStyle/>
          <a:p>
            <a:pPr algn="r">
              <a:lnSpc>
                <a:spcPts val="2624"/>
              </a:lnSpc>
            </a:pPr>
            <a:r>
              <a:rPr lang="en-US" sz="2499">
                <a:solidFill>
                  <a:srgbClr val="040404"/>
                </a:solidFill>
                <a:latin typeface="Montserrat Medium"/>
              </a:rPr>
              <a:t>GVHD:  LÊ ANH TUẤN</a:t>
            </a:r>
          </a:p>
        </p:txBody>
      </p:sp>
      <p:grpSp>
        <p:nvGrpSpPr>
          <p:cNvPr id="35" name="Group 35"/>
          <p:cNvGrpSpPr/>
          <p:nvPr/>
        </p:nvGrpSpPr>
        <p:grpSpPr>
          <a:xfrm>
            <a:off x="0" y="10066098"/>
            <a:ext cx="11072623" cy="441805"/>
            <a:chOff x="0" y="0"/>
            <a:chExt cx="2916246" cy="116360"/>
          </a:xfrm>
        </p:grpSpPr>
        <p:sp>
          <p:nvSpPr>
            <p:cNvPr id="36" name="Freeform 36"/>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37" name="TextBox 37"/>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6755566" y="8887581"/>
            <a:ext cx="6167858" cy="2347685"/>
            <a:chOff x="0" y="0"/>
            <a:chExt cx="1624456" cy="618320"/>
          </a:xfrm>
        </p:grpSpPr>
        <p:sp>
          <p:nvSpPr>
            <p:cNvPr id="3" name="Freeform 3"/>
            <p:cNvSpPr/>
            <p:nvPr/>
          </p:nvSpPr>
          <p:spPr>
            <a:xfrm>
              <a:off x="0" y="0"/>
              <a:ext cx="1624456" cy="618320"/>
            </a:xfrm>
            <a:custGeom>
              <a:avLst/>
              <a:gdLst/>
              <a:ahLst/>
              <a:cxnLst/>
              <a:rect l="l" t="t" r="r" b="b"/>
              <a:pathLst>
                <a:path w="1624456" h="618320">
                  <a:moveTo>
                    <a:pt x="64015" y="0"/>
                  </a:moveTo>
                  <a:lnTo>
                    <a:pt x="1560441" y="0"/>
                  </a:lnTo>
                  <a:cubicBezTo>
                    <a:pt x="1577419" y="0"/>
                    <a:pt x="1593702" y="6744"/>
                    <a:pt x="1605707" y="18750"/>
                  </a:cubicBezTo>
                  <a:cubicBezTo>
                    <a:pt x="1617712" y="30755"/>
                    <a:pt x="1624456" y="47037"/>
                    <a:pt x="1624456" y="64015"/>
                  </a:cubicBezTo>
                  <a:lnTo>
                    <a:pt x="1624456" y="554305"/>
                  </a:lnTo>
                  <a:cubicBezTo>
                    <a:pt x="1624456" y="589660"/>
                    <a:pt x="1595796" y="618320"/>
                    <a:pt x="1560441" y="618320"/>
                  </a:cubicBezTo>
                  <a:lnTo>
                    <a:pt x="64015" y="618320"/>
                  </a:lnTo>
                  <a:cubicBezTo>
                    <a:pt x="28661" y="618320"/>
                    <a:pt x="0" y="589660"/>
                    <a:pt x="0" y="554305"/>
                  </a:cubicBezTo>
                  <a:lnTo>
                    <a:pt x="0" y="64015"/>
                  </a:lnTo>
                  <a:cubicBezTo>
                    <a:pt x="0" y="28661"/>
                    <a:pt x="28661" y="0"/>
                    <a:pt x="64015" y="0"/>
                  </a:cubicBezTo>
                  <a:close/>
                </a:path>
              </a:pathLst>
            </a:custGeom>
            <a:solidFill>
              <a:srgbClr val="4F826F"/>
            </a:solidFill>
          </p:spPr>
          <p:txBody>
            <a:bodyPr/>
            <a:lstStyle/>
            <a:p>
              <a:endParaRPr lang="vi-VN"/>
            </a:p>
          </p:txBody>
        </p:sp>
        <p:sp>
          <p:nvSpPr>
            <p:cNvPr id="4" name="TextBox 4"/>
            <p:cNvSpPr txBox="1"/>
            <p:nvPr/>
          </p:nvSpPr>
          <p:spPr>
            <a:xfrm>
              <a:off x="0" y="-38100"/>
              <a:ext cx="1624456" cy="656420"/>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16287750" y="-818515"/>
            <a:ext cx="3008168" cy="3086100"/>
            <a:chOff x="0" y="0"/>
            <a:chExt cx="792275" cy="812800"/>
          </a:xfrm>
        </p:grpSpPr>
        <p:sp>
          <p:nvSpPr>
            <p:cNvPr id="6" name="Freeform 6"/>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7" name="TextBox 7"/>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5484820" y="10066098"/>
            <a:ext cx="11072623" cy="441805"/>
            <a:chOff x="0" y="0"/>
            <a:chExt cx="2916246" cy="116360"/>
          </a:xfrm>
        </p:grpSpPr>
        <p:sp>
          <p:nvSpPr>
            <p:cNvPr id="9" name="Freeform 9"/>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10" name="TextBox 10"/>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296975" y="-612628"/>
            <a:ext cx="593949" cy="10899628"/>
            <a:chOff x="0" y="0"/>
            <a:chExt cx="156431" cy="2870684"/>
          </a:xfrm>
        </p:grpSpPr>
        <p:sp>
          <p:nvSpPr>
            <p:cNvPr id="12" name="Freeform 12"/>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13" name="TextBox 13"/>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sp>
        <p:nvSpPr>
          <p:cNvPr id="14" name="Freeform 14"/>
          <p:cNvSpPr/>
          <p:nvPr/>
        </p:nvSpPr>
        <p:spPr>
          <a:xfrm>
            <a:off x="2318714" y="1361224"/>
            <a:ext cx="13650571" cy="8372350"/>
          </a:xfrm>
          <a:custGeom>
            <a:avLst/>
            <a:gdLst/>
            <a:ahLst/>
            <a:cxnLst/>
            <a:rect l="l" t="t" r="r" b="b"/>
            <a:pathLst>
              <a:path w="13650571" h="8372350">
                <a:moveTo>
                  <a:pt x="0" y="0"/>
                </a:moveTo>
                <a:lnTo>
                  <a:pt x="13650572" y="0"/>
                </a:lnTo>
                <a:lnTo>
                  <a:pt x="13650572" y="8372350"/>
                </a:lnTo>
                <a:lnTo>
                  <a:pt x="0" y="8372350"/>
                </a:lnTo>
                <a:lnTo>
                  <a:pt x="0" y="0"/>
                </a:lnTo>
                <a:close/>
              </a:path>
            </a:pathLst>
          </a:custGeom>
          <a:blipFill>
            <a:blip r:embed="rId2"/>
            <a:stretch>
              <a:fillRect/>
            </a:stretch>
          </a:blipFill>
        </p:spPr>
        <p:txBody>
          <a:bodyPr/>
          <a:lstStyle/>
          <a:p>
            <a:endParaRPr lang="vi-VN"/>
          </a:p>
        </p:txBody>
      </p:sp>
      <p:sp>
        <p:nvSpPr>
          <p:cNvPr id="15" name="TextBox 15"/>
          <p:cNvSpPr txBox="1"/>
          <p:nvPr/>
        </p:nvSpPr>
        <p:spPr>
          <a:xfrm>
            <a:off x="3940584" y="346428"/>
            <a:ext cx="10406832" cy="682272"/>
          </a:xfrm>
          <a:prstGeom prst="rect">
            <a:avLst/>
          </a:prstGeom>
        </p:spPr>
        <p:txBody>
          <a:bodyPr lIns="0" tIns="0" rIns="0" bIns="0" rtlCol="0" anchor="t">
            <a:spAutoFit/>
          </a:bodyPr>
          <a:lstStyle/>
          <a:p>
            <a:pPr algn="ctr">
              <a:lnSpc>
                <a:spcPts val="5626"/>
              </a:lnSpc>
              <a:spcBef>
                <a:spcPct val="0"/>
              </a:spcBef>
            </a:pPr>
            <a:r>
              <a:rPr lang="en-US" sz="4047">
                <a:solidFill>
                  <a:srgbClr val="000000"/>
                </a:solidFill>
                <a:latin typeface="Montserrat Bold"/>
              </a:rPr>
              <a:t>KIẾN TRÚC CỦA MICROSERVICE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6755566" y="8887581"/>
            <a:ext cx="6167858" cy="2347685"/>
            <a:chOff x="0" y="0"/>
            <a:chExt cx="1624456" cy="618320"/>
          </a:xfrm>
        </p:grpSpPr>
        <p:sp>
          <p:nvSpPr>
            <p:cNvPr id="3" name="Freeform 3"/>
            <p:cNvSpPr/>
            <p:nvPr/>
          </p:nvSpPr>
          <p:spPr>
            <a:xfrm>
              <a:off x="0" y="0"/>
              <a:ext cx="1624456" cy="618320"/>
            </a:xfrm>
            <a:custGeom>
              <a:avLst/>
              <a:gdLst/>
              <a:ahLst/>
              <a:cxnLst/>
              <a:rect l="l" t="t" r="r" b="b"/>
              <a:pathLst>
                <a:path w="1624456" h="618320">
                  <a:moveTo>
                    <a:pt x="64015" y="0"/>
                  </a:moveTo>
                  <a:lnTo>
                    <a:pt x="1560441" y="0"/>
                  </a:lnTo>
                  <a:cubicBezTo>
                    <a:pt x="1577419" y="0"/>
                    <a:pt x="1593702" y="6744"/>
                    <a:pt x="1605707" y="18750"/>
                  </a:cubicBezTo>
                  <a:cubicBezTo>
                    <a:pt x="1617712" y="30755"/>
                    <a:pt x="1624456" y="47037"/>
                    <a:pt x="1624456" y="64015"/>
                  </a:cubicBezTo>
                  <a:lnTo>
                    <a:pt x="1624456" y="554305"/>
                  </a:lnTo>
                  <a:cubicBezTo>
                    <a:pt x="1624456" y="589660"/>
                    <a:pt x="1595796" y="618320"/>
                    <a:pt x="1560441" y="618320"/>
                  </a:cubicBezTo>
                  <a:lnTo>
                    <a:pt x="64015" y="618320"/>
                  </a:lnTo>
                  <a:cubicBezTo>
                    <a:pt x="28661" y="618320"/>
                    <a:pt x="0" y="589660"/>
                    <a:pt x="0" y="554305"/>
                  </a:cubicBezTo>
                  <a:lnTo>
                    <a:pt x="0" y="64015"/>
                  </a:lnTo>
                  <a:cubicBezTo>
                    <a:pt x="0" y="28661"/>
                    <a:pt x="28661" y="0"/>
                    <a:pt x="64015" y="0"/>
                  </a:cubicBezTo>
                  <a:close/>
                </a:path>
              </a:pathLst>
            </a:custGeom>
            <a:solidFill>
              <a:srgbClr val="4F826F"/>
            </a:solidFill>
          </p:spPr>
          <p:txBody>
            <a:bodyPr/>
            <a:lstStyle/>
            <a:p>
              <a:endParaRPr lang="vi-VN"/>
            </a:p>
          </p:txBody>
        </p:sp>
        <p:sp>
          <p:nvSpPr>
            <p:cNvPr id="4" name="TextBox 4"/>
            <p:cNvSpPr txBox="1"/>
            <p:nvPr/>
          </p:nvSpPr>
          <p:spPr>
            <a:xfrm>
              <a:off x="0" y="-38100"/>
              <a:ext cx="1624456" cy="656420"/>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16287750" y="-818515"/>
            <a:ext cx="3008168" cy="3086100"/>
            <a:chOff x="0" y="0"/>
            <a:chExt cx="792275" cy="812800"/>
          </a:xfrm>
        </p:grpSpPr>
        <p:sp>
          <p:nvSpPr>
            <p:cNvPr id="6" name="Freeform 6"/>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7" name="TextBox 7"/>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5484820" y="10066098"/>
            <a:ext cx="11072623" cy="441805"/>
            <a:chOff x="0" y="0"/>
            <a:chExt cx="2916246" cy="116360"/>
          </a:xfrm>
        </p:grpSpPr>
        <p:sp>
          <p:nvSpPr>
            <p:cNvPr id="9" name="Freeform 9"/>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10" name="TextBox 10"/>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296975" y="-612628"/>
            <a:ext cx="593949" cy="10899628"/>
            <a:chOff x="0" y="0"/>
            <a:chExt cx="156431" cy="2870684"/>
          </a:xfrm>
        </p:grpSpPr>
        <p:sp>
          <p:nvSpPr>
            <p:cNvPr id="12" name="Freeform 12"/>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13" name="TextBox 13"/>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14" name="Group 14"/>
          <p:cNvGrpSpPr/>
          <p:nvPr/>
        </p:nvGrpSpPr>
        <p:grpSpPr>
          <a:xfrm>
            <a:off x="6600500" y="1094158"/>
            <a:ext cx="4633912" cy="782285"/>
            <a:chOff x="0" y="0"/>
            <a:chExt cx="1220454" cy="206034"/>
          </a:xfrm>
        </p:grpSpPr>
        <p:sp>
          <p:nvSpPr>
            <p:cNvPr id="15" name="Freeform 15"/>
            <p:cNvSpPr/>
            <p:nvPr/>
          </p:nvSpPr>
          <p:spPr>
            <a:xfrm>
              <a:off x="0" y="0"/>
              <a:ext cx="1220454" cy="206034"/>
            </a:xfrm>
            <a:custGeom>
              <a:avLst/>
              <a:gdLst/>
              <a:ahLst/>
              <a:cxnLst/>
              <a:rect l="l" t="t" r="r" b="b"/>
              <a:pathLst>
                <a:path w="1220454" h="206034">
                  <a:moveTo>
                    <a:pt x="33414" y="0"/>
                  </a:moveTo>
                  <a:lnTo>
                    <a:pt x="1187040" y="0"/>
                  </a:lnTo>
                  <a:cubicBezTo>
                    <a:pt x="1205494" y="0"/>
                    <a:pt x="1220454" y="14960"/>
                    <a:pt x="1220454" y="33414"/>
                  </a:cubicBezTo>
                  <a:lnTo>
                    <a:pt x="1220454" y="172620"/>
                  </a:lnTo>
                  <a:cubicBezTo>
                    <a:pt x="1220454" y="191074"/>
                    <a:pt x="1205494" y="206034"/>
                    <a:pt x="1187040" y="206034"/>
                  </a:cubicBezTo>
                  <a:lnTo>
                    <a:pt x="33414" y="206034"/>
                  </a:lnTo>
                  <a:cubicBezTo>
                    <a:pt x="14960" y="206034"/>
                    <a:pt x="0" y="191074"/>
                    <a:pt x="0" y="172620"/>
                  </a:cubicBezTo>
                  <a:lnTo>
                    <a:pt x="0" y="33414"/>
                  </a:lnTo>
                  <a:cubicBezTo>
                    <a:pt x="0" y="14960"/>
                    <a:pt x="14960" y="0"/>
                    <a:pt x="33414" y="0"/>
                  </a:cubicBezTo>
                  <a:close/>
                </a:path>
              </a:pathLst>
            </a:custGeom>
            <a:solidFill>
              <a:srgbClr val="397D5A"/>
            </a:solidFill>
            <a:ln w="19050" cap="sq">
              <a:solidFill>
                <a:srgbClr val="000000"/>
              </a:solidFill>
              <a:prstDash val="solid"/>
              <a:miter/>
            </a:ln>
          </p:spPr>
          <p:txBody>
            <a:bodyPr/>
            <a:lstStyle/>
            <a:p>
              <a:endParaRPr lang="vi-VN"/>
            </a:p>
          </p:txBody>
        </p:sp>
        <p:sp>
          <p:nvSpPr>
            <p:cNvPr id="16" name="TextBox 16"/>
            <p:cNvSpPr txBox="1"/>
            <p:nvPr/>
          </p:nvSpPr>
          <p:spPr>
            <a:xfrm>
              <a:off x="0" y="-38100"/>
              <a:ext cx="1220454" cy="244134"/>
            </a:xfrm>
            <a:prstGeom prst="rect">
              <a:avLst/>
            </a:prstGeom>
          </p:spPr>
          <p:txBody>
            <a:bodyPr lIns="50800" tIns="50800" rIns="50800" bIns="50800" rtlCol="0" anchor="ctr"/>
            <a:lstStyle/>
            <a:p>
              <a:pPr algn="ctr">
                <a:lnSpc>
                  <a:spcPts val="3336"/>
                </a:lnSpc>
              </a:pPr>
              <a:endParaRPr/>
            </a:p>
          </p:txBody>
        </p:sp>
      </p:grpSp>
      <p:grpSp>
        <p:nvGrpSpPr>
          <p:cNvPr id="17" name="Group 17"/>
          <p:cNvGrpSpPr/>
          <p:nvPr/>
        </p:nvGrpSpPr>
        <p:grpSpPr>
          <a:xfrm>
            <a:off x="436277" y="8263763"/>
            <a:ext cx="5985810" cy="1150107"/>
            <a:chOff x="0" y="0"/>
            <a:chExt cx="1576510" cy="302909"/>
          </a:xfrm>
        </p:grpSpPr>
        <p:sp>
          <p:nvSpPr>
            <p:cNvPr id="18" name="Freeform 18"/>
            <p:cNvSpPr/>
            <p:nvPr/>
          </p:nvSpPr>
          <p:spPr>
            <a:xfrm>
              <a:off x="0" y="0"/>
              <a:ext cx="1576510" cy="302909"/>
            </a:xfrm>
            <a:custGeom>
              <a:avLst/>
              <a:gdLst/>
              <a:ahLst/>
              <a:cxnLst/>
              <a:rect l="l" t="t" r="r" b="b"/>
              <a:pathLst>
                <a:path w="1576510" h="302909">
                  <a:moveTo>
                    <a:pt x="21987" y="0"/>
                  </a:moveTo>
                  <a:lnTo>
                    <a:pt x="1554522" y="0"/>
                  </a:lnTo>
                  <a:cubicBezTo>
                    <a:pt x="1560354" y="0"/>
                    <a:pt x="1565946" y="2317"/>
                    <a:pt x="1570070" y="6440"/>
                  </a:cubicBezTo>
                  <a:cubicBezTo>
                    <a:pt x="1574193" y="10563"/>
                    <a:pt x="1576510" y="16156"/>
                    <a:pt x="1576510" y="21987"/>
                  </a:cubicBezTo>
                  <a:lnTo>
                    <a:pt x="1576510" y="280921"/>
                  </a:lnTo>
                  <a:cubicBezTo>
                    <a:pt x="1576510" y="286753"/>
                    <a:pt x="1574193" y="292345"/>
                    <a:pt x="1570070" y="296469"/>
                  </a:cubicBezTo>
                  <a:cubicBezTo>
                    <a:pt x="1565946" y="300592"/>
                    <a:pt x="1560354" y="302909"/>
                    <a:pt x="1554522" y="302909"/>
                  </a:cubicBezTo>
                  <a:lnTo>
                    <a:pt x="21987" y="302909"/>
                  </a:lnTo>
                  <a:cubicBezTo>
                    <a:pt x="16156" y="302909"/>
                    <a:pt x="10563" y="300592"/>
                    <a:pt x="6440" y="296469"/>
                  </a:cubicBezTo>
                  <a:cubicBezTo>
                    <a:pt x="2317" y="292345"/>
                    <a:pt x="0" y="286753"/>
                    <a:pt x="0" y="280921"/>
                  </a:cubicBezTo>
                  <a:lnTo>
                    <a:pt x="0" y="21987"/>
                  </a:lnTo>
                  <a:cubicBezTo>
                    <a:pt x="0" y="16156"/>
                    <a:pt x="2317" y="10563"/>
                    <a:pt x="6440" y="6440"/>
                  </a:cubicBezTo>
                  <a:cubicBezTo>
                    <a:pt x="10563" y="2317"/>
                    <a:pt x="16156" y="0"/>
                    <a:pt x="21987" y="0"/>
                  </a:cubicBezTo>
                  <a:close/>
                </a:path>
              </a:pathLst>
            </a:custGeom>
            <a:solidFill>
              <a:srgbClr val="A8D4EF"/>
            </a:solidFill>
            <a:ln w="28575" cap="sq">
              <a:solidFill>
                <a:srgbClr val="000000"/>
              </a:solidFill>
              <a:prstDash val="solid"/>
              <a:miter/>
            </a:ln>
          </p:spPr>
          <p:txBody>
            <a:bodyPr/>
            <a:lstStyle/>
            <a:p>
              <a:endParaRPr lang="vi-VN"/>
            </a:p>
          </p:txBody>
        </p:sp>
        <p:sp>
          <p:nvSpPr>
            <p:cNvPr id="19" name="TextBox 19"/>
            <p:cNvSpPr txBox="1"/>
            <p:nvPr/>
          </p:nvSpPr>
          <p:spPr>
            <a:xfrm>
              <a:off x="0" y="-38100"/>
              <a:ext cx="1576510" cy="341009"/>
            </a:xfrm>
            <a:prstGeom prst="rect">
              <a:avLst/>
            </a:prstGeom>
          </p:spPr>
          <p:txBody>
            <a:bodyPr lIns="50800" tIns="50800" rIns="50800" bIns="50800" rtlCol="0" anchor="ctr"/>
            <a:lstStyle/>
            <a:p>
              <a:pPr algn="ctr">
                <a:lnSpc>
                  <a:spcPts val="3336"/>
                </a:lnSpc>
              </a:pPr>
              <a:endParaRPr/>
            </a:p>
          </p:txBody>
        </p:sp>
      </p:grpSp>
      <p:sp>
        <p:nvSpPr>
          <p:cNvPr id="20" name="TextBox 20"/>
          <p:cNvSpPr txBox="1"/>
          <p:nvPr/>
        </p:nvSpPr>
        <p:spPr>
          <a:xfrm>
            <a:off x="564356" y="8370120"/>
            <a:ext cx="6456933" cy="987298"/>
          </a:xfrm>
          <a:prstGeom prst="rect">
            <a:avLst/>
          </a:prstGeom>
        </p:spPr>
        <p:txBody>
          <a:bodyPr lIns="0" tIns="0" rIns="0" bIns="0" rtlCol="0" anchor="t">
            <a:spAutoFit/>
          </a:bodyPr>
          <a:lstStyle/>
          <a:p>
            <a:pPr algn="l">
              <a:lnSpc>
                <a:spcPts val="4031"/>
              </a:lnSpc>
              <a:spcBef>
                <a:spcPct val="0"/>
              </a:spcBef>
            </a:pPr>
            <a:r>
              <a:rPr lang="en-US" sz="2900">
                <a:solidFill>
                  <a:srgbClr val="000000"/>
                </a:solidFill>
                <a:latin typeface="Montserrat Semi-Bold"/>
              </a:rPr>
              <a:t>Tính mô-đun hóa và tính linh hoạt</a:t>
            </a:r>
          </a:p>
        </p:txBody>
      </p:sp>
      <p:grpSp>
        <p:nvGrpSpPr>
          <p:cNvPr id="21" name="Group 21"/>
          <p:cNvGrpSpPr/>
          <p:nvPr/>
        </p:nvGrpSpPr>
        <p:grpSpPr>
          <a:xfrm>
            <a:off x="436277" y="5243745"/>
            <a:ext cx="6210360" cy="994537"/>
            <a:chOff x="0" y="0"/>
            <a:chExt cx="1635650" cy="261936"/>
          </a:xfrm>
        </p:grpSpPr>
        <p:sp>
          <p:nvSpPr>
            <p:cNvPr id="22" name="Freeform 22"/>
            <p:cNvSpPr/>
            <p:nvPr/>
          </p:nvSpPr>
          <p:spPr>
            <a:xfrm>
              <a:off x="0" y="0"/>
              <a:ext cx="1635650" cy="261936"/>
            </a:xfrm>
            <a:custGeom>
              <a:avLst/>
              <a:gdLst/>
              <a:ahLst/>
              <a:cxnLst/>
              <a:rect l="l" t="t" r="r" b="b"/>
              <a:pathLst>
                <a:path w="1635650" h="261936">
                  <a:moveTo>
                    <a:pt x="21192" y="0"/>
                  </a:moveTo>
                  <a:lnTo>
                    <a:pt x="1614458" y="0"/>
                  </a:lnTo>
                  <a:cubicBezTo>
                    <a:pt x="1620079" y="0"/>
                    <a:pt x="1625469" y="2233"/>
                    <a:pt x="1629443" y="6207"/>
                  </a:cubicBezTo>
                  <a:cubicBezTo>
                    <a:pt x="1633418" y="10181"/>
                    <a:pt x="1635650" y="15572"/>
                    <a:pt x="1635650" y="21192"/>
                  </a:cubicBezTo>
                  <a:lnTo>
                    <a:pt x="1635650" y="240743"/>
                  </a:lnTo>
                  <a:cubicBezTo>
                    <a:pt x="1635650" y="246364"/>
                    <a:pt x="1633418" y="251754"/>
                    <a:pt x="1629443" y="255729"/>
                  </a:cubicBezTo>
                  <a:cubicBezTo>
                    <a:pt x="1625469" y="259703"/>
                    <a:pt x="1620079" y="261936"/>
                    <a:pt x="1614458" y="261936"/>
                  </a:cubicBezTo>
                  <a:lnTo>
                    <a:pt x="21192" y="261936"/>
                  </a:lnTo>
                  <a:cubicBezTo>
                    <a:pt x="15572" y="261936"/>
                    <a:pt x="10181" y="259703"/>
                    <a:pt x="6207" y="255729"/>
                  </a:cubicBezTo>
                  <a:cubicBezTo>
                    <a:pt x="2233" y="251754"/>
                    <a:pt x="0" y="246364"/>
                    <a:pt x="0" y="240743"/>
                  </a:cubicBezTo>
                  <a:lnTo>
                    <a:pt x="0" y="21192"/>
                  </a:lnTo>
                  <a:cubicBezTo>
                    <a:pt x="0" y="15572"/>
                    <a:pt x="2233" y="10181"/>
                    <a:pt x="6207" y="6207"/>
                  </a:cubicBezTo>
                  <a:cubicBezTo>
                    <a:pt x="10181" y="2233"/>
                    <a:pt x="15572" y="0"/>
                    <a:pt x="21192" y="0"/>
                  </a:cubicBezTo>
                  <a:close/>
                </a:path>
              </a:pathLst>
            </a:custGeom>
            <a:solidFill>
              <a:srgbClr val="A8D4EF"/>
            </a:solidFill>
            <a:ln w="28575" cap="sq">
              <a:solidFill>
                <a:srgbClr val="000000"/>
              </a:solidFill>
              <a:prstDash val="solid"/>
              <a:miter/>
            </a:ln>
          </p:spPr>
          <p:txBody>
            <a:bodyPr/>
            <a:lstStyle/>
            <a:p>
              <a:endParaRPr lang="vi-VN"/>
            </a:p>
          </p:txBody>
        </p:sp>
        <p:sp>
          <p:nvSpPr>
            <p:cNvPr id="23" name="TextBox 23"/>
            <p:cNvSpPr txBox="1"/>
            <p:nvPr/>
          </p:nvSpPr>
          <p:spPr>
            <a:xfrm>
              <a:off x="0" y="-38100"/>
              <a:ext cx="1635650" cy="300036"/>
            </a:xfrm>
            <a:prstGeom prst="rect">
              <a:avLst/>
            </a:prstGeom>
          </p:spPr>
          <p:txBody>
            <a:bodyPr lIns="50800" tIns="50800" rIns="50800" bIns="50800" rtlCol="0" anchor="ctr"/>
            <a:lstStyle/>
            <a:p>
              <a:pPr algn="ctr">
                <a:lnSpc>
                  <a:spcPts val="3336"/>
                </a:lnSpc>
              </a:pPr>
              <a:endParaRPr/>
            </a:p>
          </p:txBody>
        </p:sp>
      </p:grpSp>
      <p:sp>
        <p:nvSpPr>
          <p:cNvPr id="24" name="TextBox 24"/>
          <p:cNvSpPr txBox="1"/>
          <p:nvPr/>
        </p:nvSpPr>
        <p:spPr>
          <a:xfrm>
            <a:off x="564356" y="5475965"/>
            <a:ext cx="6308819" cy="482473"/>
          </a:xfrm>
          <a:prstGeom prst="rect">
            <a:avLst/>
          </a:prstGeom>
        </p:spPr>
        <p:txBody>
          <a:bodyPr lIns="0" tIns="0" rIns="0" bIns="0" rtlCol="0" anchor="t">
            <a:spAutoFit/>
          </a:bodyPr>
          <a:lstStyle/>
          <a:p>
            <a:pPr algn="l">
              <a:lnSpc>
                <a:spcPts val="4031"/>
              </a:lnSpc>
              <a:spcBef>
                <a:spcPct val="0"/>
              </a:spcBef>
            </a:pPr>
            <a:r>
              <a:rPr lang="en-US" sz="2900">
                <a:solidFill>
                  <a:srgbClr val="000000"/>
                </a:solidFill>
                <a:latin typeface="Montserrat Semi-Bold"/>
              </a:rPr>
              <a:t>Dễ hiểu codebase của hệ thống</a:t>
            </a:r>
          </a:p>
        </p:txBody>
      </p:sp>
      <p:sp>
        <p:nvSpPr>
          <p:cNvPr id="25" name="AutoShape 25"/>
          <p:cNvSpPr/>
          <p:nvPr/>
        </p:nvSpPr>
        <p:spPr>
          <a:xfrm>
            <a:off x="5406951" y="3123037"/>
            <a:ext cx="2174565" cy="0"/>
          </a:xfrm>
          <a:prstGeom prst="line">
            <a:avLst/>
          </a:prstGeom>
          <a:ln w="38100" cap="flat">
            <a:solidFill>
              <a:srgbClr val="000000"/>
            </a:solidFill>
            <a:prstDash val="solid"/>
            <a:headEnd type="none" w="sm" len="sm"/>
            <a:tailEnd type="arrow" w="med" len="sm"/>
          </a:ln>
        </p:spPr>
        <p:txBody>
          <a:bodyPr/>
          <a:lstStyle/>
          <a:p>
            <a:endParaRPr lang="vi-VN"/>
          </a:p>
        </p:txBody>
      </p:sp>
      <p:sp>
        <p:nvSpPr>
          <p:cNvPr id="26" name="AutoShape 26"/>
          <p:cNvSpPr/>
          <p:nvPr/>
        </p:nvSpPr>
        <p:spPr>
          <a:xfrm>
            <a:off x="5406951" y="4347170"/>
            <a:ext cx="2174565" cy="0"/>
          </a:xfrm>
          <a:prstGeom prst="line">
            <a:avLst/>
          </a:prstGeom>
          <a:ln w="38100" cap="flat">
            <a:solidFill>
              <a:srgbClr val="000000"/>
            </a:solidFill>
            <a:prstDash val="solid"/>
            <a:headEnd type="none" w="sm" len="sm"/>
            <a:tailEnd type="arrow" w="med" len="sm"/>
          </a:ln>
        </p:spPr>
        <p:txBody>
          <a:bodyPr/>
          <a:lstStyle/>
          <a:p>
            <a:endParaRPr lang="vi-VN"/>
          </a:p>
        </p:txBody>
      </p:sp>
      <p:sp>
        <p:nvSpPr>
          <p:cNvPr id="27" name="AutoShape 27"/>
          <p:cNvSpPr/>
          <p:nvPr/>
        </p:nvSpPr>
        <p:spPr>
          <a:xfrm>
            <a:off x="6785939" y="5769586"/>
            <a:ext cx="1198404" cy="0"/>
          </a:xfrm>
          <a:prstGeom prst="line">
            <a:avLst/>
          </a:prstGeom>
          <a:ln w="38100" cap="flat">
            <a:solidFill>
              <a:srgbClr val="000000"/>
            </a:solidFill>
            <a:prstDash val="solid"/>
            <a:headEnd type="none" w="sm" len="sm"/>
            <a:tailEnd type="arrow" w="med" len="sm"/>
          </a:ln>
        </p:spPr>
        <p:txBody>
          <a:bodyPr/>
          <a:lstStyle/>
          <a:p>
            <a:endParaRPr lang="vi-VN"/>
          </a:p>
        </p:txBody>
      </p:sp>
      <p:sp>
        <p:nvSpPr>
          <p:cNvPr id="28" name="AutoShape 28"/>
          <p:cNvSpPr/>
          <p:nvPr/>
        </p:nvSpPr>
        <p:spPr>
          <a:xfrm>
            <a:off x="7240198" y="7231409"/>
            <a:ext cx="1198404" cy="0"/>
          </a:xfrm>
          <a:prstGeom prst="line">
            <a:avLst/>
          </a:prstGeom>
          <a:ln w="38100" cap="flat">
            <a:solidFill>
              <a:srgbClr val="000000"/>
            </a:solidFill>
            <a:prstDash val="solid"/>
            <a:headEnd type="none" w="sm" len="sm"/>
            <a:tailEnd type="arrow" w="med" len="sm"/>
          </a:ln>
        </p:spPr>
        <p:txBody>
          <a:bodyPr/>
          <a:lstStyle/>
          <a:p>
            <a:endParaRPr lang="vi-VN"/>
          </a:p>
        </p:txBody>
      </p:sp>
      <p:sp>
        <p:nvSpPr>
          <p:cNvPr id="29" name="AutoShape 29"/>
          <p:cNvSpPr/>
          <p:nvPr/>
        </p:nvSpPr>
        <p:spPr>
          <a:xfrm>
            <a:off x="6422087" y="8868531"/>
            <a:ext cx="1198404" cy="0"/>
          </a:xfrm>
          <a:prstGeom prst="line">
            <a:avLst/>
          </a:prstGeom>
          <a:ln w="38100" cap="flat">
            <a:solidFill>
              <a:srgbClr val="000000"/>
            </a:solidFill>
            <a:prstDash val="solid"/>
            <a:headEnd type="none" w="sm" len="sm"/>
            <a:tailEnd type="arrow" w="med" len="sm"/>
          </a:ln>
        </p:spPr>
        <p:txBody>
          <a:bodyPr/>
          <a:lstStyle/>
          <a:p>
            <a:endParaRPr lang="vi-VN"/>
          </a:p>
        </p:txBody>
      </p:sp>
      <p:sp>
        <p:nvSpPr>
          <p:cNvPr id="30" name="TextBox 30"/>
          <p:cNvSpPr txBox="1"/>
          <p:nvPr/>
        </p:nvSpPr>
        <p:spPr>
          <a:xfrm>
            <a:off x="3476240" y="345576"/>
            <a:ext cx="11335519" cy="682272"/>
          </a:xfrm>
          <a:prstGeom prst="rect">
            <a:avLst/>
          </a:prstGeom>
        </p:spPr>
        <p:txBody>
          <a:bodyPr lIns="0" tIns="0" rIns="0" bIns="0" rtlCol="0" anchor="t">
            <a:spAutoFit/>
          </a:bodyPr>
          <a:lstStyle/>
          <a:p>
            <a:pPr algn="ctr">
              <a:lnSpc>
                <a:spcPts val="5626"/>
              </a:lnSpc>
              <a:spcBef>
                <a:spcPct val="0"/>
              </a:spcBef>
            </a:pPr>
            <a:r>
              <a:rPr lang="en-US" sz="4047">
                <a:solidFill>
                  <a:srgbClr val="000000"/>
                </a:solidFill>
                <a:latin typeface="Montserrat Bold"/>
              </a:rPr>
              <a:t>ƯU/ NHƯỢC ĐIỂM CỦA MICROSERVICE</a:t>
            </a:r>
          </a:p>
        </p:txBody>
      </p:sp>
      <p:sp>
        <p:nvSpPr>
          <p:cNvPr id="31" name="TextBox 31"/>
          <p:cNvSpPr txBox="1"/>
          <p:nvPr/>
        </p:nvSpPr>
        <p:spPr>
          <a:xfrm>
            <a:off x="7581515" y="1110827"/>
            <a:ext cx="2681288" cy="682272"/>
          </a:xfrm>
          <a:prstGeom prst="rect">
            <a:avLst/>
          </a:prstGeom>
        </p:spPr>
        <p:txBody>
          <a:bodyPr lIns="0" tIns="0" rIns="0" bIns="0" rtlCol="0" anchor="t">
            <a:spAutoFit/>
          </a:bodyPr>
          <a:lstStyle/>
          <a:p>
            <a:pPr algn="ctr">
              <a:lnSpc>
                <a:spcPts val="5626"/>
              </a:lnSpc>
              <a:spcBef>
                <a:spcPct val="0"/>
              </a:spcBef>
            </a:pPr>
            <a:r>
              <a:rPr lang="en-US" sz="4047">
                <a:solidFill>
                  <a:srgbClr val="FFFFFF"/>
                </a:solidFill>
                <a:latin typeface="Montserrat"/>
              </a:rPr>
              <a:t>ƯU ĐIỂM</a:t>
            </a:r>
          </a:p>
        </p:txBody>
      </p:sp>
      <p:grpSp>
        <p:nvGrpSpPr>
          <p:cNvPr id="32" name="Group 32"/>
          <p:cNvGrpSpPr/>
          <p:nvPr/>
        </p:nvGrpSpPr>
        <p:grpSpPr>
          <a:xfrm>
            <a:off x="390140" y="2535281"/>
            <a:ext cx="3086100" cy="994537"/>
            <a:chOff x="0" y="0"/>
            <a:chExt cx="812800" cy="261936"/>
          </a:xfrm>
        </p:grpSpPr>
        <p:sp>
          <p:nvSpPr>
            <p:cNvPr id="33" name="Freeform 33"/>
            <p:cNvSpPr/>
            <p:nvPr/>
          </p:nvSpPr>
          <p:spPr>
            <a:xfrm>
              <a:off x="0" y="0"/>
              <a:ext cx="812800" cy="261936"/>
            </a:xfrm>
            <a:custGeom>
              <a:avLst/>
              <a:gdLst/>
              <a:ahLst/>
              <a:cxnLst/>
              <a:rect l="l" t="t" r="r" b="b"/>
              <a:pathLst>
                <a:path w="812800" h="261936">
                  <a:moveTo>
                    <a:pt x="42647" y="0"/>
                  </a:moveTo>
                  <a:lnTo>
                    <a:pt x="770153" y="0"/>
                  </a:lnTo>
                  <a:cubicBezTo>
                    <a:pt x="781464" y="0"/>
                    <a:pt x="792311" y="4493"/>
                    <a:pt x="800309" y="12491"/>
                  </a:cubicBezTo>
                  <a:cubicBezTo>
                    <a:pt x="808307" y="20489"/>
                    <a:pt x="812800" y="31336"/>
                    <a:pt x="812800" y="42647"/>
                  </a:cubicBezTo>
                  <a:lnTo>
                    <a:pt x="812800" y="219289"/>
                  </a:lnTo>
                  <a:cubicBezTo>
                    <a:pt x="812800" y="230599"/>
                    <a:pt x="808307" y="241447"/>
                    <a:pt x="800309" y="249445"/>
                  </a:cubicBezTo>
                  <a:cubicBezTo>
                    <a:pt x="792311" y="257443"/>
                    <a:pt x="781464" y="261936"/>
                    <a:pt x="770153" y="261936"/>
                  </a:cubicBezTo>
                  <a:lnTo>
                    <a:pt x="42647" y="261936"/>
                  </a:lnTo>
                  <a:cubicBezTo>
                    <a:pt x="31336" y="261936"/>
                    <a:pt x="20489" y="257443"/>
                    <a:pt x="12491" y="249445"/>
                  </a:cubicBezTo>
                  <a:cubicBezTo>
                    <a:pt x="4493" y="241447"/>
                    <a:pt x="0" y="230599"/>
                    <a:pt x="0" y="219289"/>
                  </a:cubicBezTo>
                  <a:lnTo>
                    <a:pt x="0" y="42647"/>
                  </a:lnTo>
                  <a:cubicBezTo>
                    <a:pt x="0" y="31336"/>
                    <a:pt x="4493" y="20489"/>
                    <a:pt x="12491" y="12491"/>
                  </a:cubicBezTo>
                  <a:cubicBezTo>
                    <a:pt x="20489" y="4493"/>
                    <a:pt x="31336" y="0"/>
                    <a:pt x="42647" y="0"/>
                  </a:cubicBezTo>
                  <a:close/>
                </a:path>
              </a:pathLst>
            </a:custGeom>
            <a:solidFill>
              <a:srgbClr val="A8D4EF"/>
            </a:solidFill>
            <a:ln w="28575" cap="sq">
              <a:solidFill>
                <a:srgbClr val="000000"/>
              </a:solidFill>
              <a:prstDash val="solid"/>
              <a:miter/>
            </a:ln>
          </p:spPr>
          <p:txBody>
            <a:bodyPr/>
            <a:lstStyle/>
            <a:p>
              <a:endParaRPr lang="vi-VN"/>
            </a:p>
          </p:txBody>
        </p:sp>
        <p:sp>
          <p:nvSpPr>
            <p:cNvPr id="34" name="TextBox 34"/>
            <p:cNvSpPr txBox="1"/>
            <p:nvPr/>
          </p:nvSpPr>
          <p:spPr>
            <a:xfrm>
              <a:off x="0" y="-38100"/>
              <a:ext cx="812800" cy="300036"/>
            </a:xfrm>
            <a:prstGeom prst="rect">
              <a:avLst/>
            </a:prstGeom>
          </p:spPr>
          <p:txBody>
            <a:bodyPr lIns="50800" tIns="50800" rIns="50800" bIns="50800" rtlCol="0" anchor="ctr"/>
            <a:lstStyle/>
            <a:p>
              <a:pPr algn="ctr">
                <a:lnSpc>
                  <a:spcPts val="3336"/>
                </a:lnSpc>
              </a:pPr>
              <a:endParaRPr/>
            </a:p>
          </p:txBody>
        </p:sp>
      </p:grpSp>
      <p:sp>
        <p:nvSpPr>
          <p:cNvPr id="35" name="TextBox 35"/>
          <p:cNvSpPr txBox="1"/>
          <p:nvPr/>
        </p:nvSpPr>
        <p:spPr>
          <a:xfrm>
            <a:off x="564356" y="2774440"/>
            <a:ext cx="2636044" cy="482473"/>
          </a:xfrm>
          <a:prstGeom prst="rect">
            <a:avLst/>
          </a:prstGeom>
        </p:spPr>
        <p:txBody>
          <a:bodyPr wrap="square" lIns="0" tIns="0" rIns="0" bIns="0" rtlCol="0" anchor="t">
            <a:spAutoFit/>
          </a:bodyPr>
          <a:lstStyle/>
          <a:p>
            <a:pPr algn="ctr">
              <a:lnSpc>
                <a:spcPts val="4031"/>
              </a:lnSpc>
              <a:spcBef>
                <a:spcPct val="0"/>
              </a:spcBef>
            </a:pPr>
            <a:r>
              <a:rPr lang="en-US" sz="2900" dirty="0" err="1">
                <a:solidFill>
                  <a:srgbClr val="000000"/>
                </a:solidFill>
                <a:latin typeface="Montserrat Semi-Bold"/>
              </a:rPr>
              <a:t>Tính</a:t>
            </a:r>
            <a:r>
              <a:rPr lang="en-US" sz="2900" dirty="0">
                <a:solidFill>
                  <a:srgbClr val="000000"/>
                </a:solidFill>
                <a:latin typeface="Montserrat Semi-Bold"/>
              </a:rPr>
              <a:t> </a:t>
            </a:r>
            <a:r>
              <a:rPr lang="en-US" sz="2900" dirty="0" err="1">
                <a:solidFill>
                  <a:srgbClr val="000000"/>
                </a:solidFill>
                <a:latin typeface="Montserrat Semi-Bold"/>
              </a:rPr>
              <a:t>mở</a:t>
            </a:r>
            <a:r>
              <a:rPr lang="en-US" sz="2900" dirty="0">
                <a:solidFill>
                  <a:srgbClr val="000000"/>
                </a:solidFill>
                <a:latin typeface="Montserrat Semi-Bold"/>
              </a:rPr>
              <a:t> </a:t>
            </a:r>
            <a:r>
              <a:rPr lang="en-US" sz="2900" dirty="0" err="1">
                <a:solidFill>
                  <a:srgbClr val="000000"/>
                </a:solidFill>
                <a:latin typeface="Montserrat Semi-Bold"/>
              </a:rPr>
              <a:t>rộng</a:t>
            </a:r>
            <a:endParaRPr lang="en-US" sz="2900" dirty="0">
              <a:solidFill>
                <a:srgbClr val="000000"/>
              </a:solidFill>
              <a:latin typeface="Montserrat Semi-Bold"/>
            </a:endParaRPr>
          </a:p>
        </p:txBody>
      </p:sp>
      <p:sp>
        <p:nvSpPr>
          <p:cNvPr id="36" name="TextBox 36"/>
          <p:cNvSpPr txBox="1"/>
          <p:nvPr/>
        </p:nvSpPr>
        <p:spPr>
          <a:xfrm>
            <a:off x="7984570" y="2630531"/>
            <a:ext cx="9274730" cy="8992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Mỗi microservices architecture được thiết kế, phát triển và triển khai </a:t>
            </a:r>
            <a:r>
              <a:rPr lang="en-US" sz="2599">
                <a:solidFill>
                  <a:srgbClr val="1C5739"/>
                </a:solidFill>
                <a:latin typeface="Montserrat Semi-Bold"/>
              </a:rPr>
              <a:t>độc lập với nhau</a:t>
            </a:r>
          </a:p>
        </p:txBody>
      </p:sp>
      <p:sp>
        <p:nvSpPr>
          <p:cNvPr id="37" name="TextBox 37"/>
          <p:cNvSpPr txBox="1"/>
          <p:nvPr/>
        </p:nvSpPr>
        <p:spPr>
          <a:xfrm>
            <a:off x="7984570" y="8514583"/>
            <a:ext cx="9419900" cy="8992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Các microservices là từng module riêng lẻ và có thể được triển khai độc lập trong bất kỳ ứng dụng nào</a:t>
            </a:r>
          </a:p>
        </p:txBody>
      </p:sp>
      <p:grpSp>
        <p:nvGrpSpPr>
          <p:cNvPr id="38" name="Group 38"/>
          <p:cNvGrpSpPr/>
          <p:nvPr/>
        </p:nvGrpSpPr>
        <p:grpSpPr>
          <a:xfrm>
            <a:off x="390140" y="3868951"/>
            <a:ext cx="4776788" cy="994537"/>
            <a:chOff x="0" y="0"/>
            <a:chExt cx="1258084" cy="261936"/>
          </a:xfrm>
        </p:grpSpPr>
        <p:sp>
          <p:nvSpPr>
            <p:cNvPr id="39" name="Freeform 39"/>
            <p:cNvSpPr/>
            <p:nvPr/>
          </p:nvSpPr>
          <p:spPr>
            <a:xfrm>
              <a:off x="0" y="0"/>
              <a:ext cx="1258084" cy="261936"/>
            </a:xfrm>
            <a:custGeom>
              <a:avLst/>
              <a:gdLst/>
              <a:ahLst/>
              <a:cxnLst/>
              <a:rect l="l" t="t" r="r" b="b"/>
              <a:pathLst>
                <a:path w="1258084" h="261936">
                  <a:moveTo>
                    <a:pt x="27553" y="0"/>
                  </a:moveTo>
                  <a:lnTo>
                    <a:pt x="1230531" y="0"/>
                  </a:lnTo>
                  <a:cubicBezTo>
                    <a:pt x="1245748" y="0"/>
                    <a:pt x="1258084" y="12336"/>
                    <a:pt x="1258084" y="27553"/>
                  </a:cubicBezTo>
                  <a:lnTo>
                    <a:pt x="1258084" y="234383"/>
                  </a:lnTo>
                  <a:cubicBezTo>
                    <a:pt x="1258084" y="249600"/>
                    <a:pt x="1245748" y="261936"/>
                    <a:pt x="1230531" y="261936"/>
                  </a:cubicBezTo>
                  <a:lnTo>
                    <a:pt x="27553" y="261936"/>
                  </a:lnTo>
                  <a:cubicBezTo>
                    <a:pt x="12336" y="261936"/>
                    <a:pt x="0" y="249600"/>
                    <a:pt x="0" y="234383"/>
                  </a:cubicBezTo>
                  <a:lnTo>
                    <a:pt x="0" y="27553"/>
                  </a:lnTo>
                  <a:cubicBezTo>
                    <a:pt x="0" y="12336"/>
                    <a:pt x="12336" y="0"/>
                    <a:pt x="27553" y="0"/>
                  </a:cubicBezTo>
                  <a:close/>
                </a:path>
              </a:pathLst>
            </a:custGeom>
            <a:solidFill>
              <a:srgbClr val="A8D4EF"/>
            </a:solidFill>
            <a:ln w="28575" cap="sq">
              <a:solidFill>
                <a:srgbClr val="000000"/>
              </a:solidFill>
              <a:prstDash val="solid"/>
              <a:miter/>
            </a:ln>
          </p:spPr>
          <p:txBody>
            <a:bodyPr/>
            <a:lstStyle/>
            <a:p>
              <a:endParaRPr lang="vi-VN"/>
            </a:p>
          </p:txBody>
        </p:sp>
        <p:sp>
          <p:nvSpPr>
            <p:cNvPr id="40" name="TextBox 40"/>
            <p:cNvSpPr txBox="1"/>
            <p:nvPr/>
          </p:nvSpPr>
          <p:spPr>
            <a:xfrm>
              <a:off x="0" y="-38100"/>
              <a:ext cx="1258084" cy="300036"/>
            </a:xfrm>
            <a:prstGeom prst="rect">
              <a:avLst/>
            </a:prstGeom>
          </p:spPr>
          <p:txBody>
            <a:bodyPr lIns="50800" tIns="50800" rIns="50800" bIns="50800" rtlCol="0" anchor="ctr"/>
            <a:lstStyle/>
            <a:p>
              <a:pPr algn="ctr">
                <a:lnSpc>
                  <a:spcPts val="3336"/>
                </a:lnSpc>
              </a:pPr>
              <a:endParaRPr/>
            </a:p>
          </p:txBody>
        </p:sp>
      </p:grpSp>
      <p:sp>
        <p:nvSpPr>
          <p:cNvPr id="41" name="TextBox 41"/>
          <p:cNvSpPr txBox="1"/>
          <p:nvPr/>
        </p:nvSpPr>
        <p:spPr>
          <a:xfrm>
            <a:off x="564356" y="4126717"/>
            <a:ext cx="4331818" cy="482473"/>
          </a:xfrm>
          <a:prstGeom prst="rect">
            <a:avLst/>
          </a:prstGeom>
        </p:spPr>
        <p:txBody>
          <a:bodyPr lIns="0" tIns="0" rIns="0" bIns="0" rtlCol="0" anchor="t">
            <a:spAutoFit/>
          </a:bodyPr>
          <a:lstStyle/>
          <a:p>
            <a:pPr algn="ctr">
              <a:lnSpc>
                <a:spcPts val="4031"/>
              </a:lnSpc>
              <a:spcBef>
                <a:spcPct val="0"/>
              </a:spcBef>
            </a:pPr>
            <a:r>
              <a:rPr lang="en-US" sz="2900">
                <a:solidFill>
                  <a:srgbClr val="000000"/>
                </a:solidFill>
                <a:latin typeface="Montserrat Semi-Bold"/>
              </a:rPr>
              <a:t>Chống chịu lỗi tốt hơn</a:t>
            </a:r>
          </a:p>
        </p:txBody>
      </p:sp>
      <p:sp>
        <p:nvSpPr>
          <p:cNvPr id="42" name="TextBox 42"/>
          <p:cNvSpPr txBox="1"/>
          <p:nvPr/>
        </p:nvSpPr>
        <p:spPr>
          <a:xfrm>
            <a:off x="7984570" y="3892764"/>
            <a:ext cx="9274730" cy="8992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Các ứng dụng trong microservices </a:t>
            </a:r>
            <a:r>
              <a:rPr lang="en-US" sz="2599">
                <a:solidFill>
                  <a:srgbClr val="397D5A"/>
                </a:solidFill>
                <a:latin typeface="Montserrat Semi-Bold"/>
              </a:rPr>
              <a:t>vẫn hoạt động</a:t>
            </a:r>
            <a:r>
              <a:rPr lang="en-US" sz="2599">
                <a:solidFill>
                  <a:srgbClr val="397D5A"/>
                </a:solidFill>
                <a:latin typeface="Montserrat Medium"/>
              </a:rPr>
              <a:t> </a:t>
            </a:r>
            <a:r>
              <a:rPr lang="en-US" sz="2599">
                <a:solidFill>
                  <a:srgbClr val="000000"/>
                </a:solidFill>
                <a:latin typeface="Montserrat Medium"/>
              </a:rPr>
              <a:t>dù cho bất kỳ </a:t>
            </a:r>
            <a:r>
              <a:rPr lang="en-US" sz="2599">
                <a:solidFill>
                  <a:srgbClr val="EF3044"/>
                </a:solidFill>
                <a:latin typeface="Montserrat Semi-Bold"/>
              </a:rPr>
              <a:t>service nào khác gặp lỗi</a:t>
            </a:r>
          </a:p>
        </p:txBody>
      </p:sp>
      <p:grpSp>
        <p:nvGrpSpPr>
          <p:cNvPr id="43" name="Group 43"/>
          <p:cNvGrpSpPr/>
          <p:nvPr/>
        </p:nvGrpSpPr>
        <p:grpSpPr>
          <a:xfrm>
            <a:off x="436277" y="6683481"/>
            <a:ext cx="6803921" cy="1375537"/>
            <a:chOff x="0" y="0"/>
            <a:chExt cx="1791979" cy="362281"/>
          </a:xfrm>
        </p:grpSpPr>
        <p:sp>
          <p:nvSpPr>
            <p:cNvPr id="44" name="Freeform 44"/>
            <p:cNvSpPr/>
            <p:nvPr/>
          </p:nvSpPr>
          <p:spPr>
            <a:xfrm>
              <a:off x="0" y="0"/>
              <a:ext cx="1791979" cy="362281"/>
            </a:xfrm>
            <a:custGeom>
              <a:avLst/>
              <a:gdLst/>
              <a:ahLst/>
              <a:cxnLst/>
              <a:rect l="l" t="t" r="r" b="b"/>
              <a:pathLst>
                <a:path w="1791979" h="362281">
                  <a:moveTo>
                    <a:pt x="19344" y="0"/>
                  </a:moveTo>
                  <a:lnTo>
                    <a:pt x="1772636" y="0"/>
                  </a:lnTo>
                  <a:cubicBezTo>
                    <a:pt x="1777766" y="0"/>
                    <a:pt x="1782686" y="2038"/>
                    <a:pt x="1786314" y="5666"/>
                  </a:cubicBezTo>
                  <a:cubicBezTo>
                    <a:pt x="1789941" y="9293"/>
                    <a:pt x="1791979" y="14213"/>
                    <a:pt x="1791979" y="19344"/>
                  </a:cubicBezTo>
                  <a:lnTo>
                    <a:pt x="1791979" y="342938"/>
                  </a:lnTo>
                  <a:cubicBezTo>
                    <a:pt x="1791979" y="348068"/>
                    <a:pt x="1789941" y="352988"/>
                    <a:pt x="1786314" y="356616"/>
                  </a:cubicBezTo>
                  <a:cubicBezTo>
                    <a:pt x="1782686" y="360243"/>
                    <a:pt x="1777766" y="362281"/>
                    <a:pt x="1772636" y="362281"/>
                  </a:cubicBezTo>
                  <a:lnTo>
                    <a:pt x="19344" y="362281"/>
                  </a:lnTo>
                  <a:cubicBezTo>
                    <a:pt x="14213" y="362281"/>
                    <a:pt x="9293" y="360243"/>
                    <a:pt x="5666" y="356616"/>
                  </a:cubicBezTo>
                  <a:cubicBezTo>
                    <a:pt x="2038" y="352988"/>
                    <a:pt x="0" y="348068"/>
                    <a:pt x="0" y="342938"/>
                  </a:cubicBezTo>
                  <a:lnTo>
                    <a:pt x="0" y="19344"/>
                  </a:lnTo>
                  <a:cubicBezTo>
                    <a:pt x="0" y="14213"/>
                    <a:pt x="2038" y="9293"/>
                    <a:pt x="5666" y="5666"/>
                  </a:cubicBezTo>
                  <a:cubicBezTo>
                    <a:pt x="9293" y="2038"/>
                    <a:pt x="14213" y="0"/>
                    <a:pt x="19344" y="0"/>
                  </a:cubicBezTo>
                  <a:close/>
                </a:path>
              </a:pathLst>
            </a:custGeom>
            <a:solidFill>
              <a:srgbClr val="A8D4EF"/>
            </a:solidFill>
            <a:ln w="28575" cap="sq">
              <a:solidFill>
                <a:srgbClr val="000000"/>
              </a:solidFill>
              <a:prstDash val="solid"/>
              <a:miter/>
            </a:ln>
          </p:spPr>
          <p:txBody>
            <a:bodyPr/>
            <a:lstStyle/>
            <a:p>
              <a:endParaRPr lang="vi-VN"/>
            </a:p>
          </p:txBody>
        </p:sp>
        <p:sp>
          <p:nvSpPr>
            <p:cNvPr id="45" name="TextBox 45"/>
            <p:cNvSpPr txBox="1"/>
            <p:nvPr/>
          </p:nvSpPr>
          <p:spPr>
            <a:xfrm>
              <a:off x="0" y="-38100"/>
              <a:ext cx="1791979" cy="400381"/>
            </a:xfrm>
            <a:prstGeom prst="rect">
              <a:avLst/>
            </a:prstGeom>
          </p:spPr>
          <p:txBody>
            <a:bodyPr lIns="50800" tIns="50800" rIns="50800" bIns="50800" rtlCol="0" anchor="ctr"/>
            <a:lstStyle/>
            <a:p>
              <a:pPr algn="ctr">
                <a:lnSpc>
                  <a:spcPts val="3336"/>
                </a:lnSpc>
              </a:pPr>
              <a:endParaRPr/>
            </a:p>
          </p:txBody>
        </p:sp>
      </p:grpSp>
      <p:sp>
        <p:nvSpPr>
          <p:cNvPr id="46" name="TextBox 46"/>
          <p:cNvSpPr txBox="1"/>
          <p:nvPr/>
        </p:nvSpPr>
        <p:spPr>
          <a:xfrm>
            <a:off x="564356" y="6853788"/>
            <a:ext cx="6456933" cy="987298"/>
          </a:xfrm>
          <a:prstGeom prst="rect">
            <a:avLst/>
          </a:prstGeom>
        </p:spPr>
        <p:txBody>
          <a:bodyPr lIns="0" tIns="0" rIns="0" bIns="0" rtlCol="0" anchor="t">
            <a:spAutoFit/>
          </a:bodyPr>
          <a:lstStyle/>
          <a:p>
            <a:pPr algn="l">
              <a:lnSpc>
                <a:spcPts val="4031"/>
              </a:lnSpc>
              <a:spcBef>
                <a:spcPct val="0"/>
              </a:spcBef>
            </a:pPr>
            <a:r>
              <a:rPr lang="en-US" sz="2900">
                <a:solidFill>
                  <a:srgbClr val="000000"/>
                </a:solidFill>
                <a:latin typeface="Montserrat Semi-Bold"/>
              </a:rPr>
              <a:t>Cho phép thử nghiệm nhiều công nghệ khác nhau</a:t>
            </a:r>
          </a:p>
        </p:txBody>
      </p:sp>
      <p:sp>
        <p:nvSpPr>
          <p:cNvPr id="47" name="TextBox 47"/>
          <p:cNvSpPr txBox="1"/>
          <p:nvPr/>
        </p:nvSpPr>
        <p:spPr>
          <a:xfrm>
            <a:off x="8251042" y="5563483"/>
            <a:ext cx="9274730" cy="4420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Mỗi module chỉ đảm nhiệm</a:t>
            </a:r>
            <a:r>
              <a:rPr lang="en-US" sz="2599">
                <a:solidFill>
                  <a:srgbClr val="000000"/>
                </a:solidFill>
                <a:latin typeface="Montserrat Extra-Light"/>
              </a:rPr>
              <a:t> </a:t>
            </a:r>
            <a:r>
              <a:rPr lang="en-US" sz="2599">
                <a:solidFill>
                  <a:srgbClr val="397D5A"/>
                </a:solidFill>
                <a:latin typeface="Montserrat Semi-Bold"/>
              </a:rPr>
              <a:t>một nhiệm vụ nhất định</a:t>
            </a:r>
          </a:p>
        </p:txBody>
      </p:sp>
      <p:sp>
        <p:nvSpPr>
          <p:cNvPr id="48" name="TextBox 48"/>
          <p:cNvSpPr txBox="1"/>
          <p:nvPr/>
        </p:nvSpPr>
        <p:spPr>
          <a:xfrm>
            <a:off x="8705302" y="6777095"/>
            <a:ext cx="8553998" cy="8992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Các developer có thể linh hoạt thử nghiệm nhiều loại công nghệ trong quá trình tạo ra service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6755566" y="8887581"/>
            <a:ext cx="6167858" cy="2347685"/>
            <a:chOff x="0" y="0"/>
            <a:chExt cx="1624456" cy="618320"/>
          </a:xfrm>
        </p:grpSpPr>
        <p:sp>
          <p:nvSpPr>
            <p:cNvPr id="3" name="Freeform 3"/>
            <p:cNvSpPr/>
            <p:nvPr/>
          </p:nvSpPr>
          <p:spPr>
            <a:xfrm>
              <a:off x="0" y="0"/>
              <a:ext cx="1624456" cy="618320"/>
            </a:xfrm>
            <a:custGeom>
              <a:avLst/>
              <a:gdLst/>
              <a:ahLst/>
              <a:cxnLst/>
              <a:rect l="l" t="t" r="r" b="b"/>
              <a:pathLst>
                <a:path w="1624456" h="618320">
                  <a:moveTo>
                    <a:pt x="64015" y="0"/>
                  </a:moveTo>
                  <a:lnTo>
                    <a:pt x="1560441" y="0"/>
                  </a:lnTo>
                  <a:cubicBezTo>
                    <a:pt x="1577419" y="0"/>
                    <a:pt x="1593702" y="6744"/>
                    <a:pt x="1605707" y="18750"/>
                  </a:cubicBezTo>
                  <a:cubicBezTo>
                    <a:pt x="1617712" y="30755"/>
                    <a:pt x="1624456" y="47037"/>
                    <a:pt x="1624456" y="64015"/>
                  </a:cubicBezTo>
                  <a:lnTo>
                    <a:pt x="1624456" y="554305"/>
                  </a:lnTo>
                  <a:cubicBezTo>
                    <a:pt x="1624456" y="589660"/>
                    <a:pt x="1595796" y="618320"/>
                    <a:pt x="1560441" y="618320"/>
                  </a:cubicBezTo>
                  <a:lnTo>
                    <a:pt x="64015" y="618320"/>
                  </a:lnTo>
                  <a:cubicBezTo>
                    <a:pt x="28661" y="618320"/>
                    <a:pt x="0" y="589660"/>
                    <a:pt x="0" y="554305"/>
                  </a:cubicBezTo>
                  <a:lnTo>
                    <a:pt x="0" y="64015"/>
                  </a:lnTo>
                  <a:cubicBezTo>
                    <a:pt x="0" y="28661"/>
                    <a:pt x="28661" y="0"/>
                    <a:pt x="64015" y="0"/>
                  </a:cubicBezTo>
                  <a:close/>
                </a:path>
              </a:pathLst>
            </a:custGeom>
            <a:solidFill>
              <a:srgbClr val="4F826F"/>
            </a:solidFill>
          </p:spPr>
          <p:txBody>
            <a:bodyPr/>
            <a:lstStyle/>
            <a:p>
              <a:endParaRPr lang="vi-VN"/>
            </a:p>
          </p:txBody>
        </p:sp>
        <p:sp>
          <p:nvSpPr>
            <p:cNvPr id="4" name="TextBox 4"/>
            <p:cNvSpPr txBox="1"/>
            <p:nvPr/>
          </p:nvSpPr>
          <p:spPr>
            <a:xfrm>
              <a:off x="0" y="-38100"/>
              <a:ext cx="1624456" cy="656420"/>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16287750" y="-818515"/>
            <a:ext cx="3008168" cy="3086100"/>
            <a:chOff x="0" y="0"/>
            <a:chExt cx="792275" cy="812800"/>
          </a:xfrm>
        </p:grpSpPr>
        <p:sp>
          <p:nvSpPr>
            <p:cNvPr id="6" name="Freeform 6"/>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7" name="TextBox 7"/>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5484820" y="10066098"/>
            <a:ext cx="11072623" cy="441805"/>
            <a:chOff x="0" y="0"/>
            <a:chExt cx="2916246" cy="116360"/>
          </a:xfrm>
        </p:grpSpPr>
        <p:sp>
          <p:nvSpPr>
            <p:cNvPr id="9" name="Freeform 9"/>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10" name="TextBox 10"/>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296975" y="-612628"/>
            <a:ext cx="593949" cy="10899628"/>
            <a:chOff x="0" y="0"/>
            <a:chExt cx="156431" cy="2870684"/>
          </a:xfrm>
        </p:grpSpPr>
        <p:sp>
          <p:nvSpPr>
            <p:cNvPr id="12" name="Freeform 12"/>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13" name="TextBox 13"/>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14" name="Group 14"/>
          <p:cNvGrpSpPr/>
          <p:nvPr/>
        </p:nvGrpSpPr>
        <p:grpSpPr>
          <a:xfrm>
            <a:off x="6600500" y="1094158"/>
            <a:ext cx="4633912" cy="782285"/>
            <a:chOff x="0" y="0"/>
            <a:chExt cx="1220454" cy="206034"/>
          </a:xfrm>
        </p:grpSpPr>
        <p:sp>
          <p:nvSpPr>
            <p:cNvPr id="15" name="Freeform 15"/>
            <p:cNvSpPr/>
            <p:nvPr/>
          </p:nvSpPr>
          <p:spPr>
            <a:xfrm>
              <a:off x="0" y="0"/>
              <a:ext cx="1220454" cy="206034"/>
            </a:xfrm>
            <a:custGeom>
              <a:avLst/>
              <a:gdLst/>
              <a:ahLst/>
              <a:cxnLst/>
              <a:rect l="l" t="t" r="r" b="b"/>
              <a:pathLst>
                <a:path w="1220454" h="206034">
                  <a:moveTo>
                    <a:pt x="33414" y="0"/>
                  </a:moveTo>
                  <a:lnTo>
                    <a:pt x="1187040" y="0"/>
                  </a:lnTo>
                  <a:cubicBezTo>
                    <a:pt x="1205494" y="0"/>
                    <a:pt x="1220454" y="14960"/>
                    <a:pt x="1220454" y="33414"/>
                  </a:cubicBezTo>
                  <a:lnTo>
                    <a:pt x="1220454" y="172620"/>
                  </a:lnTo>
                  <a:cubicBezTo>
                    <a:pt x="1220454" y="191074"/>
                    <a:pt x="1205494" y="206034"/>
                    <a:pt x="1187040" y="206034"/>
                  </a:cubicBezTo>
                  <a:lnTo>
                    <a:pt x="33414" y="206034"/>
                  </a:lnTo>
                  <a:cubicBezTo>
                    <a:pt x="14960" y="206034"/>
                    <a:pt x="0" y="191074"/>
                    <a:pt x="0" y="172620"/>
                  </a:cubicBezTo>
                  <a:lnTo>
                    <a:pt x="0" y="33414"/>
                  </a:lnTo>
                  <a:cubicBezTo>
                    <a:pt x="0" y="14960"/>
                    <a:pt x="14960" y="0"/>
                    <a:pt x="33414" y="0"/>
                  </a:cubicBezTo>
                  <a:close/>
                </a:path>
              </a:pathLst>
            </a:custGeom>
            <a:solidFill>
              <a:srgbClr val="397D5A"/>
            </a:solidFill>
            <a:ln w="19050" cap="sq">
              <a:solidFill>
                <a:srgbClr val="000000"/>
              </a:solidFill>
              <a:prstDash val="solid"/>
              <a:miter/>
            </a:ln>
          </p:spPr>
          <p:txBody>
            <a:bodyPr/>
            <a:lstStyle/>
            <a:p>
              <a:endParaRPr lang="vi-VN"/>
            </a:p>
          </p:txBody>
        </p:sp>
        <p:sp>
          <p:nvSpPr>
            <p:cNvPr id="16" name="TextBox 16"/>
            <p:cNvSpPr txBox="1"/>
            <p:nvPr/>
          </p:nvSpPr>
          <p:spPr>
            <a:xfrm>
              <a:off x="0" y="-38100"/>
              <a:ext cx="1220454" cy="244134"/>
            </a:xfrm>
            <a:prstGeom prst="rect">
              <a:avLst/>
            </a:prstGeom>
          </p:spPr>
          <p:txBody>
            <a:bodyPr lIns="50800" tIns="50800" rIns="50800" bIns="50800" rtlCol="0" anchor="ctr"/>
            <a:lstStyle/>
            <a:p>
              <a:pPr algn="ctr">
                <a:lnSpc>
                  <a:spcPts val="3336"/>
                </a:lnSpc>
              </a:pPr>
              <a:endParaRPr/>
            </a:p>
          </p:txBody>
        </p:sp>
      </p:grpSp>
      <p:sp>
        <p:nvSpPr>
          <p:cNvPr id="17" name="TextBox 17"/>
          <p:cNvSpPr txBox="1"/>
          <p:nvPr/>
        </p:nvSpPr>
        <p:spPr>
          <a:xfrm>
            <a:off x="3476240" y="345576"/>
            <a:ext cx="11335519" cy="682272"/>
          </a:xfrm>
          <a:prstGeom prst="rect">
            <a:avLst/>
          </a:prstGeom>
        </p:spPr>
        <p:txBody>
          <a:bodyPr lIns="0" tIns="0" rIns="0" bIns="0" rtlCol="0" anchor="t">
            <a:spAutoFit/>
          </a:bodyPr>
          <a:lstStyle/>
          <a:p>
            <a:pPr algn="ctr">
              <a:lnSpc>
                <a:spcPts val="5626"/>
              </a:lnSpc>
              <a:spcBef>
                <a:spcPct val="0"/>
              </a:spcBef>
            </a:pPr>
            <a:r>
              <a:rPr lang="en-US" sz="4047">
                <a:solidFill>
                  <a:srgbClr val="000000"/>
                </a:solidFill>
                <a:latin typeface="Montserrat Bold"/>
              </a:rPr>
              <a:t>ƯU/ NHƯỢC ĐIỂM CỦA MICROSERVICE</a:t>
            </a:r>
          </a:p>
        </p:txBody>
      </p:sp>
      <p:sp>
        <p:nvSpPr>
          <p:cNvPr id="18" name="TextBox 18"/>
          <p:cNvSpPr txBox="1"/>
          <p:nvPr/>
        </p:nvSpPr>
        <p:spPr>
          <a:xfrm>
            <a:off x="7091008" y="1110827"/>
            <a:ext cx="3652897" cy="682272"/>
          </a:xfrm>
          <a:prstGeom prst="rect">
            <a:avLst/>
          </a:prstGeom>
        </p:spPr>
        <p:txBody>
          <a:bodyPr lIns="0" tIns="0" rIns="0" bIns="0" rtlCol="0" anchor="t">
            <a:spAutoFit/>
          </a:bodyPr>
          <a:lstStyle/>
          <a:p>
            <a:pPr algn="ctr">
              <a:lnSpc>
                <a:spcPts val="5626"/>
              </a:lnSpc>
              <a:spcBef>
                <a:spcPct val="0"/>
              </a:spcBef>
            </a:pPr>
            <a:r>
              <a:rPr lang="en-US" sz="4047">
                <a:solidFill>
                  <a:srgbClr val="FFFFFF"/>
                </a:solidFill>
                <a:latin typeface="Montserrat"/>
              </a:rPr>
              <a:t>NHƯỢC ĐIỂM</a:t>
            </a:r>
          </a:p>
        </p:txBody>
      </p:sp>
      <p:grpSp>
        <p:nvGrpSpPr>
          <p:cNvPr id="19" name="Group 19"/>
          <p:cNvGrpSpPr/>
          <p:nvPr/>
        </p:nvGrpSpPr>
        <p:grpSpPr>
          <a:xfrm>
            <a:off x="307896" y="2893768"/>
            <a:ext cx="3871912" cy="994537"/>
            <a:chOff x="0" y="0"/>
            <a:chExt cx="1019763" cy="261936"/>
          </a:xfrm>
        </p:grpSpPr>
        <p:sp>
          <p:nvSpPr>
            <p:cNvPr id="20" name="Freeform 20"/>
            <p:cNvSpPr/>
            <p:nvPr/>
          </p:nvSpPr>
          <p:spPr>
            <a:xfrm>
              <a:off x="0" y="0"/>
              <a:ext cx="1019763" cy="261936"/>
            </a:xfrm>
            <a:custGeom>
              <a:avLst/>
              <a:gdLst/>
              <a:ahLst/>
              <a:cxnLst/>
              <a:rect l="l" t="t" r="r" b="b"/>
              <a:pathLst>
                <a:path w="1019763" h="261936">
                  <a:moveTo>
                    <a:pt x="33992" y="0"/>
                  </a:moveTo>
                  <a:lnTo>
                    <a:pt x="985771" y="0"/>
                  </a:lnTo>
                  <a:cubicBezTo>
                    <a:pt x="1004544" y="0"/>
                    <a:pt x="1019763" y="15219"/>
                    <a:pt x="1019763" y="33992"/>
                  </a:cubicBezTo>
                  <a:lnTo>
                    <a:pt x="1019763" y="227944"/>
                  </a:lnTo>
                  <a:cubicBezTo>
                    <a:pt x="1019763" y="246717"/>
                    <a:pt x="1004544" y="261936"/>
                    <a:pt x="985771" y="261936"/>
                  </a:cubicBezTo>
                  <a:lnTo>
                    <a:pt x="33992" y="261936"/>
                  </a:lnTo>
                  <a:cubicBezTo>
                    <a:pt x="15219" y="261936"/>
                    <a:pt x="0" y="246717"/>
                    <a:pt x="0" y="227944"/>
                  </a:cubicBezTo>
                  <a:lnTo>
                    <a:pt x="0" y="33992"/>
                  </a:lnTo>
                  <a:cubicBezTo>
                    <a:pt x="0" y="15219"/>
                    <a:pt x="15219" y="0"/>
                    <a:pt x="33992" y="0"/>
                  </a:cubicBezTo>
                  <a:close/>
                </a:path>
              </a:pathLst>
            </a:custGeom>
            <a:solidFill>
              <a:srgbClr val="A8D4EF"/>
            </a:solidFill>
            <a:ln w="28575" cap="sq">
              <a:solidFill>
                <a:srgbClr val="000000"/>
              </a:solidFill>
              <a:prstDash val="solid"/>
              <a:miter/>
            </a:ln>
          </p:spPr>
          <p:txBody>
            <a:bodyPr/>
            <a:lstStyle/>
            <a:p>
              <a:endParaRPr lang="vi-VN"/>
            </a:p>
          </p:txBody>
        </p:sp>
        <p:sp>
          <p:nvSpPr>
            <p:cNvPr id="21" name="TextBox 21"/>
            <p:cNvSpPr txBox="1"/>
            <p:nvPr/>
          </p:nvSpPr>
          <p:spPr>
            <a:xfrm>
              <a:off x="0" y="-38100"/>
              <a:ext cx="1019763" cy="300036"/>
            </a:xfrm>
            <a:prstGeom prst="rect">
              <a:avLst/>
            </a:prstGeom>
          </p:spPr>
          <p:txBody>
            <a:bodyPr lIns="50800" tIns="50800" rIns="50800" bIns="50800" rtlCol="0" anchor="ctr"/>
            <a:lstStyle/>
            <a:p>
              <a:pPr algn="ctr">
                <a:lnSpc>
                  <a:spcPts val="3336"/>
                </a:lnSpc>
              </a:pPr>
              <a:endParaRPr/>
            </a:p>
          </p:txBody>
        </p:sp>
      </p:grpSp>
      <p:sp>
        <p:nvSpPr>
          <p:cNvPr id="22" name="TextBox 22"/>
          <p:cNvSpPr txBox="1"/>
          <p:nvPr/>
        </p:nvSpPr>
        <p:spPr>
          <a:xfrm>
            <a:off x="490299" y="3145038"/>
            <a:ext cx="3507105" cy="482473"/>
          </a:xfrm>
          <a:prstGeom prst="rect">
            <a:avLst/>
          </a:prstGeom>
        </p:spPr>
        <p:txBody>
          <a:bodyPr lIns="0" tIns="0" rIns="0" bIns="0" rtlCol="0" anchor="t">
            <a:spAutoFit/>
          </a:bodyPr>
          <a:lstStyle/>
          <a:p>
            <a:pPr algn="l">
              <a:lnSpc>
                <a:spcPts val="4031"/>
              </a:lnSpc>
              <a:spcBef>
                <a:spcPct val="0"/>
              </a:spcBef>
            </a:pPr>
            <a:r>
              <a:rPr lang="en-US" sz="2900">
                <a:solidFill>
                  <a:srgbClr val="000000"/>
                </a:solidFill>
                <a:latin typeface="Montserrat Semi-Bold"/>
              </a:rPr>
              <a:t>Giao tiếp phức tạp</a:t>
            </a:r>
          </a:p>
        </p:txBody>
      </p:sp>
      <p:sp>
        <p:nvSpPr>
          <p:cNvPr id="23" name="TextBox 23"/>
          <p:cNvSpPr txBox="1"/>
          <p:nvPr/>
        </p:nvSpPr>
        <p:spPr>
          <a:xfrm>
            <a:off x="7984570" y="2767467"/>
            <a:ext cx="9274730" cy="13564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Việc chia một ứng dụng thành nhiều module nhỏ sẽ khiến việc giao tiếp trở nên phức tạp và tốn nhiều chi phí hơn</a:t>
            </a:r>
          </a:p>
        </p:txBody>
      </p:sp>
      <p:grpSp>
        <p:nvGrpSpPr>
          <p:cNvPr id="24" name="Group 24"/>
          <p:cNvGrpSpPr/>
          <p:nvPr/>
        </p:nvGrpSpPr>
        <p:grpSpPr>
          <a:xfrm>
            <a:off x="307896" y="4538291"/>
            <a:ext cx="4368522" cy="994537"/>
            <a:chOff x="0" y="0"/>
            <a:chExt cx="1150557" cy="261936"/>
          </a:xfrm>
        </p:grpSpPr>
        <p:sp>
          <p:nvSpPr>
            <p:cNvPr id="25" name="Freeform 25"/>
            <p:cNvSpPr/>
            <p:nvPr/>
          </p:nvSpPr>
          <p:spPr>
            <a:xfrm>
              <a:off x="0" y="0"/>
              <a:ext cx="1150557" cy="261936"/>
            </a:xfrm>
            <a:custGeom>
              <a:avLst/>
              <a:gdLst/>
              <a:ahLst/>
              <a:cxnLst/>
              <a:rect l="l" t="t" r="r" b="b"/>
              <a:pathLst>
                <a:path w="1150557" h="261936">
                  <a:moveTo>
                    <a:pt x="30127" y="0"/>
                  </a:moveTo>
                  <a:lnTo>
                    <a:pt x="1120430" y="0"/>
                  </a:lnTo>
                  <a:cubicBezTo>
                    <a:pt x="1128420" y="0"/>
                    <a:pt x="1136083" y="3174"/>
                    <a:pt x="1141733" y="8824"/>
                  </a:cubicBezTo>
                  <a:cubicBezTo>
                    <a:pt x="1147383" y="14474"/>
                    <a:pt x="1150557" y="22137"/>
                    <a:pt x="1150557" y="30127"/>
                  </a:cubicBezTo>
                  <a:lnTo>
                    <a:pt x="1150557" y="231808"/>
                  </a:lnTo>
                  <a:cubicBezTo>
                    <a:pt x="1150557" y="248447"/>
                    <a:pt x="1137069" y="261936"/>
                    <a:pt x="1120430" y="261936"/>
                  </a:cubicBezTo>
                  <a:lnTo>
                    <a:pt x="30127" y="261936"/>
                  </a:lnTo>
                  <a:cubicBezTo>
                    <a:pt x="13489" y="261936"/>
                    <a:pt x="0" y="248447"/>
                    <a:pt x="0" y="231808"/>
                  </a:cubicBezTo>
                  <a:lnTo>
                    <a:pt x="0" y="30127"/>
                  </a:lnTo>
                  <a:cubicBezTo>
                    <a:pt x="0" y="13489"/>
                    <a:pt x="13489" y="0"/>
                    <a:pt x="30127" y="0"/>
                  </a:cubicBezTo>
                  <a:close/>
                </a:path>
              </a:pathLst>
            </a:custGeom>
            <a:solidFill>
              <a:srgbClr val="A8D4EF"/>
            </a:solidFill>
            <a:ln w="28575" cap="sq">
              <a:solidFill>
                <a:srgbClr val="000000"/>
              </a:solidFill>
              <a:prstDash val="solid"/>
              <a:miter/>
            </a:ln>
          </p:spPr>
          <p:txBody>
            <a:bodyPr/>
            <a:lstStyle/>
            <a:p>
              <a:endParaRPr lang="vi-VN"/>
            </a:p>
          </p:txBody>
        </p:sp>
        <p:sp>
          <p:nvSpPr>
            <p:cNvPr id="26" name="TextBox 26"/>
            <p:cNvSpPr txBox="1"/>
            <p:nvPr/>
          </p:nvSpPr>
          <p:spPr>
            <a:xfrm>
              <a:off x="0" y="-38100"/>
              <a:ext cx="1150557" cy="300036"/>
            </a:xfrm>
            <a:prstGeom prst="rect">
              <a:avLst/>
            </a:prstGeom>
          </p:spPr>
          <p:txBody>
            <a:bodyPr lIns="50800" tIns="50800" rIns="50800" bIns="50800" rtlCol="0" anchor="ctr"/>
            <a:lstStyle/>
            <a:p>
              <a:pPr algn="ctr">
                <a:lnSpc>
                  <a:spcPts val="3336"/>
                </a:lnSpc>
              </a:pPr>
              <a:endParaRPr/>
            </a:p>
          </p:txBody>
        </p:sp>
      </p:grpSp>
      <p:sp>
        <p:nvSpPr>
          <p:cNvPr id="27" name="TextBox 27"/>
          <p:cNvSpPr txBox="1"/>
          <p:nvPr/>
        </p:nvSpPr>
        <p:spPr>
          <a:xfrm>
            <a:off x="296975" y="4789561"/>
            <a:ext cx="4379443" cy="482473"/>
          </a:xfrm>
          <a:prstGeom prst="rect">
            <a:avLst/>
          </a:prstGeom>
        </p:spPr>
        <p:txBody>
          <a:bodyPr lIns="0" tIns="0" rIns="0" bIns="0" rtlCol="0" anchor="t">
            <a:spAutoFit/>
          </a:bodyPr>
          <a:lstStyle/>
          <a:p>
            <a:pPr algn="ctr">
              <a:lnSpc>
                <a:spcPts val="4031"/>
              </a:lnSpc>
              <a:spcBef>
                <a:spcPct val="0"/>
              </a:spcBef>
            </a:pPr>
            <a:r>
              <a:rPr lang="en-US" sz="2900">
                <a:solidFill>
                  <a:srgbClr val="000000"/>
                </a:solidFill>
                <a:latin typeface="Montserrat Semi-Bold"/>
              </a:rPr>
              <a:t>Cần nhiều tài nguyên</a:t>
            </a:r>
          </a:p>
        </p:txBody>
      </p:sp>
      <p:sp>
        <p:nvSpPr>
          <p:cNvPr id="28" name="TextBox 28"/>
          <p:cNvSpPr txBox="1"/>
          <p:nvPr/>
        </p:nvSpPr>
        <p:spPr>
          <a:xfrm>
            <a:off x="7984570" y="4562104"/>
            <a:ext cx="9274730" cy="8992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 Số lượng microservices sẽ phải tỉ lệ thuận với lượng tài nguyên cần thiết để triển khai hệ thống</a:t>
            </a:r>
          </a:p>
        </p:txBody>
      </p:sp>
      <p:grpSp>
        <p:nvGrpSpPr>
          <p:cNvPr id="29" name="Group 29"/>
          <p:cNvGrpSpPr/>
          <p:nvPr/>
        </p:nvGrpSpPr>
        <p:grpSpPr>
          <a:xfrm>
            <a:off x="324478" y="6106824"/>
            <a:ext cx="6303525" cy="994537"/>
            <a:chOff x="0" y="0"/>
            <a:chExt cx="1660188" cy="261936"/>
          </a:xfrm>
        </p:grpSpPr>
        <p:sp>
          <p:nvSpPr>
            <p:cNvPr id="30" name="Freeform 30"/>
            <p:cNvSpPr/>
            <p:nvPr/>
          </p:nvSpPr>
          <p:spPr>
            <a:xfrm>
              <a:off x="0" y="0"/>
              <a:ext cx="1660188" cy="261936"/>
            </a:xfrm>
            <a:custGeom>
              <a:avLst/>
              <a:gdLst/>
              <a:ahLst/>
              <a:cxnLst/>
              <a:rect l="l" t="t" r="r" b="b"/>
              <a:pathLst>
                <a:path w="1660188" h="261936">
                  <a:moveTo>
                    <a:pt x="20879" y="0"/>
                  </a:moveTo>
                  <a:lnTo>
                    <a:pt x="1639308" y="0"/>
                  </a:lnTo>
                  <a:cubicBezTo>
                    <a:pt x="1650840" y="0"/>
                    <a:pt x="1660188" y="9348"/>
                    <a:pt x="1660188" y="20879"/>
                  </a:cubicBezTo>
                  <a:lnTo>
                    <a:pt x="1660188" y="241057"/>
                  </a:lnTo>
                  <a:cubicBezTo>
                    <a:pt x="1660188" y="252588"/>
                    <a:pt x="1650840" y="261936"/>
                    <a:pt x="1639308" y="261936"/>
                  </a:cubicBezTo>
                  <a:lnTo>
                    <a:pt x="20879" y="261936"/>
                  </a:lnTo>
                  <a:cubicBezTo>
                    <a:pt x="9348" y="261936"/>
                    <a:pt x="0" y="252588"/>
                    <a:pt x="0" y="241057"/>
                  </a:cubicBezTo>
                  <a:lnTo>
                    <a:pt x="0" y="20879"/>
                  </a:lnTo>
                  <a:cubicBezTo>
                    <a:pt x="0" y="9348"/>
                    <a:pt x="9348" y="0"/>
                    <a:pt x="20879" y="0"/>
                  </a:cubicBezTo>
                  <a:close/>
                </a:path>
              </a:pathLst>
            </a:custGeom>
            <a:solidFill>
              <a:srgbClr val="A8D4EF"/>
            </a:solidFill>
            <a:ln w="28575" cap="sq">
              <a:solidFill>
                <a:srgbClr val="000000"/>
              </a:solidFill>
              <a:prstDash val="solid"/>
              <a:miter/>
            </a:ln>
          </p:spPr>
          <p:txBody>
            <a:bodyPr/>
            <a:lstStyle/>
            <a:p>
              <a:endParaRPr lang="vi-VN"/>
            </a:p>
          </p:txBody>
        </p:sp>
        <p:sp>
          <p:nvSpPr>
            <p:cNvPr id="31" name="TextBox 31"/>
            <p:cNvSpPr txBox="1"/>
            <p:nvPr/>
          </p:nvSpPr>
          <p:spPr>
            <a:xfrm>
              <a:off x="0" y="-38100"/>
              <a:ext cx="1660188" cy="300036"/>
            </a:xfrm>
            <a:prstGeom prst="rect">
              <a:avLst/>
            </a:prstGeom>
          </p:spPr>
          <p:txBody>
            <a:bodyPr lIns="50800" tIns="50800" rIns="50800" bIns="50800" rtlCol="0" anchor="ctr"/>
            <a:lstStyle/>
            <a:p>
              <a:pPr algn="ctr">
                <a:lnSpc>
                  <a:spcPts val="3336"/>
                </a:lnSpc>
              </a:pPr>
              <a:endParaRPr/>
            </a:p>
          </p:txBody>
        </p:sp>
      </p:grpSp>
      <p:sp>
        <p:nvSpPr>
          <p:cNvPr id="32" name="TextBox 32"/>
          <p:cNvSpPr txBox="1"/>
          <p:nvPr/>
        </p:nvSpPr>
        <p:spPr>
          <a:xfrm>
            <a:off x="490299" y="6339043"/>
            <a:ext cx="6308819" cy="482473"/>
          </a:xfrm>
          <a:prstGeom prst="rect">
            <a:avLst/>
          </a:prstGeom>
        </p:spPr>
        <p:txBody>
          <a:bodyPr lIns="0" tIns="0" rIns="0" bIns="0" rtlCol="0" anchor="t">
            <a:spAutoFit/>
          </a:bodyPr>
          <a:lstStyle/>
          <a:p>
            <a:pPr algn="l">
              <a:lnSpc>
                <a:spcPts val="4031"/>
              </a:lnSpc>
              <a:spcBef>
                <a:spcPct val="0"/>
              </a:spcBef>
            </a:pPr>
            <a:r>
              <a:rPr lang="en-US" sz="2900">
                <a:solidFill>
                  <a:srgbClr val="000000"/>
                </a:solidFill>
                <a:latin typeface="Montserrat Semi-Bold"/>
              </a:rPr>
              <a:t>Testing và debugging toàn cục</a:t>
            </a:r>
          </a:p>
        </p:txBody>
      </p:sp>
      <p:grpSp>
        <p:nvGrpSpPr>
          <p:cNvPr id="33" name="Group 33"/>
          <p:cNvGrpSpPr/>
          <p:nvPr/>
        </p:nvGrpSpPr>
        <p:grpSpPr>
          <a:xfrm>
            <a:off x="296975" y="7749061"/>
            <a:ext cx="6303525" cy="1509239"/>
            <a:chOff x="0" y="0"/>
            <a:chExt cx="1660188" cy="397495"/>
          </a:xfrm>
        </p:grpSpPr>
        <p:sp>
          <p:nvSpPr>
            <p:cNvPr id="34" name="Freeform 34"/>
            <p:cNvSpPr/>
            <p:nvPr/>
          </p:nvSpPr>
          <p:spPr>
            <a:xfrm>
              <a:off x="0" y="0"/>
              <a:ext cx="1660188" cy="397495"/>
            </a:xfrm>
            <a:custGeom>
              <a:avLst/>
              <a:gdLst/>
              <a:ahLst/>
              <a:cxnLst/>
              <a:rect l="l" t="t" r="r" b="b"/>
              <a:pathLst>
                <a:path w="1660188" h="397495">
                  <a:moveTo>
                    <a:pt x="20879" y="0"/>
                  </a:moveTo>
                  <a:lnTo>
                    <a:pt x="1639308" y="0"/>
                  </a:lnTo>
                  <a:cubicBezTo>
                    <a:pt x="1650840" y="0"/>
                    <a:pt x="1660188" y="9348"/>
                    <a:pt x="1660188" y="20879"/>
                  </a:cubicBezTo>
                  <a:lnTo>
                    <a:pt x="1660188" y="376616"/>
                  </a:lnTo>
                  <a:cubicBezTo>
                    <a:pt x="1660188" y="388147"/>
                    <a:pt x="1650840" y="397495"/>
                    <a:pt x="1639308" y="397495"/>
                  </a:cubicBezTo>
                  <a:lnTo>
                    <a:pt x="20879" y="397495"/>
                  </a:lnTo>
                  <a:cubicBezTo>
                    <a:pt x="9348" y="397495"/>
                    <a:pt x="0" y="388147"/>
                    <a:pt x="0" y="376616"/>
                  </a:cubicBezTo>
                  <a:lnTo>
                    <a:pt x="0" y="20879"/>
                  </a:lnTo>
                  <a:cubicBezTo>
                    <a:pt x="0" y="9348"/>
                    <a:pt x="9348" y="0"/>
                    <a:pt x="20879" y="0"/>
                  </a:cubicBezTo>
                  <a:close/>
                </a:path>
              </a:pathLst>
            </a:custGeom>
            <a:solidFill>
              <a:srgbClr val="A8D4EF"/>
            </a:solidFill>
            <a:ln w="28575" cap="sq">
              <a:solidFill>
                <a:srgbClr val="000000"/>
              </a:solidFill>
              <a:prstDash val="solid"/>
              <a:miter/>
            </a:ln>
          </p:spPr>
          <p:txBody>
            <a:bodyPr/>
            <a:lstStyle/>
            <a:p>
              <a:endParaRPr lang="vi-VN"/>
            </a:p>
          </p:txBody>
        </p:sp>
        <p:sp>
          <p:nvSpPr>
            <p:cNvPr id="35" name="TextBox 35"/>
            <p:cNvSpPr txBox="1"/>
            <p:nvPr/>
          </p:nvSpPr>
          <p:spPr>
            <a:xfrm>
              <a:off x="0" y="-38100"/>
              <a:ext cx="1660188" cy="435595"/>
            </a:xfrm>
            <a:prstGeom prst="rect">
              <a:avLst/>
            </a:prstGeom>
          </p:spPr>
          <p:txBody>
            <a:bodyPr lIns="50800" tIns="50800" rIns="50800" bIns="50800" rtlCol="0" anchor="ctr"/>
            <a:lstStyle/>
            <a:p>
              <a:pPr algn="ctr">
                <a:lnSpc>
                  <a:spcPts val="3336"/>
                </a:lnSpc>
              </a:pPr>
              <a:endParaRPr/>
            </a:p>
          </p:txBody>
        </p:sp>
      </p:grpSp>
      <p:sp>
        <p:nvSpPr>
          <p:cNvPr id="36" name="TextBox 36"/>
          <p:cNvSpPr txBox="1"/>
          <p:nvPr/>
        </p:nvSpPr>
        <p:spPr>
          <a:xfrm>
            <a:off x="490299" y="7987263"/>
            <a:ext cx="6456933" cy="987298"/>
          </a:xfrm>
          <a:prstGeom prst="rect">
            <a:avLst/>
          </a:prstGeom>
        </p:spPr>
        <p:txBody>
          <a:bodyPr lIns="0" tIns="0" rIns="0" bIns="0" rtlCol="0" anchor="t">
            <a:spAutoFit/>
          </a:bodyPr>
          <a:lstStyle/>
          <a:p>
            <a:pPr algn="l">
              <a:lnSpc>
                <a:spcPts val="4031"/>
              </a:lnSpc>
              <a:spcBef>
                <a:spcPct val="0"/>
              </a:spcBef>
            </a:pPr>
            <a:r>
              <a:rPr lang="en-US" sz="2900">
                <a:solidFill>
                  <a:srgbClr val="000000"/>
                </a:solidFill>
                <a:latin typeface="Montserrat Semi-Bold"/>
              </a:rPr>
              <a:t>Không thiết thực cho các ứng dụng nhỏ</a:t>
            </a:r>
          </a:p>
        </p:txBody>
      </p:sp>
      <p:sp>
        <p:nvSpPr>
          <p:cNvPr id="37" name="TextBox 37"/>
          <p:cNvSpPr txBox="1"/>
          <p:nvPr/>
        </p:nvSpPr>
        <p:spPr>
          <a:xfrm>
            <a:off x="8188022" y="5902036"/>
            <a:ext cx="9071278" cy="13564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Việc testing trong các ứng dụng monolithic tương đối đơn giản khi ta chỉ cần khởi chạy ứng dụng và kiểm tra kết nối của nó với database</a:t>
            </a:r>
          </a:p>
        </p:txBody>
      </p:sp>
      <p:sp>
        <p:nvSpPr>
          <p:cNvPr id="38" name="TextBox 38"/>
          <p:cNvSpPr txBox="1"/>
          <p:nvPr/>
        </p:nvSpPr>
        <p:spPr>
          <a:xfrm>
            <a:off x="8446662" y="8031268"/>
            <a:ext cx="8553998" cy="899287"/>
          </a:xfrm>
          <a:prstGeom prst="rect">
            <a:avLst/>
          </a:prstGeom>
        </p:spPr>
        <p:txBody>
          <a:bodyPr lIns="0" tIns="0" rIns="0" bIns="0" rtlCol="0" anchor="t">
            <a:spAutoFit/>
          </a:bodyPr>
          <a:lstStyle/>
          <a:p>
            <a:pPr algn="l">
              <a:lnSpc>
                <a:spcPts val="3613"/>
              </a:lnSpc>
              <a:spcBef>
                <a:spcPct val="0"/>
              </a:spcBef>
            </a:pPr>
            <a:r>
              <a:rPr lang="en-US" sz="2599">
                <a:solidFill>
                  <a:srgbClr val="000000"/>
                </a:solidFill>
                <a:latin typeface="Montserrat Medium"/>
              </a:rPr>
              <a:t>Microservices là một lựa chọn tốt cho các ứng dụng có quy mô lớn</a:t>
            </a:r>
          </a:p>
        </p:txBody>
      </p:sp>
      <p:sp>
        <p:nvSpPr>
          <p:cNvPr id="39" name="AutoShape 39"/>
          <p:cNvSpPr/>
          <p:nvPr/>
        </p:nvSpPr>
        <p:spPr>
          <a:xfrm>
            <a:off x="5484820" y="3391037"/>
            <a:ext cx="2174565" cy="0"/>
          </a:xfrm>
          <a:prstGeom prst="line">
            <a:avLst/>
          </a:prstGeom>
          <a:ln w="38100" cap="flat">
            <a:solidFill>
              <a:srgbClr val="000000"/>
            </a:solidFill>
            <a:prstDash val="solid"/>
            <a:headEnd type="none" w="sm" len="sm"/>
            <a:tailEnd type="arrow" w="med" len="sm"/>
          </a:ln>
        </p:spPr>
        <p:txBody>
          <a:bodyPr/>
          <a:lstStyle/>
          <a:p>
            <a:endParaRPr lang="vi-VN"/>
          </a:p>
        </p:txBody>
      </p:sp>
      <p:sp>
        <p:nvSpPr>
          <p:cNvPr id="40" name="AutoShape 40"/>
          <p:cNvSpPr/>
          <p:nvPr/>
        </p:nvSpPr>
        <p:spPr>
          <a:xfrm>
            <a:off x="5484820" y="5035560"/>
            <a:ext cx="2174565" cy="0"/>
          </a:xfrm>
          <a:prstGeom prst="line">
            <a:avLst/>
          </a:prstGeom>
          <a:ln w="38100" cap="flat">
            <a:solidFill>
              <a:srgbClr val="000000"/>
            </a:solidFill>
            <a:prstDash val="solid"/>
            <a:headEnd type="none" w="sm" len="sm"/>
            <a:tailEnd type="arrow" w="med" len="sm"/>
          </a:ln>
        </p:spPr>
        <p:txBody>
          <a:bodyPr/>
          <a:lstStyle/>
          <a:p>
            <a:endParaRPr lang="vi-VN"/>
          </a:p>
        </p:txBody>
      </p:sp>
      <p:sp>
        <p:nvSpPr>
          <p:cNvPr id="41" name="AutoShape 41"/>
          <p:cNvSpPr/>
          <p:nvPr/>
        </p:nvSpPr>
        <p:spPr>
          <a:xfrm>
            <a:off x="6799119" y="6604092"/>
            <a:ext cx="1198404" cy="0"/>
          </a:xfrm>
          <a:prstGeom prst="line">
            <a:avLst/>
          </a:prstGeom>
          <a:ln w="38100" cap="flat">
            <a:solidFill>
              <a:srgbClr val="000000"/>
            </a:solidFill>
            <a:prstDash val="solid"/>
            <a:headEnd type="none" w="sm" len="sm"/>
            <a:tailEnd type="arrow" w="med" len="sm"/>
          </a:ln>
        </p:spPr>
        <p:txBody>
          <a:bodyPr/>
          <a:lstStyle/>
          <a:p>
            <a:endParaRPr lang="vi-VN"/>
          </a:p>
        </p:txBody>
      </p:sp>
      <p:sp>
        <p:nvSpPr>
          <p:cNvPr id="42" name="AutoShape 42"/>
          <p:cNvSpPr/>
          <p:nvPr/>
        </p:nvSpPr>
        <p:spPr>
          <a:xfrm>
            <a:off x="6799119" y="8485674"/>
            <a:ext cx="1198404" cy="0"/>
          </a:xfrm>
          <a:prstGeom prst="line">
            <a:avLst/>
          </a:prstGeom>
          <a:ln w="38100" cap="flat">
            <a:solidFill>
              <a:srgbClr val="000000"/>
            </a:solidFill>
            <a:prstDash val="solid"/>
            <a:headEnd type="none" w="sm" len="sm"/>
            <a:tailEnd type="arrow" w="med" len="sm"/>
          </a:ln>
        </p:spPr>
        <p:txBody>
          <a:bodyPr/>
          <a:lstStyle/>
          <a:p>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sp>
        <p:nvSpPr>
          <p:cNvPr id="5" name="TextBox 5"/>
          <p:cNvSpPr txBox="1"/>
          <p:nvPr/>
        </p:nvSpPr>
        <p:spPr>
          <a:xfrm>
            <a:off x="7375179" y="5496667"/>
            <a:ext cx="10912821" cy="1306441"/>
          </a:xfrm>
          <a:prstGeom prst="rect">
            <a:avLst/>
          </a:prstGeom>
        </p:spPr>
        <p:txBody>
          <a:bodyPr lIns="0" tIns="0" rIns="0" bIns="0" rtlCol="0" anchor="t">
            <a:spAutoFit/>
          </a:bodyPr>
          <a:lstStyle/>
          <a:p>
            <a:pPr algn="just">
              <a:lnSpc>
                <a:spcPts val="10066"/>
              </a:lnSpc>
            </a:pPr>
            <a:r>
              <a:rPr lang="en-US" sz="9151">
                <a:solidFill>
                  <a:srgbClr val="000000"/>
                </a:solidFill>
                <a:latin typeface="Montserrat Bold"/>
              </a:rPr>
              <a:t>DOCKER SWARM</a:t>
            </a:r>
          </a:p>
        </p:txBody>
      </p:sp>
      <p:grpSp>
        <p:nvGrpSpPr>
          <p:cNvPr id="6" name="Group 6"/>
          <p:cNvGrpSpPr/>
          <p:nvPr/>
        </p:nvGrpSpPr>
        <p:grpSpPr>
          <a:xfrm>
            <a:off x="-2062595" y="0"/>
            <a:ext cx="4566805" cy="3969327"/>
            <a:chOff x="0" y="0"/>
            <a:chExt cx="1202780" cy="1045420"/>
          </a:xfrm>
        </p:grpSpPr>
        <p:sp>
          <p:nvSpPr>
            <p:cNvPr id="7" name="Freeform 7"/>
            <p:cNvSpPr/>
            <p:nvPr/>
          </p:nvSpPr>
          <p:spPr>
            <a:xfrm>
              <a:off x="0" y="0"/>
              <a:ext cx="1202780" cy="1045420"/>
            </a:xfrm>
            <a:custGeom>
              <a:avLst/>
              <a:gdLst/>
              <a:ahLst/>
              <a:cxnLst/>
              <a:rect l="l" t="t" r="r" b="b"/>
              <a:pathLst>
                <a:path w="1202780" h="104542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p:spPr>
          <p:txBody>
            <a:bodyPr/>
            <a:lstStyle/>
            <a:p>
              <a:endParaRPr lang="vi-VN"/>
            </a:p>
          </p:txBody>
        </p:sp>
        <p:sp>
          <p:nvSpPr>
            <p:cNvPr id="8" name="TextBox 8"/>
            <p:cNvSpPr txBox="1"/>
            <p:nvPr/>
          </p:nvSpPr>
          <p:spPr>
            <a:xfrm>
              <a:off x="0" y="-38100"/>
              <a:ext cx="1202780" cy="1083520"/>
            </a:xfrm>
            <a:prstGeom prst="rect">
              <a:avLst/>
            </a:prstGeom>
          </p:spPr>
          <p:txBody>
            <a:bodyPr lIns="50800" tIns="50800" rIns="50800" bIns="50800" rtlCol="0" anchor="ctr"/>
            <a:lstStyle/>
            <a:p>
              <a:pPr algn="ctr">
                <a:lnSpc>
                  <a:spcPts val="3336"/>
                </a:lnSpc>
              </a:pPr>
              <a:endParaRPr/>
            </a:p>
          </p:txBody>
        </p:sp>
      </p:grpSp>
      <p:grpSp>
        <p:nvGrpSpPr>
          <p:cNvPr id="9" name="Group 9"/>
          <p:cNvGrpSpPr/>
          <p:nvPr/>
        </p:nvGrpSpPr>
        <p:grpSpPr>
          <a:xfrm>
            <a:off x="5869327" y="7706530"/>
            <a:ext cx="1011106" cy="934194"/>
            <a:chOff x="0" y="0"/>
            <a:chExt cx="266300" cy="246043"/>
          </a:xfrm>
        </p:grpSpPr>
        <p:sp>
          <p:nvSpPr>
            <p:cNvPr id="10" name="Freeform 10"/>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11" name="TextBox 11"/>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12" name="Group 12"/>
          <p:cNvGrpSpPr/>
          <p:nvPr/>
        </p:nvGrpSpPr>
        <p:grpSpPr>
          <a:xfrm>
            <a:off x="6880433" y="6626480"/>
            <a:ext cx="1318158" cy="1361410"/>
            <a:chOff x="0" y="0"/>
            <a:chExt cx="347169" cy="358561"/>
          </a:xfrm>
        </p:grpSpPr>
        <p:sp>
          <p:nvSpPr>
            <p:cNvPr id="13" name="Freeform 13"/>
            <p:cNvSpPr/>
            <p:nvPr/>
          </p:nvSpPr>
          <p:spPr>
            <a:xfrm>
              <a:off x="0" y="0"/>
              <a:ext cx="347169" cy="358561"/>
            </a:xfrm>
            <a:custGeom>
              <a:avLst/>
              <a:gdLst/>
              <a:ahLst/>
              <a:cxnLst/>
              <a:rect l="l" t="t" r="r" b="b"/>
              <a:pathLst>
                <a:path w="347169" h="358561">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p:spPr>
          <p:txBody>
            <a:bodyPr/>
            <a:lstStyle/>
            <a:p>
              <a:endParaRPr lang="vi-VN"/>
            </a:p>
          </p:txBody>
        </p:sp>
        <p:sp>
          <p:nvSpPr>
            <p:cNvPr id="14" name="TextBox 14"/>
            <p:cNvSpPr txBox="1"/>
            <p:nvPr/>
          </p:nvSpPr>
          <p:spPr>
            <a:xfrm>
              <a:off x="0" y="-38100"/>
              <a:ext cx="347169" cy="396661"/>
            </a:xfrm>
            <a:prstGeom prst="rect">
              <a:avLst/>
            </a:prstGeom>
          </p:spPr>
          <p:txBody>
            <a:bodyPr lIns="50800" tIns="50800" rIns="50800" bIns="50800" rtlCol="0" anchor="ctr"/>
            <a:lstStyle/>
            <a:p>
              <a:pPr algn="ctr">
                <a:lnSpc>
                  <a:spcPts val="3336"/>
                </a:lnSpc>
              </a:pPr>
              <a:endParaRPr/>
            </a:p>
          </p:txBody>
        </p:sp>
      </p:grpSp>
      <p:grpSp>
        <p:nvGrpSpPr>
          <p:cNvPr id="15" name="Group 15"/>
          <p:cNvGrpSpPr/>
          <p:nvPr/>
        </p:nvGrpSpPr>
        <p:grpSpPr>
          <a:xfrm>
            <a:off x="-2818716" y="6626217"/>
            <a:ext cx="6365981" cy="3439880"/>
            <a:chOff x="0" y="0"/>
            <a:chExt cx="1676637" cy="905977"/>
          </a:xfrm>
        </p:grpSpPr>
        <p:sp>
          <p:nvSpPr>
            <p:cNvPr id="16" name="Freeform 16"/>
            <p:cNvSpPr/>
            <p:nvPr/>
          </p:nvSpPr>
          <p:spPr>
            <a:xfrm>
              <a:off x="0" y="0"/>
              <a:ext cx="1676637" cy="905977"/>
            </a:xfrm>
            <a:custGeom>
              <a:avLst/>
              <a:gdLst/>
              <a:ahLst/>
              <a:cxnLst/>
              <a:rect l="l" t="t" r="r" b="b"/>
              <a:pathLst>
                <a:path w="1676637" h="90597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p:spPr>
          <p:txBody>
            <a:bodyPr/>
            <a:lstStyle/>
            <a:p>
              <a:endParaRPr lang="vi-VN"/>
            </a:p>
          </p:txBody>
        </p:sp>
        <p:sp>
          <p:nvSpPr>
            <p:cNvPr id="17" name="TextBox 17"/>
            <p:cNvSpPr txBox="1"/>
            <p:nvPr/>
          </p:nvSpPr>
          <p:spPr>
            <a:xfrm>
              <a:off x="0" y="-38100"/>
              <a:ext cx="1676637" cy="944077"/>
            </a:xfrm>
            <a:prstGeom prst="rect">
              <a:avLst/>
            </a:prstGeom>
          </p:spPr>
          <p:txBody>
            <a:bodyPr lIns="50800" tIns="50800" rIns="50800" bIns="50800" rtlCol="0" anchor="ctr"/>
            <a:lstStyle/>
            <a:p>
              <a:pPr algn="ctr">
                <a:lnSpc>
                  <a:spcPts val="3336"/>
                </a:lnSpc>
              </a:pPr>
              <a:endParaRPr/>
            </a:p>
          </p:txBody>
        </p:sp>
      </p:grpSp>
      <p:grpSp>
        <p:nvGrpSpPr>
          <p:cNvPr id="18" name="Group 18"/>
          <p:cNvGrpSpPr>
            <a:grpSpLocks noChangeAspect="1"/>
          </p:cNvGrpSpPr>
          <p:nvPr/>
        </p:nvGrpSpPr>
        <p:grpSpPr>
          <a:xfrm rot="-2700000">
            <a:off x="1521055" y="1753319"/>
            <a:ext cx="5652245" cy="5837638"/>
            <a:chOff x="0" y="0"/>
            <a:chExt cx="6350000" cy="6558280"/>
          </a:xfrm>
        </p:grpSpPr>
        <p:sp>
          <p:nvSpPr>
            <p:cNvPr id="19" name="Freeform 19"/>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8906" r="-18906"/>
              </a:stretch>
            </a:blipFill>
          </p:spPr>
          <p:txBody>
            <a:bodyPr/>
            <a:lstStyle/>
            <a:p>
              <a:endParaRPr lang="vi-VN"/>
            </a:p>
          </p:txBody>
        </p:sp>
        <p:sp>
          <p:nvSpPr>
            <p:cNvPr id="20" name="Freeform 20"/>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94B8AB"/>
            </a:solidFill>
          </p:spPr>
          <p:txBody>
            <a:bodyPr/>
            <a:lstStyle/>
            <a:p>
              <a:endParaRPr lang="vi-VN"/>
            </a:p>
          </p:txBody>
        </p:sp>
      </p:grpSp>
      <p:grpSp>
        <p:nvGrpSpPr>
          <p:cNvPr id="21" name="Group 21"/>
          <p:cNvGrpSpPr/>
          <p:nvPr/>
        </p:nvGrpSpPr>
        <p:grpSpPr>
          <a:xfrm>
            <a:off x="-364425" y="1399431"/>
            <a:ext cx="1170465" cy="117046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p:spPr>
          <p:txBody>
            <a:bodyPr/>
            <a:lstStyle/>
            <a:p>
              <a:endParaRPr lang="vi-VN"/>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24" name="Group 24"/>
          <p:cNvGrpSpPr/>
          <p:nvPr/>
        </p:nvGrpSpPr>
        <p:grpSpPr>
          <a:xfrm>
            <a:off x="0" y="6803108"/>
            <a:ext cx="3008168" cy="3086100"/>
            <a:chOff x="0" y="0"/>
            <a:chExt cx="792275" cy="812800"/>
          </a:xfrm>
        </p:grpSpPr>
        <p:sp>
          <p:nvSpPr>
            <p:cNvPr id="25" name="Freeform 25"/>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26" name="TextBox 26"/>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27" name="Group 27"/>
          <p:cNvGrpSpPr/>
          <p:nvPr/>
        </p:nvGrpSpPr>
        <p:grpSpPr>
          <a:xfrm>
            <a:off x="1028700" y="7800231"/>
            <a:ext cx="1011106" cy="934194"/>
            <a:chOff x="0" y="0"/>
            <a:chExt cx="266300" cy="246043"/>
          </a:xfrm>
        </p:grpSpPr>
        <p:sp>
          <p:nvSpPr>
            <p:cNvPr id="28" name="Freeform 28"/>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29" name="TextBox 29"/>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30" name="Group 30"/>
          <p:cNvGrpSpPr/>
          <p:nvPr/>
        </p:nvGrpSpPr>
        <p:grpSpPr>
          <a:xfrm>
            <a:off x="0" y="10066098"/>
            <a:ext cx="11072623" cy="441805"/>
            <a:chOff x="0" y="0"/>
            <a:chExt cx="2916246" cy="116360"/>
          </a:xfrm>
        </p:grpSpPr>
        <p:sp>
          <p:nvSpPr>
            <p:cNvPr id="31" name="Freeform 31"/>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32" name="TextBox 32"/>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sp>
        <p:nvSpPr>
          <p:cNvPr id="33" name="TextBox 33"/>
          <p:cNvSpPr txBox="1"/>
          <p:nvPr/>
        </p:nvSpPr>
        <p:spPr>
          <a:xfrm>
            <a:off x="8099010" y="2175164"/>
            <a:ext cx="2467393" cy="2935148"/>
          </a:xfrm>
          <a:prstGeom prst="rect">
            <a:avLst/>
          </a:prstGeom>
        </p:spPr>
        <p:txBody>
          <a:bodyPr lIns="0" tIns="0" rIns="0" bIns="0" rtlCol="0" anchor="t">
            <a:spAutoFit/>
          </a:bodyPr>
          <a:lstStyle/>
          <a:p>
            <a:pPr algn="just">
              <a:lnSpc>
                <a:spcPts val="22601"/>
              </a:lnSpc>
            </a:pPr>
            <a:r>
              <a:rPr lang="en-US" sz="20547">
                <a:solidFill>
                  <a:srgbClr val="000000"/>
                </a:solidFill>
                <a:latin typeface="Montserrat Bold"/>
              </a:rPr>
              <a:t>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1387186" y="-154305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94B8AB"/>
            </a:solidFill>
          </p:spPr>
          <p:txBody>
            <a:bodyPr/>
            <a:lstStyle/>
            <a:p>
              <a:endParaRPr lang="vi-V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503959" y="9312177"/>
            <a:ext cx="1319645" cy="131964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txBody>
            <a:bodyPr/>
            <a:lstStyle/>
            <a:p>
              <a:endParaRPr lang="vi-V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8279845" y="1783232"/>
            <a:ext cx="9218457" cy="6720535"/>
            <a:chOff x="0" y="0"/>
            <a:chExt cx="2427906" cy="1770018"/>
          </a:xfrm>
        </p:grpSpPr>
        <p:sp>
          <p:nvSpPr>
            <p:cNvPr id="12" name="Freeform 12"/>
            <p:cNvSpPr/>
            <p:nvPr/>
          </p:nvSpPr>
          <p:spPr>
            <a:xfrm>
              <a:off x="0" y="0"/>
              <a:ext cx="2427906" cy="1770018"/>
            </a:xfrm>
            <a:custGeom>
              <a:avLst/>
              <a:gdLst/>
              <a:ahLst/>
              <a:cxnLst/>
              <a:rect l="l" t="t" r="r" b="b"/>
              <a:pathLst>
                <a:path w="2427906" h="1770018">
                  <a:moveTo>
                    <a:pt x="25195" y="0"/>
                  </a:moveTo>
                  <a:lnTo>
                    <a:pt x="2402711" y="0"/>
                  </a:lnTo>
                  <a:cubicBezTo>
                    <a:pt x="2416626" y="0"/>
                    <a:pt x="2427906" y="11280"/>
                    <a:pt x="2427906" y="25195"/>
                  </a:cubicBezTo>
                  <a:lnTo>
                    <a:pt x="2427906" y="1744823"/>
                  </a:lnTo>
                  <a:cubicBezTo>
                    <a:pt x="2427906" y="1758737"/>
                    <a:pt x="2416626" y="1770018"/>
                    <a:pt x="2402711" y="1770018"/>
                  </a:cubicBezTo>
                  <a:lnTo>
                    <a:pt x="25195" y="1770018"/>
                  </a:lnTo>
                  <a:cubicBezTo>
                    <a:pt x="11280" y="1770018"/>
                    <a:pt x="0" y="1758737"/>
                    <a:pt x="0" y="1744823"/>
                  </a:cubicBezTo>
                  <a:lnTo>
                    <a:pt x="0" y="25195"/>
                  </a:lnTo>
                  <a:cubicBezTo>
                    <a:pt x="0" y="11280"/>
                    <a:pt x="11280" y="0"/>
                    <a:pt x="25195" y="0"/>
                  </a:cubicBezTo>
                  <a:close/>
                </a:path>
              </a:pathLst>
            </a:custGeom>
            <a:solidFill>
              <a:srgbClr val="94B8AB"/>
            </a:solidFill>
          </p:spPr>
          <p:txBody>
            <a:bodyPr/>
            <a:lstStyle/>
            <a:p>
              <a:endParaRPr lang="vi-VN"/>
            </a:p>
          </p:txBody>
        </p:sp>
        <p:sp>
          <p:nvSpPr>
            <p:cNvPr id="13" name="TextBox 13"/>
            <p:cNvSpPr txBox="1"/>
            <p:nvPr/>
          </p:nvSpPr>
          <p:spPr>
            <a:xfrm>
              <a:off x="0" y="-38100"/>
              <a:ext cx="2427906" cy="1808118"/>
            </a:xfrm>
            <a:prstGeom prst="rect">
              <a:avLst/>
            </a:prstGeom>
          </p:spPr>
          <p:txBody>
            <a:bodyPr lIns="50800" tIns="50800" rIns="50800" bIns="50800" rtlCol="0" anchor="ctr"/>
            <a:lstStyle/>
            <a:p>
              <a:pPr algn="ctr">
                <a:lnSpc>
                  <a:spcPts val="3336"/>
                </a:lnSpc>
              </a:pPr>
              <a:endParaRPr/>
            </a:p>
          </p:txBody>
        </p:sp>
      </p:grpSp>
      <p:sp>
        <p:nvSpPr>
          <p:cNvPr id="14" name="Freeform 14"/>
          <p:cNvSpPr/>
          <p:nvPr/>
        </p:nvSpPr>
        <p:spPr>
          <a:xfrm>
            <a:off x="415101" y="2818440"/>
            <a:ext cx="7174869" cy="4153367"/>
          </a:xfrm>
          <a:custGeom>
            <a:avLst/>
            <a:gdLst/>
            <a:ahLst/>
            <a:cxnLst/>
            <a:rect l="l" t="t" r="r" b="b"/>
            <a:pathLst>
              <a:path w="7174869" h="4153367">
                <a:moveTo>
                  <a:pt x="0" y="0"/>
                </a:moveTo>
                <a:lnTo>
                  <a:pt x="7174869" y="0"/>
                </a:lnTo>
                <a:lnTo>
                  <a:pt x="7174869" y="4153366"/>
                </a:lnTo>
                <a:lnTo>
                  <a:pt x="0" y="4153366"/>
                </a:lnTo>
                <a:lnTo>
                  <a:pt x="0" y="0"/>
                </a:lnTo>
                <a:close/>
              </a:path>
            </a:pathLst>
          </a:custGeom>
          <a:blipFill>
            <a:blip r:embed="rId2"/>
            <a:stretch>
              <a:fillRect/>
            </a:stretch>
          </a:blipFill>
        </p:spPr>
        <p:txBody>
          <a:bodyPr/>
          <a:lstStyle/>
          <a:p>
            <a:endParaRPr lang="vi-VN"/>
          </a:p>
        </p:txBody>
      </p:sp>
      <p:sp>
        <p:nvSpPr>
          <p:cNvPr id="15" name="TextBox 15"/>
          <p:cNvSpPr txBox="1"/>
          <p:nvPr/>
        </p:nvSpPr>
        <p:spPr>
          <a:xfrm>
            <a:off x="4388882" y="628650"/>
            <a:ext cx="7781925" cy="857250"/>
          </a:xfrm>
          <a:prstGeom prst="rect">
            <a:avLst/>
          </a:prstGeom>
        </p:spPr>
        <p:txBody>
          <a:bodyPr lIns="0" tIns="0" rIns="0" bIns="0" rtlCol="0" anchor="t">
            <a:spAutoFit/>
          </a:bodyPr>
          <a:lstStyle/>
          <a:p>
            <a:pPr algn="ctr">
              <a:lnSpc>
                <a:spcPts val="6600"/>
              </a:lnSpc>
            </a:pPr>
            <a:r>
              <a:rPr lang="en-US" sz="6000">
                <a:solidFill>
                  <a:srgbClr val="040404"/>
                </a:solidFill>
                <a:latin typeface="Montserrat Bold"/>
              </a:rPr>
              <a:t> DOCKER SWARM</a:t>
            </a:r>
          </a:p>
        </p:txBody>
      </p:sp>
      <p:sp>
        <p:nvSpPr>
          <p:cNvPr id="16" name="TextBox 16"/>
          <p:cNvSpPr txBox="1"/>
          <p:nvPr/>
        </p:nvSpPr>
        <p:spPr>
          <a:xfrm>
            <a:off x="8459733" y="2296703"/>
            <a:ext cx="8858681" cy="5044440"/>
          </a:xfrm>
          <a:prstGeom prst="rect">
            <a:avLst/>
          </a:prstGeom>
        </p:spPr>
        <p:txBody>
          <a:bodyPr lIns="0" tIns="0" rIns="0" bIns="0" rtlCol="0" anchor="t">
            <a:spAutoFit/>
          </a:bodyPr>
          <a:lstStyle/>
          <a:p>
            <a:pPr algn="l">
              <a:lnSpc>
                <a:spcPts val="5039"/>
              </a:lnSpc>
            </a:pPr>
            <a:r>
              <a:rPr lang="en-US" sz="2799" spc="111">
                <a:solidFill>
                  <a:srgbClr val="040404"/>
                </a:solidFill>
                <a:latin typeface="Montserrat Medium"/>
              </a:rPr>
              <a:t> Docker Swarm là một công nghệ phân cụm kết nối một tập hợp các máy chủ chạy Docker và cho phép bạn triển khai các ứng dụng trên các máy đó. Docker Swarm điều phối việc triển khai, vận hành các dịch vụ, lên lịch các tác vụ theo yêu cầu tài nguyên của ứng dụng cũng như khả năng mà máy chủ cung cấp.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1387186" y="-154305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94B8AB"/>
            </a:solidFill>
          </p:spPr>
          <p:txBody>
            <a:bodyPr/>
            <a:lstStyle/>
            <a:p>
              <a:endParaRPr lang="vi-V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503959" y="9312177"/>
            <a:ext cx="1319645" cy="131964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txBody>
            <a:bodyPr/>
            <a:lstStyle/>
            <a:p>
              <a:endParaRPr lang="vi-V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350234" y="1543050"/>
            <a:ext cx="17222021" cy="8264291"/>
            <a:chOff x="0" y="0"/>
            <a:chExt cx="4535841" cy="2176603"/>
          </a:xfrm>
        </p:grpSpPr>
        <p:sp>
          <p:nvSpPr>
            <p:cNvPr id="12" name="Freeform 12"/>
            <p:cNvSpPr/>
            <p:nvPr/>
          </p:nvSpPr>
          <p:spPr>
            <a:xfrm>
              <a:off x="0" y="0"/>
              <a:ext cx="4535841" cy="2176603"/>
            </a:xfrm>
            <a:custGeom>
              <a:avLst/>
              <a:gdLst/>
              <a:ahLst/>
              <a:cxnLst/>
              <a:rect l="l" t="t" r="r" b="b"/>
              <a:pathLst>
                <a:path w="4535841" h="2176603">
                  <a:moveTo>
                    <a:pt x="13486" y="0"/>
                  </a:moveTo>
                  <a:lnTo>
                    <a:pt x="4522355" y="0"/>
                  </a:lnTo>
                  <a:cubicBezTo>
                    <a:pt x="4529803" y="0"/>
                    <a:pt x="4535841" y="6038"/>
                    <a:pt x="4535841" y="13486"/>
                  </a:cubicBezTo>
                  <a:lnTo>
                    <a:pt x="4535841" y="2163117"/>
                  </a:lnTo>
                  <a:cubicBezTo>
                    <a:pt x="4535841" y="2166694"/>
                    <a:pt x="4534420" y="2170124"/>
                    <a:pt x="4531891" y="2172653"/>
                  </a:cubicBezTo>
                  <a:cubicBezTo>
                    <a:pt x="4529362" y="2175183"/>
                    <a:pt x="4525931" y="2176603"/>
                    <a:pt x="4522355" y="2176603"/>
                  </a:cubicBezTo>
                  <a:lnTo>
                    <a:pt x="13486" y="2176603"/>
                  </a:lnTo>
                  <a:cubicBezTo>
                    <a:pt x="6038" y="2176603"/>
                    <a:pt x="0" y="2170565"/>
                    <a:pt x="0" y="2163117"/>
                  </a:cubicBezTo>
                  <a:lnTo>
                    <a:pt x="0" y="13486"/>
                  </a:lnTo>
                  <a:cubicBezTo>
                    <a:pt x="0" y="9909"/>
                    <a:pt x="1421" y="6479"/>
                    <a:pt x="3950" y="3950"/>
                  </a:cubicBezTo>
                  <a:cubicBezTo>
                    <a:pt x="6479" y="1421"/>
                    <a:pt x="9909" y="0"/>
                    <a:pt x="13486" y="0"/>
                  </a:cubicBezTo>
                  <a:close/>
                </a:path>
              </a:pathLst>
            </a:custGeom>
            <a:solidFill>
              <a:srgbClr val="94B8AB"/>
            </a:solidFill>
          </p:spPr>
          <p:txBody>
            <a:bodyPr/>
            <a:lstStyle/>
            <a:p>
              <a:endParaRPr lang="vi-VN"/>
            </a:p>
          </p:txBody>
        </p:sp>
        <p:sp>
          <p:nvSpPr>
            <p:cNvPr id="13" name="TextBox 13"/>
            <p:cNvSpPr txBox="1"/>
            <p:nvPr/>
          </p:nvSpPr>
          <p:spPr>
            <a:xfrm>
              <a:off x="0" y="-38100"/>
              <a:ext cx="4535841" cy="2214703"/>
            </a:xfrm>
            <a:prstGeom prst="rect">
              <a:avLst/>
            </a:prstGeom>
          </p:spPr>
          <p:txBody>
            <a:bodyPr lIns="50800" tIns="50800" rIns="50800" bIns="50800" rtlCol="0" anchor="ctr"/>
            <a:lstStyle/>
            <a:p>
              <a:pPr algn="ctr">
                <a:lnSpc>
                  <a:spcPts val="3336"/>
                </a:lnSpc>
              </a:pPr>
              <a:endParaRPr/>
            </a:p>
          </p:txBody>
        </p:sp>
      </p:grpSp>
      <p:sp>
        <p:nvSpPr>
          <p:cNvPr id="14" name="TextBox 14"/>
          <p:cNvSpPr txBox="1"/>
          <p:nvPr/>
        </p:nvSpPr>
        <p:spPr>
          <a:xfrm>
            <a:off x="1871643" y="505952"/>
            <a:ext cx="15255291" cy="857250"/>
          </a:xfrm>
          <a:prstGeom prst="rect">
            <a:avLst/>
          </a:prstGeom>
        </p:spPr>
        <p:txBody>
          <a:bodyPr lIns="0" tIns="0" rIns="0" bIns="0" rtlCol="0" anchor="t">
            <a:spAutoFit/>
          </a:bodyPr>
          <a:lstStyle/>
          <a:p>
            <a:pPr algn="ctr">
              <a:lnSpc>
                <a:spcPts val="6600"/>
              </a:lnSpc>
            </a:pPr>
            <a:r>
              <a:rPr lang="en-US" sz="6000">
                <a:solidFill>
                  <a:srgbClr val="040404"/>
                </a:solidFill>
                <a:latin typeface="Montserrat Bold"/>
              </a:rPr>
              <a:t>TÍNH NĂNG CỦA DOCKER SWARM</a:t>
            </a:r>
          </a:p>
        </p:txBody>
      </p:sp>
      <p:sp>
        <p:nvSpPr>
          <p:cNvPr id="15" name="TextBox 15"/>
          <p:cNvSpPr txBox="1"/>
          <p:nvPr/>
        </p:nvSpPr>
        <p:spPr>
          <a:xfrm>
            <a:off x="350234" y="1486959"/>
            <a:ext cx="16954464" cy="8485041"/>
          </a:xfrm>
          <a:prstGeom prst="rect">
            <a:avLst/>
          </a:prstGeom>
        </p:spPr>
        <p:txBody>
          <a:bodyPr lIns="0" tIns="0" rIns="0" bIns="0" rtlCol="0" anchor="t">
            <a:spAutoFit/>
          </a:bodyPr>
          <a:lstStyle/>
          <a:p>
            <a:pPr marL="625625" lvl="1" indent="-312812" algn="l">
              <a:lnSpc>
                <a:spcPts val="5215"/>
              </a:lnSpc>
              <a:buFont typeface="Arial"/>
              <a:buChar char="•"/>
            </a:pPr>
            <a:r>
              <a:rPr lang="en-US" sz="2897" spc="115">
                <a:solidFill>
                  <a:srgbClr val="040404"/>
                </a:solidFill>
                <a:latin typeface="Montserrat Bold"/>
              </a:rPr>
              <a:t>Cluster management integrated with Docker Engine :</a:t>
            </a:r>
            <a:r>
              <a:rPr lang="en-US" sz="2897" spc="115">
                <a:solidFill>
                  <a:srgbClr val="040404"/>
                </a:solidFill>
                <a:latin typeface="Montserrat"/>
              </a:rPr>
              <a:t> Sử dụng bộ Docker Engine CLI để tạo swarm một cách dễ dàng</a:t>
            </a:r>
          </a:p>
          <a:p>
            <a:pPr marL="625625" lvl="1" indent="-312812" algn="l">
              <a:lnSpc>
                <a:spcPts val="5215"/>
              </a:lnSpc>
              <a:buFont typeface="Arial"/>
              <a:buChar char="•"/>
            </a:pPr>
            <a:r>
              <a:rPr lang="en-US" sz="2897" spc="115">
                <a:solidFill>
                  <a:srgbClr val="040404"/>
                </a:solidFill>
                <a:latin typeface="Montserrat Bold"/>
              </a:rPr>
              <a:t>Decentralized design:</a:t>
            </a:r>
            <a:r>
              <a:rPr lang="en-US" sz="2897" spc="115">
                <a:solidFill>
                  <a:srgbClr val="040404"/>
                </a:solidFill>
                <a:latin typeface="Montserrat"/>
              </a:rPr>
              <a:t> Docker Swarm được thiết kế dạng phân cấp. Thay vì xử lý sự khác biệt giữa các roles của node tại thời điểm triển khai, Docker xử lý bất kỳ tác vụ nào khi runtime. Ta có thể triển khai node managers và worker bằng Docker Engine.</a:t>
            </a:r>
          </a:p>
          <a:p>
            <a:pPr marL="625625" lvl="1" indent="-312812" algn="l">
              <a:lnSpc>
                <a:spcPts val="5215"/>
              </a:lnSpc>
              <a:buFont typeface="Arial"/>
              <a:buChar char="•"/>
            </a:pPr>
            <a:r>
              <a:rPr lang="en-US" sz="2897" spc="115">
                <a:solidFill>
                  <a:srgbClr val="040404"/>
                </a:solidFill>
                <a:latin typeface="Montserrat Bold"/>
              </a:rPr>
              <a:t>Declarative service model:</a:t>
            </a:r>
            <a:r>
              <a:rPr lang="en-US" sz="2897" spc="115">
                <a:solidFill>
                  <a:srgbClr val="040404"/>
                </a:solidFill>
                <a:latin typeface="Montserrat"/>
              </a:rPr>
              <a:t> Docker Engine sử dụng phương thức khai báo để cho phép bạn define trạng thái mong muốn của các dịch vụ khác nhau trong stack ứng dụng của bạn</a:t>
            </a:r>
          </a:p>
          <a:p>
            <a:pPr marL="625625" lvl="1" indent="-312812" algn="l">
              <a:lnSpc>
                <a:spcPts val="5215"/>
              </a:lnSpc>
              <a:buFont typeface="Arial"/>
              <a:buChar char="•"/>
            </a:pPr>
            <a:r>
              <a:rPr lang="en-US" sz="2897" spc="115">
                <a:solidFill>
                  <a:srgbClr val="040404"/>
                </a:solidFill>
                <a:latin typeface="Montserrat Bold"/>
              </a:rPr>
              <a:t>Scaling:</a:t>
            </a:r>
            <a:r>
              <a:rPr lang="en-US" sz="2897" spc="115">
                <a:solidFill>
                  <a:srgbClr val="040404"/>
                </a:solidFill>
                <a:latin typeface="Montserrat"/>
              </a:rPr>
              <a:t> Với mỗi service có thể khai báo số lượng task mà ta muốn chạy, Scale up, down replicas của 1 service một cách dễ dàng</a:t>
            </a:r>
          </a:p>
          <a:p>
            <a:pPr marL="625625" lvl="1" indent="-312812" algn="l">
              <a:lnSpc>
                <a:spcPts val="5215"/>
              </a:lnSpc>
              <a:buFont typeface="Arial"/>
              <a:buChar char="•"/>
            </a:pPr>
            <a:r>
              <a:rPr lang="en-US" sz="2897" spc="115">
                <a:solidFill>
                  <a:srgbClr val="040404"/>
                </a:solidFill>
                <a:latin typeface="Montserrat Bold"/>
              </a:rPr>
              <a:t>Secure by default:</a:t>
            </a:r>
            <a:r>
              <a:rPr lang="en-US" sz="2897" spc="115">
                <a:solidFill>
                  <a:srgbClr val="040404"/>
                </a:solidFill>
                <a:latin typeface="Montserrat"/>
              </a:rPr>
              <a:t> Các service giao tiếp với nhau sử dụng giao thức bảo mật TLS</a:t>
            </a:r>
          </a:p>
          <a:p>
            <a:pPr algn="l">
              <a:lnSpc>
                <a:spcPts val="5215"/>
              </a:lnSpc>
            </a:pPr>
            <a:endParaRPr lang="en-US" sz="2897" spc="115">
              <a:solidFill>
                <a:srgbClr val="040404"/>
              </a:solidFill>
              <a:latin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1387186" y="-154305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94B8AB"/>
            </a:solidFill>
          </p:spPr>
          <p:txBody>
            <a:bodyPr/>
            <a:lstStyle/>
            <a:p>
              <a:endParaRPr lang="vi-V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503959" y="9312177"/>
            <a:ext cx="1319645" cy="131964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txBody>
            <a:bodyPr/>
            <a:lstStyle/>
            <a:p>
              <a:endParaRPr lang="vi-V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350234" y="1543050"/>
            <a:ext cx="17222021" cy="8264291"/>
            <a:chOff x="0" y="0"/>
            <a:chExt cx="4535841" cy="2176603"/>
          </a:xfrm>
        </p:grpSpPr>
        <p:sp>
          <p:nvSpPr>
            <p:cNvPr id="12" name="Freeform 12"/>
            <p:cNvSpPr/>
            <p:nvPr/>
          </p:nvSpPr>
          <p:spPr>
            <a:xfrm>
              <a:off x="0" y="0"/>
              <a:ext cx="4535841" cy="2176603"/>
            </a:xfrm>
            <a:custGeom>
              <a:avLst/>
              <a:gdLst/>
              <a:ahLst/>
              <a:cxnLst/>
              <a:rect l="l" t="t" r="r" b="b"/>
              <a:pathLst>
                <a:path w="4535841" h="2176603">
                  <a:moveTo>
                    <a:pt x="13486" y="0"/>
                  </a:moveTo>
                  <a:lnTo>
                    <a:pt x="4522355" y="0"/>
                  </a:lnTo>
                  <a:cubicBezTo>
                    <a:pt x="4529803" y="0"/>
                    <a:pt x="4535841" y="6038"/>
                    <a:pt x="4535841" y="13486"/>
                  </a:cubicBezTo>
                  <a:lnTo>
                    <a:pt x="4535841" y="2163117"/>
                  </a:lnTo>
                  <a:cubicBezTo>
                    <a:pt x="4535841" y="2166694"/>
                    <a:pt x="4534420" y="2170124"/>
                    <a:pt x="4531891" y="2172653"/>
                  </a:cubicBezTo>
                  <a:cubicBezTo>
                    <a:pt x="4529362" y="2175183"/>
                    <a:pt x="4525931" y="2176603"/>
                    <a:pt x="4522355" y="2176603"/>
                  </a:cubicBezTo>
                  <a:lnTo>
                    <a:pt x="13486" y="2176603"/>
                  </a:lnTo>
                  <a:cubicBezTo>
                    <a:pt x="6038" y="2176603"/>
                    <a:pt x="0" y="2170565"/>
                    <a:pt x="0" y="2163117"/>
                  </a:cubicBezTo>
                  <a:lnTo>
                    <a:pt x="0" y="13486"/>
                  </a:lnTo>
                  <a:cubicBezTo>
                    <a:pt x="0" y="9909"/>
                    <a:pt x="1421" y="6479"/>
                    <a:pt x="3950" y="3950"/>
                  </a:cubicBezTo>
                  <a:cubicBezTo>
                    <a:pt x="6479" y="1421"/>
                    <a:pt x="9909" y="0"/>
                    <a:pt x="13486" y="0"/>
                  </a:cubicBezTo>
                  <a:close/>
                </a:path>
              </a:pathLst>
            </a:custGeom>
            <a:solidFill>
              <a:srgbClr val="94B8AB"/>
            </a:solidFill>
          </p:spPr>
          <p:txBody>
            <a:bodyPr/>
            <a:lstStyle/>
            <a:p>
              <a:endParaRPr lang="vi-VN"/>
            </a:p>
          </p:txBody>
        </p:sp>
        <p:sp>
          <p:nvSpPr>
            <p:cNvPr id="13" name="TextBox 13"/>
            <p:cNvSpPr txBox="1"/>
            <p:nvPr/>
          </p:nvSpPr>
          <p:spPr>
            <a:xfrm>
              <a:off x="0" y="-38100"/>
              <a:ext cx="4535841" cy="2214703"/>
            </a:xfrm>
            <a:prstGeom prst="rect">
              <a:avLst/>
            </a:prstGeom>
          </p:spPr>
          <p:txBody>
            <a:bodyPr lIns="50800" tIns="50800" rIns="50800" bIns="50800" rtlCol="0" anchor="ctr"/>
            <a:lstStyle/>
            <a:p>
              <a:pPr algn="ctr">
                <a:lnSpc>
                  <a:spcPts val="3336"/>
                </a:lnSpc>
              </a:pPr>
              <a:endParaRPr/>
            </a:p>
          </p:txBody>
        </p:sp>
      </p:grpSp>
      <p:sp>
        <p:nvSpPr>
          <p:cNvPr id="14" name="TextBox 14"/>
          <p:cNvSpPr txBox="1"/>
          <p:nvPr/>
        </p:nvSpPr>
        <p:spPr>
          <a:xfrm>
            <a:off x="1871643" y="505952"/>
            <a:ext cx="15255291" cy="857250"/>
          </a:xfrm>
          <a:prstGeom prst="rect">
            <a:avLst/>
          </a:prstGeom>
        </p:spPr>
        <p:txBody>
          <a:bodyPr lIns="0" tIns="0" rIns="0" bIns="0" rtlCol="0" anchor="t">
            <a:spAutoFit/>
          </a:bodyPr>
          <a:lstStyle/>
          <a:p>
            <a:pPr algn="ctr">
              <a:lnSpc>
                <a:spcPts val="6600"/>
              </a:lnSpc>
            </a:pPr>
            <a:r>
              <a:rPr lang="en-US" sz="6000">
                <a:solidFill>
                  <a:srgbClr val="040404"/>
                </a:solidFill>
                <a:latin typeface="Montserrat Bold"/>
              </a:rPr>
              <a:t>TÍNH NĂNG CỦA DOCKER SWARM</a:t>
            </a:r>
          </a:p>
        </p:txBody>
      </p:sp>
      <p:sp>
        <p:nvSpPr>
          <p:cNvPr id="15" name="TextBox 15"/>
          <p:cNvSpPr txBox="1"/>
          <p:nvPr/>
        </p:nvSpPr>
        <p:spPr>
          <a:xfrm>
            <a:off x="350234" y="1680325"/>
            <a:ext cx="16909066" cy="7827816"/>
          </a:xfrm>
          <a:prstGeom prst="rect">
            <a:avLst/>
          </a:prstGeom>
        </p:spPr>
        <p:txBody>
          <a:bodyPr lIns="0" tIns="0" rIns="0" bIns="0" rtlCol="0" anchor="t">
            <a:spAutoFit/>
          </a:bodyPr>
          <a:lstStyle/>
          <a:p>
            <a:pPr marL="625625" lvl="1" indent="-312812" algn="l">
              <a:lnSpc>
                <a:spcPts val="5215"/>
              </a:lnSpc>
              <a:buFont typeface="Arial"/>
              <a:buChar char="•"/>
            </a:pPr>
            <a:r>
              <a:rPr lang="en-US" sz="2897" spc="115">
                <a:solidFill>
                  <a:srgbClr val="040404"/>
                </a:solidFill>
                <a:latin typeface="Montserrat Bold"/>
              </a:rPr>
              <a:t>Desired state reconciliation:</a:t>
            </a:r>
            <a:r>
              <a:rPr lang="en-US" sz="2897" spc="115">
                <a:solidFill>
                  <a:srgbClr val="040404"/>
                </a:solidFill>
                <a:latin typeface="Montserrat"/>
              </a:rPr>
              <a:t> Swarm đảm bảo 1 service hoạt động ổn định bằng cách tự động thay 1 replicas crash bằng 1 replicas mới cho các worker đang chạy</a:t>
            </a:r>
          </a:p>
          <a:p>
            <a:pPr marL="625625" lvl="1" indent="-312812" algn="l">
              <a:lnSpc>
                <a:spcPts val="5215"/>
              </a:lnSpc>
              <a:buFont typeface="Arial"/>
              <a:buChar char="•"/>
            </a:pPr>
            <a:r>
              <a:rPr lang="en-US" sz="2897" spc="115">
                <a:solidFill>
                  <a:srgbClr val="040404"/>
                </a:solidFill>
                <a:latin typeface="Montserrat Bold"/>
              </a:rPr>
              <a:t>Multi-host networking: </a:t>
            </a:r>
            <a:r>
              <a:rPr lang="en-US" sz="2897" spc="115">
                <a:solidFill>
                  <a:srgbClr val="040404"/>
                </a:solidFill>
                <a:latin typeface="Montserrat"/>
              </a:rPr>
              <a:t>Swarm manager có thể tự động gán IP cho mỗi service khi nó khởi tạo và cập nhật application.</a:t>
            </a:r>
          </a:p>
          <a:p>
            <a:pPr marL="625625" lvl="1" indent="-312812" algn="l">
              <a:lnSpc>
                <a:spcPts val="5215"/>
              </a:lnSpc>
              <a:buFont typeface="Arial"/>
              <a:buChar char="•"/>
            </a:pPr>
            <a:r>
              <a:rPr lang="en-US" sz="2897" spc="115">
                <a:solidFill>
                  <a:srgbClr val="040404"/>
                </a:solidFill>
                <a:latin typeface="Montserrat Bold"/>
              </a:rPr>
              <a:t>Service discovery:</a:t>
            </a:r>
            <a:r>
              <a:rPr lang="en-US" sz="2897" spc="115">
                <a:solidFill>
                  <a:srgbClr val="040404"/>
                </a:solidFill>
                <a:latin typeface="Montserrat"/>
              </a:rPr>
              <a:t> Swarm manager node gán mỗi service trong swarm một DNS server riêng. Do đó bạn có thể truy xuất thông qua DNS này</a:t>
            </a:r>
          </a:p>
          <a:p>
            <a:pPr marL="625625" lvl="1" indent="-312812" algn="l">
              <a:lnSpc>
                <a:spcPts val="5215"/>
              </a:lnSpc>
              <a:buFont typeface="Arial"/>
              <a:buChar char="•"/>
            </a:pPr>
            <a:r>
              <a:rPr lang="en-US" sz="2897" spc="115">
                <a:solidFill>
                  <a:srgbClr val="040404"/>
                </a:solidFill>
                <a:latin typeface="Montserrat Bold"/>
              </a:rPr>
              <a:t>Load balancing:</a:t>
            </a:r>
            <a:r>
              <a:rPr lang="en-US" sz="2897" spc="115">
                <a:solidFill>
                  <a:srgbClr val="040404"/>
                </a:solidFill>
                <a:latin typeface="Montserrat"/>
              </a:rPr>
              <a:t> Có thể expose các port cho các services tới load balance. tích hợp cân bằng tải sử dujgn thuật toán thuật toán Round-robin</a:t>
            </a:r>
          </a:p>
          <a:p>
            <a:pPr marL="625625" lvl="1" indent="-312812" algn="l">
              <a:lnSpc>
                <a:spcPts val="5215"/>
              </a:lnSpc>
              <a:buFont typeface="Arial"/>
              <a:buChar char="•"/>
            </a:pPr>
            <a:r>
              <a:rPr lang="en-US" sz="2897" spc="115">
                <a:solidFill>
                  <a:srgbClr val="040404"/>
                </a:solidFill>
                <a:latin typeface="Montserrat Bold"/>
              </a:rPr>
              <a:t>Rolling updates:</a:t>
            </a:r>
            <a:r>
              <a:rPr lang="en-US" sz="2897" spc="115">
                <a:solidFill>
                  <a:srgbClr val="040404"/>
                </a:solidFill>
                <a:latin typeface="Montserrat"/>
              </a:rPr>
              <a:t> ASwarm giúp update image của service một cách hoàn toàn tự động. Swarm manager giúp bạn kiểm soát độ trễ giữa service deploy tới các node khác nhau và bạn có thể rolling back bất cứ lúc nào.</a:t>
            </a:r>
          </a:p>
          <a:p>
            <a:pPr algn="l">
              <a:lnSpc>
                <a:spcPts val="5215"/>
              </a:lnSpc>
            </a:pPr>
            <a:endParaRPr lang="en-US" sz="2897" spc="115">
              <a:solidFill>
                <a:srgbClr val="040404"/>
              </a:solidFill>
              <a:latin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1387186" y="-154305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94B8AB"/>
            </a:solidFill>
          </p:spPr>
          <p:txBody>
            <a:bodyPr/>
            <a:lstStyle/>
            <a:p>
              <a:endParaRPr lang="vi-V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503959" y="9312177"/>
            <a:ext cx="1319645" cy="131964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txBody>
            <a:bodyPr/>
            <a:lstStyle/>
            <a:p>
              <a:endParaRPr lang="vi-V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sp>
        <p:nvSpPr>
          <p:cNvPr id="11" name="Freeform 11"/>
          <p:cNvSpPr/>
          <p:nvPr/>
        </p:nvSpPr>
        <p:spPr>
          <a:xfrm>
            <a:off x="815686" y="1783097"/>
            <a:ext cx="15764152" cy="7386823"/>
          </a:xfrm>
          <a:custGeom>
            <a:avLst/>
            <a:gdLst/>
            <a:ahLst/>
            <a:cxnLst/>
            <a:rect l="l" t="t" r="r" b="b"/>
            <a:pathLst>
              <a:path w="15764152" h="7386823">
                <a:moveTo>
                  <a:pt x="0" y="0"/>
                </a:moveTo>
                <a:lnTo>
                  <a:pt x="15764152" y="0"/>
                </a:lnTo>
                <a:lnTo>
                  <a:pt x="15764152" y="7386823"/>
                </a:lnTo>
                <a:lnTo>
                  <a:pt x="0" y="7386823"/>
                </a:lnTo>
                <a:lnTo>
                  <a:pt x="0" y="0"/>
                </a:lnTo>
                <a:close/>
              </a:path>
            </a:pathLst>
          </a:custGeom>
          <a:blipFill>
            <a:blip r:embed="rId2"/>
            <a:stretch>
              <a:fillRect/>
            </a:stretch>
          </a:blipFill>
        </p:spPr>
        <p:txBody>
          <a:bodyPr/>
          <a:lstStyle/>
          <a:p>
            <a:endParaRPr lang="vi-VN"/>
          </a:p>
        </p:txBody>
      </p:sp>
      <p:sp>
        <p:nvSpPr>
          <p:cNvPr id="12" name="TextBox 12"/>
          <p:cNvSpPr txBox="1"/>
          <p:nvPr/>
        </p:nvSpPr>
        <p:spPr>
          <a:xfrm>
            <a:off x="2413774" y="628650"/>
            <a:ext cx="14166065" cy="857250"/>
          </a:xfrm>
          <a:prstGeom prst="rect">
            <a:avLst/>
          </a:prstGeom>
        </p:spPr>
        <p:txBody>
          <a:bodyPr lIns="0" tIns="0" rIns="0" bIns="0" rtlCol="0" anchor="t">
            <a:spAutoFit/>
          </a:bodyPr>
          <a:lstStyle/>
          <a:p>
            <a:pPr algn="ctr">
              <a:lnSpc>
                <a:spcPts val="6600"/>
              </a:lnSpc>
            </a:pPr>
            <a:r>
              <a:rPr lang="en-US" sz="6000">
                <a:solidFill>
                  <a:srgbClr val="040404"/>
                </a:solidFill>
                <a:latin typeface="Montserrat Bold"/>
              </a:rPr>
              <a:t> KIẾN TRÚC CỦA DOCKER SWARM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264957" y="9583641"/>
            <a:ext cx="1319645" cy="131964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txBody>
            <a:bodyPr/>
            <a:lstStyle/>
            <a:p>
              <a:endParaRPr lang="vi-V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aphicFrame>
        <p:nvGraphicFramePr>
          <p:cNvPr id="8" name="Table 8"/>
          <p:cNvGraphicFramePr>
            <a:graphicFrameLocks noGrp="1"/>
          </p:cNvGraphicFramePr>
          <p:nvPr/>
        </p:nvGraphicFramePr>
        <p:xfrm>
          <a:off x="486227" y="1023264"/>
          <a:ext cx="16778775" cy="9220199"/>
        </p:xfrm>
        <a:graphic>
          <a:graphicData uri="http://schemas.openxmlformats.org/drawingml/2006/table">
            <a:tbl>
              <a:tblPr/>
              <a:tblGrid>
                <a:gridCol w="2007980">
                  <a:extLst>
                    <a:ext uri="{9D8B030D-6E8A-4147-A177-3AD203B41FA5}">
                      <a16:colId xmlns:a16="http://schemas.microsoft.com/office/drawing/2014/main" val="20000"/>
                    </a:ext>
                  </a:extLst>
                </a:gridCol>
                <a:gridCol w="7284744">
                  <a:extLst>
                    <a:ext uri="{9D8B030D-6E8A-4147-A177-3AD203B41FA5}">
                      <a16:colId xmlns:a16="http://schemas.microsoft.com/office/drawing/2014/main" val="20001"/>
                    </a:ext>
                  </a:extLst>
                </a:gridCol>
                <a:gridCol w="7486051">
                  <a:extLst>
                    <a:ext uri="{9D8B030D-6E8A-4147-A177-3AD203B41FA5}">
                      <a16:colId xmlns:a16="http://schemas.microsoft.com/office/drawing/2014/main" val="20002"/>
                    </a:ext>
                  </a:extLst>
                </a:gridCol>
              </a:tblGrid>
              <a:tr h="179813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ctr">
                        <a:lnSpc>
                          <a:spcPts val="3499"/>
                        </a:lnSpc>
                        <a:defRPr/>
                      </a:pPr>
                      <a:endParaRPr lang="en-US" sz="1100"/>
                    </a:p>
                    <a:p>
                      <a:pPr algn="ctr">
                        <a:lnSpc>
                          <a:spcPts val="3499"/>
                        </a:lnSpc>
                      </a:pPr>
                      <a:r>
                        <a:rPr lang="en-US" sz="2499">
                          <a:solidFill>
                            <a:srgbClr val="000000"/>
                          </a:solidFill>
                          <a:latin typeface="Montserrat Medium"/>
                        </a:rPr>
                        <a:t>  DOCKER SWARM</a:t>
                      </a:r>
                    </a:p>
                    <a:p>
                      <a:pPr algn="ctr">
                        <a:lnSpc>
                          <a:spcPts val="3499"/>
                        </a:lnSpc>
                      </a:pPr>
                      <a:r>
                        <a:rPr lang="en-US" sz="24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ctr">
                        <a:lnSpc>
                          <a:spcPts val="3499"/>
                        </a:lnSpc>
                        <a:defRPr/>
                      </a:pPr>
                      <a:endParaRPr lang="en-US" sz="1100"/>
                    </a:p>
                    <a:p>
                      <a:pPr algn="ctr">
                        <a:lnSpc>
                          <a:spcPts val="3499"/>
                        </a:lnSpc>
                      </a:pPr>
                      <a:r>
                        <a:rPr lang="en-US" sz="2499">
                          <a:solidFill>
                            <a:srgbClr val="000000"/>
                          </a:solidFill>
                          <a:latin typeface="Montserrat Medium"/>
                        </a:rPr>
                        <a:t>  KUBERNETES</a:t>
                      </a:r>
                    </a:p>
                    <a:p>
                      <a:pPr algn="ctr">
                        <a:lnSpc>
                          <a:spcPts val="3499"/>
                        </a:lnSpc>
                      </a:pPr>
                      <a:r>
                        <a:rPr lang="en-US" sz="24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extLst>
                  <a:ext uri="{0D108BD9-81ED-4DB2-BD59-A6C34878D82A}">
                    <a16:rowId xmlns:a16="http://schemas.microsoft.com/office/drawing/2014/main" val="10000"/>
                  </a:ext>
                </a:extLst>
              </a:tr>
              <a:tr h="2238098">
                <a:tc>
                  <a:txBody>
                    <a:bodyPr/>
                    <a:lstStyle/>
                    <a:p>
                      <a:pPr algn="ctr">
                        <a:lnSpc>
                          <a:spcPts val="2799"/>
                        </a:lnSpc>
                        <a:defRPr/>
                      </a:pPr>
                      <a:endParaRPr lang="en-US" sz="1100"/>
                    </a:p>
                    <a:p>
                      <a:pPr algn="ctr">
                        <a:lnSpc>
                          <a:spcPts val="2799"/>
                        </a:lnSpc>
                      </a:pPr>
                      <a:r>
                        <a:rPr lang="en-US" sz="1999">
                          <a:solidFill>
                            <a:srgbClr val="000000"/>
                          </a:solidFill>
                          <a:latin typeface="Montserrat Medium"/>
                        </a:rPr>
                        <a:t>  CÀI ĐẶT VÀ SỬ DỤNG</a:t>
                      </a:r>
                    </a:p>
                    <a:p>
                      <a:pPr algn="ctr">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Thực sự dễ dàng cho những</a:t>
                      </a:r>
                    </a:p>
                    <a:p>
                      <a:pPr algn="l">
                        <a:lnSpc>
                          <a:spcPts val="2799"/>
                        </a:lnSpc>
                      </a:pPr>
                      <a:r>
                        <a:rPr lang="en-US" sz="1999">
                          <a:solidFill>
                            <a:srgbClr val="000000"/>
                          </a:solidFill>
                          <a:latin typeface="Montserrat Medium"/>
                        </a:rPr>
                        <a:t>  người mới bắt đầu tìm hiểu với CLI được tích hợp sẵn trong Docker</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Khá phức tạp khi người</a:t>
                      </a:r>
                    </a:p>
                    <a:p>
                      <a:pPr algn="l">
                        <a:lnSpc>
                          <a:spcPts val="2799"/>
                        </a:lnSpc>
                      </a:pPr>
                      <a:r>
                        <a:rPr lang="en-US" sz="1999">
                          <a:solidFill>
                            <a:srgbClr val="000000"/>
                          </a:solidFill>
                          <a:latin typeface="Montserrat Medium"/>
                        </a:rPr>
                        <a:t>  dùng phải tìm hiểu CLI dùng riêng cho K8S, sẽ mất thời gian để làm quen</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38098">
                <a:tc>
                  <a:txBody>
                    <a:bodyPr/>
                    <a:lstStyle/>
                    <a:p>
                      <a:pPr algn="ctr">
                        <a:lnSpc>
                          <a:spcPts val="2799"/>
                        </a:lnSpc>
                        <a:defRPr/>
                      </a:pPr>
                      <a:endParaRPr lang="en-US" sz="1100"/>
                    </a:p>
                    <a:p>
                      <a:pPr algn="ctr">
                        <a:lnSpc>
                          <a:spcPts val="2799"/>
                        </a:lnSpc>
                      </a:pPr>
                      <a:r>
                        <a:rPr lang="en-US" sz="1999">
                          <a:solidFill>
                            <a:srgbClr val="000000"/>
                          </a:solidFill>
                          <a:latin typeface="Montserrat Medium"/>
                        </a:rPr>
                        <a:t>  TRIỂN KHAI ỨNG DỤNG</a:t>
                      </a:r>
                    </a:p>
                    <a:p>
                      <a:pPr algn="ctr">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Triển khai bằng cách sử</a:t>
                      </a:r>
                    </a:p>
                    <a:p>
                      <a:pPr algn="l">
                        <a:lnSpc>
                          <a:spcPts val="2799"/>
                        </a:lnSpc>
                      </a:pPr>
                      <a:r>
                        <a:rPr lang="en-US" sz="1999">
                          <a:solidFill>
                            <a:srgbClr val="000000"/>
                          </a:solidFill>
                          <a:latin typeface="Montserrat Medium"/>
                        </a:rPr>
                        <a:t>  dụng file YAML hoặc Docker Compose</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Kubernetes cung cấp</a:t>
                      </a:r>
                    </a:p>
                    <a:p>
                      <a:pPr algn="l">
                        <a:lnSpc>
                          <a:spcPts val="2799"/>
                        </a:lnSpc>
                      </a:pPr>
                      <a:r>
                        <a:rPr lang="en-US" sz="1999">
                          <a:solidFill>
                            <a:srgbClr val="000000"/>
                          </a:solidFill>
                          <a:latin typeface="Montserrat Medium"/>
                        </a:rPr>
                        <a:t>  nhiều tùy chọn triển khai như namespace, nhóm,..</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45873">
                <a:tc>
                  <a:txBody>
                    <a:bodyPr/>
                    <a:lstStyle/>
                    <a:p>
                      <a:pPr algn="ctr">
                        <a:lnSpc>
                          <a:spcPts val="2799"/>
                        </a:lnSpc>
                        <a:defRPr/>
                      </a:pPr>
                      <a:endParaRPr lang="en-US" sz="1100"/>
                    </a:p>
                    <a:p>
                      <a:pPr algn="ctr">
                        <a:lnSpc>
                          <a:spcPts val="2799"/>
                        </a:lnSpc>
                      </a:pPr>
                      <a:r>
                        <a:rPr lang="en-US" sz="1999">
                          <a:solidFill>
                            <a:srgbClr val="000000"/>
                          </a:solidFill>
                          <a:latin typeface="Montserrat Medium"/>
                        </a:rPr>
                        <a:t>  TÍNH KHẢ DỤNG VÀ MỞ RỘNG</a:t>
                      </a:r>
                    </a:p>
                    <a:p>
                      <a:pPr algn="ctr">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Cung cấp tính khả dụng</a:t>
                      </a:r>
                    </a:p>
                    <a:p>
                      <a:pPr algn="l">
                        <a:lnSpc>
                          <a:spcPts val="2799"/>
                        </a:lnSpc>
                      </a:pPr>
                      <a:r>
                        <a:rPr lang="en-US" sz="1999">
                          <a:solidFill>
                            <a:srgbClr val="000000"/>
                          </a:solidFill>
                          <a:latin typeface="Montserrat Medium"/>
                        </a:rPr>
                        <a:t>  cao vì bạn có thể dễ dàng nhân bản các microservices trong Docker Swarm, có</a:t>
                      </a:r>
                    </a:p>
                    <a:p>
                      <a:pPr algn="l">
                        <a:lnSpc>
                          <a:spcPts val="2799"/>
                        </a:lnSpc>
                      </a:pPr>
                      <a:r>
                        <a:rPr lang="en-US" sz="1999">
                          <a:solidFill>
                            <a:srgbClr val="000000"/>
                          </a:solidFill>
                          <a:latin typeface="Montserrat Medium"/>
                        </a:rPr>
                        <a:t>  thời gian triển khai nhanh hơn. Nhưng phải thực mở rộng thủ công.</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K8S có tính khả dụng</a:t>
                      </a:r>
                    </a:p>
                    <a:p>
                      <a:pPr algn="l">
                        <a:lnSpc>
                          <a:spcPts val="2799"/>
                        </a:lnSpc>
                      </a:pPr>
                      <a:r>
                        <a:rPr lang="en-US" sz="1999">
                          <a:solidFill>
                            <a:srgbClr val="000000"/>
                          </a:solidFill>
                          <a:latin typeface="Montserrat Medium"/>
                        </a:rPr>
                        <a:t>  cao, có khả năng chịu lỗi và tự phục hồi. Nó cung cấp khả năng mở rộng tự động</a:t>
                      </a:r>
                    </a:p>
                    <a:p>
                      <a:pPr algn="l">
                        <a:lnSpc>
                          <a:spcPts val="2799"/>
                        </a:lnSpc>
                      </a:pPr>
                      <a:r>
                        <a:rPr lang="en-US" sz="1999">
                          <a:solidFill>
                            <a:srgbClr val="000000"/>
                          </a:solidFill>
                          <a:latin typeface="Montserrat Medium"/>
                        </a:rPr>
                        <a:t>  dựa trên lưu lượng truy cập ở các thời điểm khác nhau</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TextBox 9"/>
          <p:cNvSpPr txBox="1"/>
          <p:nvPr/>
        </p:nvSpPr>
        <p:spPr>
          <a:xfrm>
            <a:off x="1054688" y="171450"/>
            <a:ext cx="16581681" cy="857250"/>
          </a:xfrm>
          <a:prstGeom prst="rect">
            <a:avLst/>
          </a:prstGeom>
        </p:spPr>
        <p:txBody>
          <a:bodyPr lIns="0" tIns="0" rIns="0" bIns="0" rtlCol="0" anchor="t">
            <a:spAutoFit/>
          </a:bodyPr>
          <a:lstStyle/>
          <a:p>
            <a:pPr algn="ctr">
              <a:lnSpc>
                <a:spcPts val="6600"/>
              </a:lnSpc>
            </a:pPr>
            <a:r>
              <a:rPr lang="en-US" sz="6000">
                <a:solidFill>
                  <a:srgbClr val="040404"/>
                </a:solidFill>
                <a:latin typeface="Montserrat Bold"/>
              </a:rPr>
              <a:t>DOCKER SWARM VÀ KUBERNETS</a:t>
            </a:r>
          </a:p>
        </p:txBody>
      </p:sp>
      <p:grpSp>
        <p:nvGrpSpPr>
          <p:cNvPr id="10" name="Group 10"/>
          <p:cNvGrpSpPr/>
          <p:nvPr/>
        </p:nvGrpSpPr>
        <p:grpSpPr>
          <a:xfrm>
            <a:off x="-1387186" y="-1543050"/>
            <a:ext cx="3086100" cy="30861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4B8AB"/>
            </a:solidFill>
            <a:ln w="28575" cap="sq">
              <a:solidFill>
                <a:srgbClr val="000000"/>
              </a:solidFill>
              <a:prstDash val="solid"/>
              <a:miter/>
            </a:ln>
          </p:spPr>
          <p:txBody>
            <a:bodyPr/>
            <a:lstStyle/>
            <a:p>
              <a:endParaRPr lang="vi-VN"/>
            </a:p>
          </p:txBody>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3336"/>
                </a:lnSpc>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264957" y="9583641"/>
            <a:ext cx="1319645" cy="131964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txBody>
            <a:bodyPr/>
            <a:lstStyle/>
            <a:p>
              <a:endParaRPr lang="vi-V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aphicFrame>
        <p:nvGraphicFramePr>
          <p:cNvPr id="8" name="Table 8"/>
          <p:cNvGraphicFramePr>
            <a:graphicFrameLocks noGrp="1"/>
          </p:cNvGraphicFramePr>
          <p:nvPr/>
        </p:nvGraphicFramePr>
        <p:xfrm>
          <a:off x="480526" y="1028700"/>
          <a:ext cx="16778775" cy="8867774"/>
        </p:xfrm>
        <a:graphic>
          <a:graphicData uri="http://schemas.openxmlformats.org/drawingml/2006/table">
            <a:tbl>
              <a:tblPr/>
              <a:tblGrid>
                <a:gridCol w="2007980">
                  <a:extLst>
                    <a:ext uri="{9D8B030D-6E8A-4147-A177-3AD203B41FA5}">
                      <a16:colId xmlns:a16="http://schemas.microsoft.com/office/drawing/2014/main" val="20000"/>
                    </a:ext>
                  </a:extLst>
                </a:gridCol>
                <a:gridCol w="7284744">
                  <a:extLst>
                    <a:ext uri="{9D8B030D-6E8A-4147-A177-3AD203B41FA5}">
                      <a16:colId xmlns:a16="http://schemas.microsoft.com/office/drawing/2014/main" val="20001"/>
                    </a:ext>
                  </a:extLst>
                </a:gridCol>
                <a:gridCol w="7486051">
                  <a:extLst>
                    <a:ext uri="{9D8B030D-6E8A-4147-A177-3AD203B41FA5}">
                      <a16:colId xmlns:a16="http://schemas.microsoft.com/office/drawing/2014/main" val="20002"/>
                    </a:ext>
                  </a:extLst>
                </a:gridCol>
              </a:tblGrid>
              <a:tr h="179842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ctr">
                        <a:lnSpc>
                          <a:spcPts val="3499"/>
                        </a:lnSpc>
                        <a:defRPr/>
                      </a:pPr>
                      <a:endParaRPr lang="en-US" sz="1100"/>
                    </a:p>
                    <a:p>
                      <a:pPr algn="ctr">
                        <a:lnSpc>
                          <a:spcPts val="3499"/>
                        </a:lnSpc>
                      </a:pPr>
                      <a:r>
                        <a:rPr lang="en-US" sz="2499">
                          <a:solidFill>
                            <a:srgbClr val="000000"/>
                          </a:solidFill>
                          <a:latin typeface="Montserrat Medium"/>
                        </a:rPr>
                        <a:t>  DOCKER SWARM</a:t>
                      </a:r>
                    </a:p>
                    <a:p>
                      <a:pPr algn="ctr">
                        <a:lnSpc>
                          <a:spcPts val="3499"/>
                        </a:lnSpc>
                      </a:pPr>
                      <a:r>
                        <a:rPr lang="en-US" sz="24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ctr">
                        <a:lnSpc>
                          <a:spcPts val="3499"/>
                        </a:lnSpc>
                        <a:defRPr/>
                      </a:pPr>
                      <a:endParaRPr lang="en-US" sz="1100"/>
                    </a:p>
                    <a:p>
                      <a:pPr algn="ctr">
                        <a:lnSpc>
                          <a:spcPts val="3499"/>
                        </a:lnSpc>
                      </a:pPr>
                      <a:r>
                        <a:rPr lang="en-US" sz="2499">
                          <a:solidFill>
                            <a:srgbClr val="000000"/>
                          </a:solidFill>
                          <a:latin typeface="Montserrat Medium"/>
                        </a:rPr>
                        <a:t>  KUBERNETES</a:t>
                      </a:r>
                    </a:p>
                    <a:p>
                      <a:pPr algn="ctr">
                        <a:lnSpc>
                          <a:spcPts val="3499"/>
                        </a:lnSpc>
                      </a:pPr>
                      <a:r>
                        <a:rPr lang="en-US" sz="24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extLst>
                  <a:ext uri="{0D108BD9-81ED-4DB2-BD59-A6C34878D82A}">
                    <a16:rowId xmlns:a16="http://schemas.microsoft.com/office/drawing/2014/main" val="10000"/>
                  </a:ext>
                </a:extLst>
              </a:tr>
              <a:tr h="2238467">
                <a:tc>
                  <a:txBody>
                    <a:bodyPr/>
                    <a:lstStyle/>
                    <a:p>
                      <a:pPr algn="ctr">
                        <a:lnSpc>
                          <a:spcPts val="2799"/>
                        </a:lnSpc>
                        <a:defRPr/>
                      </a:pPr>
                      <a:endParaRPr lang="en-US" sz="1100"/>
                    </a:p>
                    <a:p>
                      <a:pPr algn="ctr">
                        <a:lnSpc>
                          <a:spcPts val="2799"/>
                        </a:lnSpc>
                      </a:pPr>
                      <a:r>
                        <a:rPr lang="en-US" sz="1999">
                          <a:solidFill>
                            <a:srgbClr val="000000"/>
                          </a:solidFill>
                          <a:latin typeface="Montserrat Medium"/>
                        </a:rPr>
                        <a:t>  GIÁM SÁT</a:t>
                      </a:r>
                    </a:p>
                    <a:p>
                      <a:pPr algn="ctr">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Hỗ trợ giám sát thông</a:t>
                      </a:r>
                    </a:p>
                    <a:p>
                      <a:pPr algn="l">
                        <a:lnSpc>
                          <a:spcPts val="2799"/>
                        </a:lnSpc>
                      </a:pPr>
                      <a:r>
                        <a:rPr lang="en-US" sz="1999">
                          <a:solidFill>
                            <a:srgbClr val="000000"/>
                          </a:solidFill>
                          <a:latin typeface="Montserrat Medium"/>
                        </a:rPr>
                        <a:t>  qua các ứng dụng của bên thứ ba</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Tích hợp sẵn tính năng</a:t>
                      </a:r>
                    </a:p>
                    <a:p>
                      <a:pPr algn="l">
                        <a:lnSpc>
                          <a:spcPts val="2799"/>
                        </a:lnSpc>
                      </a:pPr>
                      <a:r>
                        <a:rPr lang="en-US" sz="1999">
                          <a:solidFill>
                            <a:srgbClr val="000000"/>
                          </a:solidFill>
                          <a:latin typeface="Montserrat Medium"/>
                        </a:rPr>
                        <a:t>  giám sát và hỗ trợ tích hợp với các công cụ giám sát của bên thứ ba</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38467">
                <a:tc>
                  <a:txBody>
                    <a:bodyPr/>
                    <a:lstStyle/>
                    <a:p>
                      <a:pPr algn="ctr">
                        <a:lnSpc>
                          <a:spcPts val="2799"/>
                        </a:lnSpc>
                        <a:defRPr/>
                      </a:pPr>
                      <a:endParaRPr lang="en-US" sz="1100"/>
                    </a:p>
                    <a:p>
                      <a:pPr algn="ctr">
                        <a:lnSpc>
                          <a:spcPts val="2799"/>
                        </a:lnSpc>
                      </a:pPr>
                      <a:r>
                        <a:rPr lang="en-US" sz="1999">
                          <a:solidFill>
                            <a:srgbClr val="000000"/>
                          </a:solidFill>
                          <a:latin typeface="Montserrat Medium"/>
                        </a:rPr>
                        <a:t>  BẢO MẬT</a:t>
                      </a:r>
                    </a:p>
                    <a:p>
                      <a:pPr algn="ctr">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Bảo mật lớp truyền tải</a:t>
                      </a:r>
                    </a:p>
                    <a:p>
                      <a:pPr algn="l">
                        <a:lnSpc>
                          <a:spcPts val="2799"/>
                        </a:lnSpc>
                      </a:pPr>
                      <a:r>
                        <a:rPr lang="en-US" sz="1999">
                          <a:solidFill>
                            <a:srgbClr val="000000"/>
                          </a:solidFill>
                          <a:latin typeface="Montserrat Medium"/>
                        </a:rPr>
                        <a:t>  (TLS) để thực hiện các tác vụ liên quan đến bảo mật và kiểm soát truy cập.</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Hỗ trợ nhiều giao thức</a:t>
                      </a:r>
                    </a:p>
                    <a:p>
                      <a:pPr algn="l">
                        <a:lnSpc>
                          <a:spcPts val="2799"/>
                        </a:lnSpc>
                      </a:pPr>
                      <a:r>
                        <a:rPr lang="en-US" sz="1999">
                          <a:solidFill>
                            <a:srgbClr val="000000"/>
                          </a:solidFill>
                          <a:latin typeface="Montserrat Medium"/>
                        </a:rPr>
                        <a:t>  bảo mật như RBAC, SSL/ TLS, quản lý bảo mật, chính sách,...</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2413">
                <a:tc>
                  <a:txBody>
                    <a:bodyPr/>
                    <a:lstStyle/>
                    <a:p>
                      <a:pPr algn="ctr">
                        <a:lnSpc>
                          <a:spcPts val="2799"/>
                        </a:lnSpc>
                        <a:defRPr/>
                      </a:pPr>
                      <a:endParaRPr lang="en-US" sz="1100"/>
                    </a:p>
                    <a:p>
                      <a:pPr algn="ctr">
                        <a:lnSpc>
                          <a:spcPts val="2799"/>
                        </a:lnSpc>
                      </a:pPr>
                      <a:r>
                        <a:rPr lang="en-US" sz="1999">
                          <a:solidFill>
                            <a:srgbClr val="000000"/>
                          </a:solidFill>
                          <a:latin typeface="Montserrat Medium"/>
                        </a:rPr>
                        <a:t>  CÂN BẰNG TẢI</a:t>
                      </a:r>
                    </a:p>
                    <a:p>
                      <a:pPr algn="ctr">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94B8AB"/>
                    </a:solidFill>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Hỗ trợ cân bằng tải tự</a:t>
                      </a:r>
                    </a:p>
                    <a:p>
                      <a:pPr algn="l">
                        <a:lnSpc>
                          <a:spcPts val="2799"/>
                        </a:lnSpc>
                      </a:pPr>
                      <a:r>
                        <a:rPr lang="en-US" sz="1999">
                          <a:solidFill>
                            <a:srgbClr val="000000"/>
                          </a:solidFill>
                          <a:latin typeface="Montserrat Medium"/>
                        </a:rPr>
                        <a:t>  động và sử dụng DNS ẩn</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799"/>
                        </a:lnSpc>
                        <a:defRPr/>
                      </a:pPr>
                      <a:endParaRPr lang="en-US" sz="1100"/>
                    </a:p>
                    <a:p>
                      <a:pPr algn="l">
                        <a:lnSpc>
                          <a:spcPts val="2799"/>
                        </a:lnSpc>
                      </a:pPr>
                      <a:r>
                        <a:rPr lang="en-US" sz="1999">
                          <a:solidFill>
                            <a:srgbClr val="000000"/>
                          </a:solidFill>
                          <a:latin typeface="Montserrat Medium"/>
                        </a:rPr>
                        <a:t>  Không có cơ chế cân bằng</a:t>
                      </a:r>
                    </a:p>
                    <a:p>
                      <a:pPr algn="l">
                        <a:lnSpc>
                          <a:spcPts val="2799"/>
                        </a:lnSpc>
                      </a:pPr>
                      <a:r>
                        <a:rPr lang="en-US" sz="1999">
                          <a:solidFill>
                            <a:srgbClr val="000000"/>
                          </a:solidFill>
                          <a:latin typeface="Montserrat Medium"/>
                        </a:rPr>
                        <a:t>  tải tự động. Tuy nhiên, Nginx Ingress có thể đóng vai trò là bộ cân bằng tải</a:t>
                      </a:r>
                    </a:p>
                    <a:p>
                      <a:pPr algn="l">
                        <a:lnSpc>
                          <a:spcPts val="2799"/>
                        </a:lnSpc>
                      </a:pPr>
                      <a:r>
                        <a:rPr lang="en-US" sz="1999">
                          <a:solidFill>
                            <a:srgbClr val="000000"/>
                          </a:solidFill>
                          <a:latin typeface="Montserrat Medium"/>
                        </a:rPr>
                        <a:t>  cho từng dịch vụ trong cụm</a:t>
                      </a:r>
                    </a:p>
                    <a:p>
                      <a:pPr algn="l">
                        <a:lnSpc>
                          <a:spcPts val="2799"/>
                        </a:lnSpc>
                      </a:pPr>
                      <a:r>
                        <a:rPr lang="en-US" sz="1999">
                          <a:solidFill>
                            <a:srgbClr val="000000"/>
                          </a:solidFill>
                          <a:latin typeface="Montserrat Medium"/>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TextBox 9"/>
          <p:cNvSpPr txBox="1"/>
          <p:nvPr/>
        </p:nvSpPr>
        <p:spPr>
          <a:xfrm>
            <a:off x="1054688" y="171450"/>
            <a:ext cx="16581681" cy="857250"/>
          </a:xfrm>
          <a:prstGeom prst="rect">
            <a:avLst/>
          </a:prstGeom>
        </p:spPr>
        <p:txBody>
          <a:bodyPr lIns="0" tIns="0" rIns="0" bIns="0" rtlCol="0" anchor="t">
            <a:spAutoFit/>
          </a:bodyPr>
          <a:lstStyle/>
          <a:p>
            <a:pPr algn="ctr">
              <a:lnSpc>
                <a:spcPts val="6600"/>
              </a:lnSpc>
            </a:pPr>
            <a:r>
              <a:rPr lang="en-US" sz="6000">
                <a:solidFill>
                  <a:srgbClr val="040404"/>
                </a:solidFill>
                <a:latin typeface="Montserrat Bold"/>
              </a:rPr>
              <a:t>DOCKER SWARM VÀ KUBERNETS</a:t>
            </a:r>
          </a:p>
        </p:txBody>
      </p:sp>
      <p:grpSp>
        <p:nvGrpSpPr>
          <p:cNvPr id="10" name="Group 10"/>
          <p:cNvGrpSpPr/>
          <p:nvPr/>
        </p:nvGrpSpPr>
        <p:grpSpPr>
          <a:xfrm>
            <a:off x="-1387186" y="-1543050"/>
            <a:ext cx="3086100" cy="30861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4B8AB"/>
            </a:solidFill>
            <a:ln w="28575" cap="sq">
              <a:solidFill>
                <a:srgbClr val="000000"/>
              </a:solidFill>
              <a:prstDash val="solid"/>
              <a:miter/>
            </a:ln>
          </p:spPr>
          <p:txBody>
            <a:bodyPr/>
            <a:lstStyle/>
            <a:p>
              <a:endParaRPr lang="vi-VN"/>
            </a:p>
          </p:txBody>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3336"/>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463288" y="6522874"/>
            <a:ext cx="3248909" cy="920519"/>
            <a:chOff x="0" y="0"/>
            <a:chExt cx="962622" cy="272741"/>
          </a:xfrm>
        </p:grpSpPr>
        <p:sp>
          <p:nvSpPr>
            <p:cNvPr id="3" name="Freeform 3"/>
            <p:cNvSpPr/>
            <p:nvPr/>
          </p:nvSpPr>
          <p:spPr>
            <a:xfrm>
              <a:off x="0" y="0"/>
              <a:ext cx="962622" cy="272741"/>
            </a:xfrm>
            <a:custGeom>
              <a:avLst/>
              <a:gdLst/>
              <a:ahLst/>
              <a:cxnLst/>
              <a:rect l="l" t="t" r="r" b="b"/>
              <a:pathLst>
                <a:path w="962622" h="272741">
                  <a:moveTo>
                    <a:pt x="71488" y="0"/>
                  </a:moveTo>
                  <a:lnTo>
                    <a:pt x="891135" y="0"/>
                  </a:lnTo>
                  <a:cubicBezTo>
                    <a:pt x="930616" y="0"/>
                    <a:pt x="962622" y="32006"/>
                    <a:pt x="962622" y="71488"/>
                  </a:cubicBezTo>
                  <a:lnTo>
                    <a:pt x="962622" y="201254"/>
                  </a:lnTo>
                  <a:cubicBezTo>
                    <a:pt x="962622" y="240735"/>
                    <a:pt x="930616" y="272741"/>
                    <a:pt x="891135" y="272741"/>
                  </a:cubicBezTo>
                  <a:lnTo>
                    <a:pt x="71488" y="272741"/>
                  </a:lnTo>
                  <a:cubicBezTo>
                    <a:pt x="32006" y="272741"/>
                    <a:pt x="0" y="240735"/>
                    <a:pt x="0" y="201254"/>
                  </a:cubicBezTo>
                  <a:lnTo>
                    <a:pt x="0" y="71488"/>
                  </a:lnTo>
                  <a:cubicBezTo>
                    <a:pt x="0" y="32006"/>
                    <a:pt x="32006" y="0"/>
                    <a:pt x="71488" y="0"/>
                  </a:cubicBezTo>
                  <a:close/>
                </a:path>
              </a:pathLst>
            </a:custGeom>
            <a:solidFill>
              <a:srgbClr val="4F826F"/>
            </a:solidFill>
          </p:spPr>
          <p:txBody>
            <a:bodyPr/>
            <a:lstStyle/>
            <a:p>
              <a:endParaRPr lang="vi-VN"/>
            </a:p>
          </p:txBody>
        </p:sp>
        <p:sp>
          <p:nvSpPr>
            <p:cNvPr id="4" name="TextBox 4"/>
            <p:cNvSpPr txBox="1"/>
            <p:nvPr/>
          </p:nvSpPr>
          <p:spPr>
            <a:xfrm>
              <a:off x="0" y="-38100"/>
              <a:ext cx="962622" cy="310841"/>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3969022" y="6531524"/>
            <a:ext cx="3248909" cy="920519"/>
            <a:chOff x="0" y="0"/>
            <a:chExt cx="962622" cy="272741"/>
          </a:xfrm>
        </p:grpSpPr>
        <p:sp>
          <p:nvSpPr>
            <p:cNvPr id="6" name="Freeform 6"/>
            <p:cNvSpPr/>
            <p:nvPr/>
          </p:nvSpPr>
          <p:spPr>
            <a:xfrm>
              <a:off x="0" y="0"/>
              <a:ext cx="962622" cy="272741"/>
            </a:xfrm>
            <a:custGeom>
              <a:avLst/>
              <a:gdLst/>
              <a:ahLst/>
              <a:cxnLst/>
              <a:rect l="l" t="t" r="r" b="b"/>
              <a:pathLst>
                <a:path w="962622" h="272741">
                  <a:moveTo>
                    <a:pt x="71488" y="0"/>
                  </a:moveTo>
                  <a:lnTo>
                    <a:pt x="891135" y="0"/>
                  </a:lnTo>
                  <a:cubicBezTo>
                    <a:pt x="930616" y="0"/>
                    <a:pt x="962622" y="32006"/>
                    <a:pt x="962622" y="71488"/>
                  </a:cubicBezTo>
                  <a:lnTo>
                    <a:pt x="962622" y="201254"/>
                  </a:lnTo>
                  <a:cubicBezTo>
                    <a:pt x="962622" y="240735"/>
                    <a:pt x="930616" y="272741"/>
                    <a:pt x="891135" y="272741"/>
                  </a:cubicBezTo>
                  <a:lnTo>
                    <a:pt x="71488" y="272741"/>
                  </a:lnTo>
                  <a:cubicBezTo>
                    <a:pt x="32006" y="272741"/>
                    <a:pt x="0" y="240735"/>
                    <a:pt x="0" y="201254"/>
                  </a:cubicBezTo>
                  <a:lnTo>
                    <a:pt x="0" y="71488"/>
                  </a:lnTo>
                  <a:cubicBezTo>
                    <a:pt x="0" y="32006"/>
                    <a:pt x="32006" y="0"/>
                    <a:pt x="71488" y="0"/>
                  </a:cubicBezTo>
                  <a:close/>
                </a:path>
              </a:pathLst>
            </a:custGeom>
            <a:solidFill>
              <a:srgbClr val="4F826F"/>
            </a:solidFill>
          </p:spPr>
          <p:txBody>
            <a:bodyPr/>
            <a:lstStyle/>
            <a:p>
              <a:endParaRPr lang="vi-VN"/>
            </a:p>
          </p:txBody>
        </p:sp>
        <p:sp>
          <p:nvSpPr>
            <p:cNvPr id="7" name="TextBox 7"/>
            <p:cNvSpPr txBox="1"/>
            <p:nvPr/>
          </p:nvSpPr>
          <p:spPr>
            <a:xfrm>
              <a:off x="0" y="-38100"/>
              <a:ext cx="962622" cy="310841"/>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7471936" y="6522874"/>
            <a:ext cx="3248909" cy="920519"/>
            <a:chOff x="0" y="0"/>
            <a:chExt cx="962622" cy="272741"/>
          </a:xfrm>
        </p:grpSpPr>
        <p:sp>
          <p:nvSpPr>
            <p:cNvPr id="9" name="Freeform 9"/>
            <p:cNvSpPr/>
            <p:nvPr/>
          </p:nvSpPr>
          <p:spPr>
            <a:xfrm>
              <a:off x="0" y="0"/>
              <a:ext cx="962622" cy="272741"/>
            </a:xfrm>
            <a:custGeom>
              <a:avLst/>
              <a:gdLst/>
              <a:ahLst/>
              <a:cxnLst/>
              <a:rect l="l" t="t" r="r" b="b"/>
              <a:pathLst>
                <a:path w="962622" h="272741">
                  <a:moveTo>
                    <a:pt x="71488" y="0"/>
                  </a:moveTo>
                  <a:lnTo>
                    <a:pt x="891135" y="0"/>
                  </a:lnTo>
                  <a:cubicBezTo>
                    <a:pt x="930616" y="0"/>
                    <a:pt x="962622" y="32006"/>
                    <a:pt x="962622" y="71488"/>
                  </a:cubicBezTo>
                  <a:lnTo>
                    <a:pt x="962622" y="201254"/>
                  </a:lnTo>
                  <a:cubicBezTo>
                    <a:pt x="962622" y="240735"/>
                    <a:pt x="930616" y="272741"/>
                    <a:pt x="891135" y="272741"/>
                  </a:cubicBezTo>
                  <a:lnTo>
                    <a:pt x="71488" y="272741"/>
                  </a:lnTo>
                  <a:cubicBezTo>
                    <a:pt x="32006" y="272741"/>
                    <a:pt x="0" y="240735"/>
                    <a:pt x="0" y="201254"/>
                  </a:cubicBezTo>
                  <a:lnTo>
                    <a:pt x="0" y="71488"/>
                  </a:lnTo>
                  <a:cubicBezTo>
                    <a:pt x="0" y="32006"/>
                    <a:pt x="32006" y="0"/>
                    <a:pt x="71488" y="0"/>
                  </a:cubicBezTo>
                  <a:close/>
                </a:path>
              </a:pathLst>
            </a:custGeom>
            <a:solidFill>
              <a:srgbClr val="4F826F"/>
            </a:solidFill>
          </p:spPr>
          <p:txBody>
            <a:bodyPr/>
            <a:lstStyle/>
            <a:p>
              <a:endParaRPr lang="vi-VN"/>
            </a:p>
          </p:txBody>
        </p:sp>
        <p:sp>
          <p:nvSpPr>
            <p:cNvPr id="10" name="TextBox 10"/>
            <p:cNvSpPr txBox="1"/>
            <p:nvPr/>
          </p:nvSpPr>
          <p:spPr>
            <a:xfrm>
              <a:off x="0" y="-38100"/>
              <a:ext cx="962622" cy="310841"/>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10974850" y="6522874"/>
            <a:ext cx="3248909" cy="920519"/>
            <a:chOff x="0" y="0"/>
            <a:chExt cx="962622" cy="272741"/>
          </a:xfrm>
        </p:grpSpPr>
        <p:sp>
          <p:nvSpPr>
            <p:cNvPr id="12" name="Freeform 12"/>
            <p:cNvSpPr/>
            <p:nvPr/>
          </p:nvSpPr>
          <p:spPr>
            <a:xfrm>
              <a:off x="0" y="0"/>
              <a:ext cx="962622" cy="272741"/>
            </a:xfrm>
            <a:custGeom>
              <a:avLst/>
              <a:gdLst/>
              <a:ahLst/>
              <a:cxnLst/>
              <a:rect l="l" t="t" r="r" b="b"/>
              <a:pathLst>
                <a:path w="962622" h="272741">
                  <a:moveTo>
                    <a:pt x="71488" y="0"/>
                  </a:moveTo>
                  <a:lnTo>
                    <a:pt x="891135" y="0"/>
                  </a:lnTo>
                  <a:cubicBezTo>
                    <a:pt x="930616" y="0"/>
                    <a:pt x="962622" y="32006"/>
                    <a:pt x="962622" y="71488"/>
                  </a:cubicBezTo>
                  <a:lnTo>
                    <a:pt x="962622" y="201254"/>
                  </a:lnTo>
                  <a:cubicBezTo>
                    <a:pt x="962622" y="240735"/>
                    <a:pt x="930616" y="272741"/>
                    <a:pt x="891135" y="272741"/>
                  </a:cubicBezTo>
                  <a:lnTo>
                    <a:pt x="71488" y="272741"/>
                  </a:lnTo>
                  <a:cubicBezTo>
                    <a:pt x="32006" y="272741"/>
                    <a:pt x="0" y="240735"/>
                    <a:pt x="0" y="201254"/>
                  </a:cubicBezTo>
                  <a:lnTo>
                    <a:pt x="0" y="71488"/>
                  </a:lnTo>
                  <a:cubicBezTo>
                    <a:pt x="0" y="32006"/>
                    <a:pt x="32006" y="0"/>
                    <a:pt x="71488" y="0"/>
                  </a:cubicBezTo>
                  <a:close/>
                </a:path>
              </a:pathLst>
            </a:custGeom>
            <a:solidFill>
              <a:srgbClr val="4F826F"/>
            </a:solidFill>
          </p:spPr>
          <p:txBody>
            <a:bodyPr/>
            <a:lstStyle/>
            <a:p>
              <a:endParaRPr lang="vi-VN"/>
            </a:p>
          </p:txBody>
        </p:sp>
        <p:sp>
          <p:nvSpPr>
            <p:cNvPr id="13" name="TextBox 13"/>
            <p:cNvSpPr txBox="1"/>
            <p:nvPr/>
          </p:nvSpPr>
          <p:spPr>
            <a:xfrm>
              <a:off x="0" y="-38100"/>
              <a:ext cx="962622" cy="310841"/>
            </a:xfrm>
            <a:prstGeom prst="rect">
              <a:avLst/>
            </a:prstGeom>
          </p:spPr>
          <p:txBody>
            <a:bodyPr lIns="50800" tIns="50800" rIns="50800" bIns="50800" rtlCol="0" anchor="ctr"/>
            <a:lstStyle/>
            <a:p>
              <a:pPr algn="ctr">
                <a:lnSpc>
                  <a:spcPts val="3336"/>
                </a:lnSpc>
              </a:pPr>
              <a:endParaRPr/>
            </a:p>
          </p:txBody>
        </p:sp>
      </p:grpSp>
      <p:sp>
        <p:nvSpPr>
          <p:cNvPr id="14" name="Freeform 14"/>
          <p:cNvSpPr/>
          <p:nvPr/>
        </p:nvSpPr>
        <p:spPr>
          <a:xfrm>
            <a:off x="809569" y="3497276"/>
            <a:ext cx="2556347" cy="2556347"/>
          </a:xfrm>
          <a:custGeom>
            <a:avLst/>
            <a:gdLst/>
            <a:ahLst/>
            <a:cxnLst/>
            <a:rect l="l" t="t" r="r" b="b"/>
            <a:pathLst>
              <a:path w="2556347" h="2556347">
                <a:moveTo>
                  <a:pt x="0" y="0"/>
                </a:moveTo>
                <a:lnTo>
                  <a:pt x="2556347" y="0"/>
                </a:lnTo>
                <a:lnTo>
                  <a:pt x="2556347" y="2556347"/>
                </a:lnTo>
                <a:lnTo>
                  <a:pt x="0" y="255634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ysDot"/>
            <a:miter/>
          </a:ln>
        </p:spPr>
        <p:txBody>
          <a:bodyPr/>
          <a:lstStyle/>
          <a:p>
            <a:endParaRPr lang="vi-VN"/>
          </a:p>
        </p:txBody>
      </p:sp>
      <p:sp>
        <p:nvSpPr>
          <p:cNvPr id="15" name="TextBox 15"/>
          <p:cNvSpPr txBox="1"/>
          <p:nvPr/>
        </p:nvSpPr>
        <p:spPr>
          <a:xfrm>
            <a:off x="2980018" y="1304636"/>
            <a:ext cx="12233095" cy="1092092"/>
          </a:xfrm>
          <a:prstGeom prst="rect">
            <a:avLst/>
          </a:prstGeom>
        </p:spPr>
        <p:txBody>
          <a:bodyPr lIns="0" tIns="0" rIns="0" bIns="0" rtlCol="0" anchor="t">
            <a:spAutoFit/>
          </a:bodyPr>
          <a:lstStyle/>
          <a:p>
            <a:pPr algn="ctr">
              <a:lnSpc>
                <a:spcPts val="8968"/>
              </a:lnSpc>
              <a:spcBef>
                <a:spcPct val="0"/>
              </a:spcBef>
            </a:pPr>
            <a:r>
              <a:rPr lang="en-US" sz="6451">
                <a:solidFill>
                  <a:srgbClr val="040404"/>
                </a:solidFill>
                <a:latin typeface="Montserrat Bold"/>
              </a:rPr>
              <a:t>THÀNH VIÊN</a:t>
            </a:r>
          </a:p>
        </p:txBody>
      </p:sp>
      <p:sp>
        <p:nvSpPr>
          <p:cNvPr id="16" name="TextBox 16"/>
          <p:cNvSpPr txBox="1"/>
          <p:nvPr/>
        </p:nvSpPr>
        <p:spPr>
          <a:xfrm>
            <a:off x="683617" y="7108742"/>
            <a:ext cx="2808252" cy="214755"/>
          </a:xfrm>
          <a:prstGeom prst="rect">
            <a:avLst/>
          </a:prstGeom>
        </p:spPr>
        <p:txBody>
          <a:bodyPr lIns="0" tIns="0" rIns="0" bIns="0" rtlCol="0" anchor="t">
            <a:spAutoFit/>
          </a:bodyPr>
          <a:lstStyle/>
          <a:p>
            <a:pPr algn="ctr">
              <a:lnSpc>
                <a:spcPts val="1680"/>
              </a:lnSpc>
              <a:spcBef>
                <a:spcPct val="0"/>
              </a:spcBef>
            </a:pPr>
            <a:r>
              <a:rPr lang="en-US" sz="1600">
                <a:solidFill>
                  <a:srgbClr val="F2F2F0"/>
                </a:solidFill>
                <a:latin typeface="Montserrat Bold Italics"/>
              </a:rPr>
              <a:t>21521891</a:t>
            </a:r>
          </a:p>
        </p:txBody>
      </p:sp>
      <p:sp>
        <p:nvSpPr>
          <p:cNvPr id="17" name="TextBox 17"/>
          <p:cNvSpPr txBox="1"/>
          <p:nvPr/>
        </p:nvSpPr>
        <p:spPr>
          <a:xfrm>
            <a:off x="811974" y="6713762"/>
            <a:ext cx="2551538" cy="265883"/>
          </a:xfrm>
          <a:prstGeom prst="rect">
            <a:avLst/>
          </a:prstGeom>
        </p:spPr>
        <p:txBody>
          <a:bodyPr lIns="0" tIns="0" rIns="0" bIns="0" rtlCol="0" anchor="t">
            <a:spAutoFit/>
          </a:bodyPr>
          <a:lstStyle/>
          <a:p>
            <a:pPr algn="ctr">
              <a:lnSpc>
                <a:spcPts val="2224"/>
              </a:lnSpc>
              <a:spcBef>
                <a:spcPct val="0"/>
              </a:spcBef>
            </a:pPr>
            <a:r>
              <a:rPr lang="en-US" sz="1600">
                <a:solidFill>
                  <a:srgbClr val="F2F2F0"/>
                </a:solidFill>
                <a:latin typeface="Montserrat Ultra-Bold"/>
              </a:rPr>
              <a:t>NGUYỄN MINH CHIẾN </a:t>
            </a:r>
          </a:p>
        </p:txBody>
      </p:sp>
      <p:sp>
        <p:nvSpPr>
          <p:cNvPr id="18" name="TextBox 18"/>
          <p:cNvSpPr txBox="1"/>
          <p:nvPr/>
        </p:nvSpPr>
        <p:spPr>
          <a:xfrm>
            <a:off x="4189351" y="7117392"/>
            <a:ext cx="2808252" cy="214755"/>
          </a:xfrm>
          <a:prstGeom prst="rect">
            <a:avLst/>
          </a:prstGeom>
        </p:spPr>
        <p:txBody>
          <a:bodyPr lIns="0" tIns="0" rIns="0" bIns="0" rtlCol="0" anchor="t">
            <a:spAutoFit/>
          </a:bodyPr>
          <a:lstStyle/>
          <a:p>
            <a:pPr algn="ctr">
              <a:lnSpc>
                <a:spcPts val="1680"/>
              </a:lnSpc>
              <a:spcBef>
                <a:spcPct val="0"/>
              </a:spcBef>
            </a:pPr>
            <a:r>
              <a:rPr lang="en-US" sz="1600">
                <a:solidFill>
                  <a:srgbClr val="F2F2F0"/>
                </a:solidFill>
                <a:latin typeface="Montserrat Bold Italics"/>
              </a:rPr>
              <a:t>21522128</a:t>
            </a:r>
          </a:p>
        </p:txBody>
      </p:sp>
      <p:sp>
        <p:nvSpPr>
          <p:cNvPr id="19" name="TextBox 19"/>
          <p:cNvSpPr txBox="1"/>
          <p:nvPr/>
        </p:nvSpPr>
        <p:spPr>
          <a:xfrm>
            <a:off x="4446064" y="6731062"/>
            <a:ext cx="2294825" cy="265883"/>
          </a:xfrm>
          <a:prstGeom prst="rect">
            <a:avLst/>
          </a:prstGeom>
        </p:spPr>
        <p:txBody>
          <a:bodyPr lIns="0" tIns="0" rIns="0" bIns="0" rtlCol="0" anchor="t">
            <a:spAutoFit/>
          </a:bodyPr>
          <a:lstStyle/>
          <a:p>
            <a:pPr algn="ctr">
              <a:lnSpc>
                <a:spcPts val="2224"/>
              </a:lnSpc>
              <a:spcBef>
                <a:spcPct val="0"/>
              </a:spcBef>
            </a:pPr>
            <a:r>
              <a:rPr lang="en-US" sz="1600">
                <a:solidFill>
                  <a:srgbClr val="F2F2F0"/>
                </a:solidFill>
                <a:latin typeface="Montserrat Bold"/>
              </a:rPr>
              <a:t>TRẦN THÁI HƯNG</a:t>
            </a:r>
          </a:p>
        </p:txBody>
      </p:sp>
      <p:sp>
        <p:nvSpPr>
          <p:cNvPr id="20" name="TextBox 20"/>
          <p:cNvSpPr txBox="1"/>
          <p:nvPr/>
        </p:nvSpPr>
        <p:spPr>
          <a:xfrm>
            <a:off x="7692265" y="7108742"/>
            <a:ext cx="2808252" cy="214755"/>
          </a:xfrm>
          <a:prstGeom prst="rect">
            <a:avLst/>
          </a:prstGeom>
        </p:spPr>
        <p:txBody>
          <a:bodyPr lIns="0" tIns="0" rIns="0" bIns="0" rtlCol="0" anchor="t">
            <a:spAutoFit/>
          </a:bodyPr>
          <a:lstStyle/>
          <a:p>
            <a:pPr algn="ctr">
              <a:lnSpc>
                <a:spcPts val="1680"/>
              </a:lnSpc>
              <a:spcBef>
                <a:spcPct val="0"/>
              </a:spcBef>
            </a:pPr>
            <a:r>
              <a:rPr lang="en-US" sz="1600">
                <a:solidFill>
                  <a:srgbClr val="F2F2F0"/>
                </a:solidFill>
                <a:latin typeface="Montserrat Bold Italics"/>
              </a:rPr>
              <a:t>21521926</a:t>
            </a:r>
          </a:p>
        </p:txBody>
      </p:sp>
      <p:sp>
        <p:nvSpPr>
          <p:cNvPr id="21" name="TextBox 21"/>
          <p:cNvSpPr txBox="1"/>
          <p:nvPr/>
        </p:nvSpPr>
        <p:spPr>
          <a:xfrm>
            <a:off x="7820622" y="6713762"/>
            <a:ext cx="2551538" cy="265883"/>
          </a:xfrm>
          <a:prstGeom prst="rect">
            <a:avLst/>
          </a:prstGeom>
        </p:spPr>
        <p:txBody>
          <a:bodyPr lIns="0" tIns="0" rIns="0" bIns="0" rtlCol="0" anchor="t">
            <a:spAutoFit/>
          </a:bodyPr>
          <a:lstStyle/>
          <a:p>
            <a:pPr algn="ctr">
              <a:lnSpc>
                <a:spcPts val="2224"/>
              </a:lnSpc>
              <a:spcBef>
                <a:spcPct val="0"/>
              </a:spcBef>
            </a:pPr>
            <a:r>
              <a:rPr lang="en-US" sz="1600">
                <a:solidFill>
                  <a:srgbClr val="F2F2F0"/>
                </a:solidFill>
                <a:latin typeface="Montserrat Bold"/>
              </a:rPr>
              <a:t>ĐẶNG LÊ QUỐC ĐẠT</a:t>
            </a:r>
          </a:p>
        </p:txBody>
      </p:sp>
      <p:sp>
        <p:nvSpPr>
          <p:cNvPr id="22" name="TextBox 22"/>
          <p:cNvSpPr txBox="1"/>
          <p:nvPr/>
        </p:nvSpPr>
        <p:spPr>
          <a:xfrm>
            <a:off x="11195179" y="7108742"/>
            <a:ext cx="2808252" cy="214755"/>
          </a:xfrm>
          <a:prstGeom prst="rect">
            <a:avLst/>
          </a:prstGeom>
        </p:spPr>
        <p:txBody>
          <a:bodyPr lIns="0" tIns="0" rIns="0" bIns="0" rtlCol="0" anchor="t">
            <a:spAutoFit/>
          </a:bodyPr>
          <a:lstStyle/>
          <a:p>
            <a:pPr algn="ctr">
              <a:lnSpc>
                <a:spcPts val="1680"/>
              </a:lnSpc>
              <a:spcBef>
                <a:spcPct val="0"/>
              </a:spcBef>
            </a:pPr>
            <a:r>
              <a:rPr lang="en-US" sz="1600">
                <a:solidFill>
                  <a:srgbClr val="F2F2F0"/>
                </a:solidFill>
                <a:latin typeface="Montserrat Bold Italics"/>
              </a:rPr>
              <a:t>21520943</a:t>
            </a:r>
          </a:p>
        </p:txBody>
      </p:sp>
      <p:sp>
        <p:nvSpPr>
          <p:cNvPr id="23" name="TextBox 23"/>
          <p:cNvSpPr txBox="1"/>
          <p:nvPr/>
        </p:nvSpPr>
        <p:spPr>
          <a:xfrm>
            <a:off x="11451892" y="6722412"/>
            <a:ext cx="2294825" cy="265883"/>
          </a:xfrm>
          <a:prstGeom prst="rect">
            <a:avLst/>
          </a:prstGeom>
        </p:spPr>
        <p:txBody>
          <a:bodyPr lIns="0" tIns="0" rIns="0" bIns="0" rtlCol="0" anchor="t">
            <a:spAutoFit/>
          </a:bodyPr>
          <a:lstStyle/>
          <a:p>
            <a:pPr algn="ctr">
              <a:lnSpc>
                <a:spcPts val="2224"/>
              </a:lnSpc>
              <a:spcBef>
                <a:spcPct val="0"/>
              </a:spcBef>
            </a:pPr>
            <a:r>
              <a:rPr lang="en-US" sz="1600">
                <a:solidFill>
                  <a:srgbClr val="F2F2F0"/>
                </a:solidFill>
                <a:latin typeface="Montserrat Bold"/>
              </a:rPr>
              <a:t>VŨ QUANG HUY</a:t>
            </a:r>
          </a:p>
        </p:txBody>
      </p:sp>
      <p:sp>
        <p:nvSpPr>
          <p:cNvPr id="24" name="Freeform 24"/>
          <p:cNvSpPr/>
          <p:nvPr/>
        </p:nvSpPr>
        <p:spPr>
          <a:xfrm>
            <a:off x="4315303" y="3497276"/>
            <a:ext cx="2556347" cy="2556347"/>
          </a:xfrm>
          <a:custGeom>
            <a:avLst/>
            <a:gdLst/>
            <a:ahLst/>
            <a:cxnLst/>
            <a:rect l="l" t="t" r="r" b="b"/>
            <a:pathLst>
              <a:path w="2556347" h="2556347">
                <a:moveTo>
                  <a:pt x="0" y="0"/>
                </a:moveTo>
                <a:lnTo>
                  <a:pt x="2556347" y="0"/>
                </a:lnTo>
                <a:lnTo>
                  <a:pt x="2556347" y="2556347"/>
                </a:lnTo>
                <a:lnTo>
                  <a:pt x="0" y="255634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ysDot"/>
            <a:miter/>
          </a:ln>
        </p:spPr>
        <p:txBody>
          <a:bodyPr/>
          <a:lstStyle/>
          <a:p>
            <a:endParaRPr lang="vi-VN"/>
          </a:p>
        </p:txBody>
      </p:sp>
      <p:sp>
        <p:nvSpPr>
          <p:cNvPr id="25" name="Freeform 25"/>
          <p:cNvSpPr/>
          <p:nvPr/>
        </p:nvSpPr>
        <p:spPr>
          <a:xfrm>
            <a:off x="7815813" y="3495402"/>
            <a:ext cx="2556347" cy="2556347"/>
          </a:xfrm>
          <a:custGeom>
            <a:avLst/>
            <a:gdLst/>
            <a:ahLst/>
            <a:cxnLst/>
            <a:rect l="l" t="t" r="r" b="b"/>
            <a:pathLst>
              <a:path w="2556347" h="2556347">
                <a:moveTo>
                  <a:pt x="0" y="0"/>
                </a:moveTo>
                <a:lnTo>
                  <a:pt x="2556347" y="0"/>
                </a:lnTo>
                <a:lnTo>
                  <a:pt x="2556347" y="2556347"/>
                </a:lnTo>
                <a:lnTo>
                  <a:pt x="0" y="255634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ysDot"/>
            <a:miter/>
          </a:ln>
        </p:spPr>
        <p:txBody>
          <a:bodyPr/>
          <a:lstStyle/>
          <a:p>
            <a:endParaRPr lang="vi-VN"/>
          </a:p>
        </p:txBody>
      </p:sp>
      <p:sp>
        <p:nvSpPr>
          <p:cNvPr id="26" name="Freeform 26"/>
          <p:cNvSpPr/>
          <p:nvPr/>
        </p:nvSpPr>
        <p:spPr>
          <a:xfrm>
            <a:off x="11321131" y="3493528"/>
            <a:ext cx="2556347" cy="2556347"/>
          </a:xfrm>
          <a:custGeom>
            <a:avLst/>
            <a:gdLst/>
            <a:ahLst/>
            <a:cxnLst/>
            <a:rect l="l" t="t" r="r" b="b"/>
            <a:pathLst>
              <a:path w="2556347" h="2556347">
                <a:moveTo>
                  <a:pt x="0" y="0"/>
                </a:moveTo>
                <a:lnTo>
                  <a:pt x="2556347" y="0"/>
                </a:lnTo>
                <a:lnTo>
                  <a:pt x="2556347" y="2556347"/>
                </a:lnTo>
                <a:lnTo>
                  <a:pt x="0" y="255634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ysDot"/>
            <a:miter/>
          </a:ln>
        </p:spPr>
        <p:txBody>
          <a:bodyPr/>
          <a:lstStyle/>
          <a:p>
            <a:endParaRPr lang="vi-VN"/>
          </a:p>
        </p:txBody>
      </p:sp>
      <p:grpSp>
        <p:nvGrpSpPr>
          <p:cNvPr id="27" name="Group 27"/>
          <p:cNvGrpSpPr/>
          <p:nvPr/>
        </p:nvGrpSpPr>
        <p:grpSpPr>
          <a:xfrm>
            <a:off x="14480934" y="6531524"/>
            <a:ext cx="3248909" cy="920519"/>
            <a:chOff x="0" y="0"/>
            <a:chExt cx="962622" cy="272741"/>
          </a:xfrm>
        </p:grpSpPr>
        <p:sp>
          <p:nvSpPr>
            <p:cNvPr id="28" name="Freeform 28"/>
            <p:cNvSpPr/>
            <p:nvPr/>
          </p:nvSpPr>
          <p:spPr>
            <a:xfrm>
              <a:off x="0" y="0"/>
              <a:ext cx="962622" cy="272741"/>
            </a:xfrm>
            <a:custGeom>
              <a:avLst/>
              <a:gdLst/>
              <a:ahLst/>
              <a:cxnLst/>
              <a:rect l="l" t="t" r="r" b="b"/>
              <a:pathLst>
                <a:path w="962622" h="272741">
                  <a:moveTo>
                    <a:pt x="71488" y="0"/>
                  </a:moveTo>
                  <a:lnTo>
                    <a:pt x="891135" y="0"/>
                  </a:lnTo>
                  <a:cubicBezTo>
                    <a:pt x="930616" y="0"/>
                    <a:pt x="962622" y="32006"/>
                    <a:pt x="962622" y="71488"/>
                  </a:cubicBezTo>
                  <a:lnTo>
                    <a:pt x="962622" y="201254"/>
                  </a:lnTo>
                  <a:cubicBezTo>
                    <a:pt x="962622" y="240735"/>
                    <a:pt x="930616" y="272741"/>
                    <a:pt x="891135" y="272741"/>
                  </a:cubicBezTo>
                  <a:lnTo>
                    <a:pt x="71488" y="272741"/>
                  </a:lnTo>
                  <a:cubicBezTo>
                    <a:pt x="32006" y="272741"/>
                    <a:pt x="0" y="240735"/>
                    <a:pt x="0" y="201254"/>
                  </a:cubicBezTo>
                  <a:lnTo>
                    <a:pt x="0" y="71488"/>
                  </a:lnTo>
                  <a:cubicBezTo>
                    <a:pt x="0" y="32006"/>
                    <a:pt x="32006" y="0"/>
                    <a:pt x="71488" y="0"/>
                  </a:cubicBezTo>
                  <a:close/>
                </a:path>
              </a:pathLst>
            </a:custGeom>
            <a:solidFill>
              <a:srgbClr val="4F826F"/>
            </a:solidFill>
          </p:spPr>
          <p:txBody>
            <a:bodyPr/>
            <a:lstStyle/>
            <a:p>
              <a:endParaRPr lang="vi-VN"/>
            </a:p>
          </p:txBody>
        </p:sp>
        <p:sp>
          <p:nvSpPr>
            <p:cNvPr id="29" name="TextBox 29"/>
            <p:cNvSpPr txBox="1"/>
            <p:nvPr/>
          </p:nvSpPr>
          <p:spPr>
            <a:xfrm>
              <a:off x="0" y="-38100"/>
              <a:ext cx="962622" cy="310841"/>
            </a:xfrm>
            <a:prstGeom prst="rect">
              <a:avLst/>
            </a:prstGeom>
          </p:spPr>
          <p:txBody>
            <a:bodyPr lIns="50800" tIns="50800" rIns="50800" bIns="50800" rtlCol="0" anchor="ctr"/>
            <a:lstStyle/>
            <a:p>
              <a:pPr algn="ctr">
                <a:lnSpc>
                  <a:spcPts val="3336"/>
                </a:lnSpc>
              </a:pPr>
              <a:endParaRPr/>
            </a:p>
          </p:txBody>
        </p:sp>
      </p:grpSp>
      <p:sp>
        <p:nvSpPr>
          <p:cNvPr id="30" name="Freeform 30"/>
          <p:cNvSpPr/>
          <p:nvPr/>
        </p:nvSpPr>
        <p:spPr>
          <a:xfrm>
            <a:off x="14827216" y="3505926"/>
            <a:ext cx="2556347" cy="2556347"/>
          </a:xfrm>
          <a:custGeom>
            <a:avLst/>
            <a:gdLst/>
            <a:ahLst/>
            <a:cxnLst/>
            <a:rect l="l" t="t" r="r" b="b"/>
            <a:pathLst>
              <a:path w="2556347" h="2556347">
                <a:moveTo>
                  <a:pt x="0" y="0"/>
                </a:moveTo>
                <a:lnTo>
                  <a:pt x="2556347" y="0"/>
                </a:lnTo>
                <a:lnTo>
                  <a:pt x="2556347" y="2556347"/>
                </a:lnTo>
                <a:lnTo>
                  <a:pt x="0" y="255634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ysDot"/>
            <a:miter/>
          </a:ln>
        </p:spPr>
        <p:txBody>
          <a:bodyPr/>
          <a:lstStyle/>
          <a:p>
            <a:endParaRPr lang="vi-VN"/>
          </a:p>
        </p:txBody>
      </p:sp>
      <p:sp>
        <p:nvSpPr>
          <p:cNvPr id="31" name="TextBox 31"/>
          <p:cNvSpPr txBox="1"/>
          <p:nvPr/>
        </p:nvSpPr>
        <p:spPr>
          <a:xfrm>
            <a:off x="16997665" y="1410796"/>
            <a:ext cx="12233095" cy="1092092"/>
          </a:xfrm>
          <a:prstGeom prst="rect">
            <a:avLst/>
          </a:prstGeom>
        </p:spPr>
        <p:txBody>
          <a:bodyPr lIns="0" tIns="0" rIns="0" bIns="0" rtlCol="0" anchor="t">
            <a:spAutoFit/>
          </a:bodyPr>
          <a:lstStyle/>
          <a:p>
            <a:pPr algn="ctr">
              <a:lnSpc>
                <a:spcPts val="8968"/>
              </a:lnSpc>
              <a:spcBef>
                <a:spcPct val="0"/>
              </a:spcBef>
            </a:pPr>
            <a:r>
              <a:rPr lang="en-US" sz="6451">
                <a:solidFill>
                  <a:srgbClr val="040404"/>
                </a:solidFill>
                <a:latin typeface="Montserrat Bold"/>
              </a:rPr>
              <a:t>THÀNH VIÊN</a:t>
            </a:r>
          </a:p>
        </p:txBody>
      </p:sp>
      <p:sp>
        <p:nvSpPr>
          <p:cNvPr id="32" name="TextBox 32"/>
          <p:cNvSpPr txBox="1"/>
          <p:nvPr/>
        </p:nvSpPr>
        <p:spPr>
          <a:xfrm>
            <a:off x="14701263" y="7117392"/>
            <a:ext cx="2808252" cy="214755"/>
          </a:xfrm>
          <a:prstGeom prst="rect">
            <a:avLst/>
          </a:prstGeom>
        </p:spPr>
        <p:txBody>
          <a:bodyPr lIns="0" tIns="0" rIns="0" bIns="0" rtlCol="0" anchor="t">
            <a:spAutoFit/>
          </a:bodyPr>
          <a:lstStyle/>
          <a:p>
            <a:pPr algn="ctr">
              <a:lnSpc>
                <a:spcPts val="1680"/>
              </a:lnSpc>
              <a:spcBef>
                <a:spcPct val="0"/>
              </a:spcBef>
            </a:pPr>
            <a:r>
              <a:rPr lang="en-US" sz="1600">
                <a:solidFill>
                  <a:srgbClr val="F2F2F0"/>
                </a:solidFill>
                <a:latin typeface="Montserrat Bold Italics"/>
              </a:rPr>
              <a:t>21521893</a:t>
            </a:r>
          </a:p>
        </p:txBody>
      </p:sp>
      <p:sp>
        <p:nvSpPr>
          <p:cNvPr id="33" name="TextBox 33"/>
          <p:cNvSpPr txBox="1"/>
          <p:nvPr/>
        </p:nvSpPr>
        <p:spPr>
          <a:xfrm>
            <a:off x="14829620" y="6722412"/>
            <a:ext cx="2551538" cy="265883"/>
          </a:xfrm>
          <a:prstGeom prst="rect">
            <a:avLst/>
          </a:prstGeom>
        </p:spPr>
        <p:txBody>
          <a:bodyPr lIns="0" tIns="0" rIns="0" bIns="0" rtlCol="0" anchor="t">
            <a:spAutoFit/>
          </a:bodyPr>
          <a:lstStyle/>
          <a:p>
            <a:pPr algn="ctr">
              <a:lnSpc>
                <a:spcPts val="2224"/>
              </a:lnSpc>
              <a:spcBef>
                <a:spcPct val="0"/>
              </a:spcBef>
            </a:pPr>
            <a:r>
              <a:rPr lang="en-US" sz="1600">
                <a:solidFill>
                  <a:srgbClr val="F2F2F0"/>
                </a:solidFill>
                <a:latin typeface="Montserrat Bold"/>
              </a:rPr>
              <a:t>TRẦN PHƯỚC CHUNG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sp>
        <p:nvSpPr>
          <p:cNvPr id="5" name="TextBox 5"/>
          <p:cNvSpPr txBox="1"/>
          <p:nvPr/>
        </p:nvSpPr>
        <p:spPr>
          <a:xfrm>
            <a:off x="8041929" y="5196036"/>
            <a:ext cx="10246071" cy="2583202"/>
          </a:xfrm>
          <a:prstGeom prst="rect">
            <a:avLst/>
          </a:prstGeom>
        </p:spPr>
        <p:txBody>
          <a:bodyPr lIns="0" tIns="0" rIns="0" bIns="0" rtlCol="0" anchor="t">
            <a:spAutoFit/>
          </a:bodyPr>
          <a:lstStyle/>
          <a:p>
            <a:pPr algn="l">
              <a:lnSpc>
                <a:spcPts val="10066"/>
              </a:lnSpc>
            </a:pPr>
            <a:r>
              <a:rPr lang="en-US" sz="9151">
                <a:solidFill>
                  <a:srgbClr val="000000"/>
                </a:solidFill>
                <a:latin typeface="Montserrat Bold"/>
              </a:rPr>
              <a:t>TRIỂN KHAI - DEMO</a:t>
            </a:r>
          </a:p>
        </p:txBody>
      </p:sp>
      <p:sp>
        <p:nvSpPr>
          <p:cNvPr id="6" name="TextBox 6"/>
          <p:cNvSpPr txBox="1"/>
          <p:nvPr/>
        </p:nvSpPr>
        <p:spPr>
          <a:xfrm>
            <a:off x="16755566" y="9096216"/>
            <a:ext cx="742736" cy="675006"/>
          </a:xfrm>
          <a:prstGeom prst="rect">
            <a:avLst/>
          </a:prstGeom>
        </p:spPr>
        <p:txBody>
          <a:bodyPr lIns="0" tIns="0" rIns="0" bIns="0" rtlCol="0" anchor="t">
            <a:spAutoFit/>
          </a:bodyPr>
          <a:lstStyle/>
          <a:p>
            <a:pPr algn="ctr">
              <a:lnSpc>
                <a:spcPts val="5559"/>
              </a:lnSpc>
              <a:spcBef>
                <a:spcPct val="0"/>
              </a:spcBef>
            </a:pPr>
            <a:r>
              <a:rPr lang="en-US" sz="3999">
                <a:solidFill>
                  <a:srgbClr val="040404"/>
                </a:solidFill>
                <a:latin typeface="Montserrat"/>
              </a:rPr>
              <a:t>6</a:t>
            </a:r>
          </a:p>
        </p:txBody>
      </p:sp>
      <p:grpSp>
        <p:nvGrpSpPr>
          <p:cNvPr id="7" name="Group 7"/>
          <p:cNvGrpSpPr/>
          <p:nvPr/>
        </p:nvGrpSpPr>
        <p:grpSpPr>
          <a:xfrm>
            <a:off x="-2062595" y="0"/>
            <a:ext cx="4566805" cy="3969327"/>
            <a:chOff x="0" y="0"/>
            <a:chExt cx="1202780" cy="1045420"/>
          </a:xfrm>
        </p:grpSpPr>
        <p:sp>
          <p:nvSpPr>
            <p:cNvPr id="8" name="Freeform 8"/>
            <p:cNvSpPr/>
            <p:nvPr/>
          </p:nvSpPr>
          <p:spPr>
            <a:xfrm>
              <a:off x="0" y="0"/>
              <a:ext cx="1202780" cy="1045420"/>
            </a:xfrm>
            <a:custGeom>
              <a:avLst/>
              <a:gdLst/>
              <a:ahLst/>
              <a:cxnLst/>
              <a:rect l="l" t="t" r="r" b="b"/>
              <a:pathLst>
                <a:path w="1202780" h="104542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p:spPr>
          <p:txBody>
            <a:bodyPr/>
            <a:lstStyle/>
            <a:p>
              <a:endParaRPr lang="vi-VN"/>
            </a:p>
          </p:txBody>
        </p:sp>
        <p:sp>
          <p:nvSpPr>
            <p:cNvPr id="9" name="TextBox 9"/>
            <p:cNvSpPr txBox="1"/>
            <p:nvPr/>
          </p:nvSpPr>
          <p:spPr>
            <a:xfrm>
              <a:off x="0" y="-38100"/>
              <a:ext cx="1202780" cy="1083520"/>
            </a:xfrm>
            <a:prstGeom prst="rect">
              <a:avLst/>
            </a:prstGeom>
          </p:spPr>
          <p:txBody>
            <a:bodyPr lIns="50800" tIns="50800" rIns="50800" bIns="50800" rtlCol="0" anchor="ctr"/>
            <a:lstStyle/>
            <a:p>
              <a:pPr algn="ctr">
                <a:lnSpc>
                  <a:spcPts val="3336"/>
                </a:lnSpc>
              </a:pPr>
              <a:endParaRPr/>
            </a:p>
          </p:txBody>
        </p:sp>
      </p:grpSp>
      <p:grpSp>
        <p:nvGrpSpPr>
          <p:cNvPr id="10" name="Group 10"/>
          <p:cNvGrpSpPr/>
          <p:nvPr/>
        </p:nvGrpSpPr>
        <p:grpSpPr>
          <a:xfrm>
            <a:off x="5869327" y="7706530"/>
            <a:ext cx="1011106" cy="934194"/>
            <a:chOff x="0" y="0"/>
            <a:chExt cx="266300" cy="246043"/>
          </a:xfrm>
        </p:grpSpPr>
        <p:sp>
          <p:nvSpPr>
            <p:cNvPr id="11" name="Freeform 11"/>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12" name="TextBox 12"/>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13" name="Group 13"/>
          <p:cNvGrpSpPr/>
          <p:nvPr/>
        </p:nvGrpSpPr>
        <p:grpSpPr>
          <a:xfrm>
            <a:off x="6880433" y="6626480"/>
            <a:ext cx="1318158" cy="1361410"/>
            <a:chOff x="0" y="0"/>
            <a:chExt cx="347169" cy="358561"/>
          </a:xfrm>
        </p:grpSpPr>
        <p:sp>
          <p:nvSpPr>
            <p:cNvPr id="14" name="Freeform 14"/>
            <p:cNvSpPr/>
            <p:nvPr/>
          </p:nvSpPr>
          <p:spPr>
            <a:xfrm>
              <a:off x="0" y="0"/>
              <a:ext cx="347169" cy="358561"/>
            </a:xfrm>
            <a:custGeom>
              <a:avLst/>
              <a:gdLst/>
              <a:ahLst/>
              <a:cxnLst/>
              <a:rect l="l" t="t" r="r" b="b"/>
              <a:pathLst>
                <a:path w="347169" h="358561">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p:spPr>
          <p:txBody>
            <a:bodyPr/>
            <a:lstStyle/>
            <a:p>
              <a:endParaRPr lang="vi-VN"/>
            </a:p>
          </p:txBody>
        </p:sp>
        <p:sp>
          <p:nvSpPr>
            <p:cNvPr id="15" name="TextBox 15"/>
            <p:cNvSpPr txBox="1"/>
            <p:nvPr/>
          </p:nvSpPr>
          <p:spPr>
            <a:xfrm>
              <a:off x="0" y="-38100"/>
              <a:ext cx="347169" cy="396661"/>
            </a:xfrm>
            <a:prstGeom prst="rect">
              <a:avLst/>
            </a:prstGeom>
          </p:spPr>
          <p:txBody>
            <a:bodyPr lIns="50800" tIns="50800" rIns="50800" bIns="50800" rtlCol="0" anchor="ctr"/>
            <a:lstStyle/>
            <a:p>
              <a:pPr algn="ctr">
                <a:lnSpc>
                  <a:spcPts val="3336"/>
                </a:lnSpc>
              </a:pPr>
              <a:endParaRPr/>
            </a:p>
          </p:txBody>
        </p:sp>
      </p:grpSp>
      <p:grpSp>
        <p:nvGrpSpPr>
          <p:cNvPr id="16" name="Group 16"/>
          <p:cNvGrpSpPr/>
          <p:nvPr/>
        </p:nvGrpSpPr>
        <p:grpSpPr>
          <a:xfrm>
            <a:off x="-2818716" y="6626217"/>
            <a:ext cx="6365981" cy="3439880"/>
            <a:chOff x="0" y="0"/>
            <a:chExt cx="1676637" cy="905977"/>
          </a:xfrm>
        </p:grpSpPr>
        <p:sp>
          <p:nvSpPr>
            <p:cNvPr id="17" name="Freeform 17"/>
            <p:cNvSpPr/>
            <p:nvPr/>
          </p:nvSpPr>
          <p:spPr>
            <a:xfrm>
              <a:off x="0" y="0"/>
              <a:ext cx="1676637" cy="905977"/>
            </a:xfrm>
            <a:custGeom>
              <a:avLst/>
              <a:gdLst/>
              <a:ahLst/>
              <a:cxnLst/>
              <a:rect l="l" t="t" r="r" b="b"/>
              <a:pathLst>
                <a:path w="1676637" h="90597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p:spPr>
          <p:txBody>
            <a:bodyPr/>
            <a:lstStyle/>
            <a:p>
              <a:endParaRPr lang="vi-VN"/>
            </a:p>
          </p:txBody>
        </p:sp>
        <p:sp>
          <p:nvSpPr>
            <p:cNvPr id="18" name="TextBox 18"/>
            <p:cNvSpPr txBox="1"/>
            <p:nvPr/>
          </p:nvSpPr>
          <p:spPr>
            <a:xfrm>
              <a:off x="0" y="-38100"/>
              <a:ext cx="1676637" cy="944077"/>
            </a:xfrm>
            <a:prstGeom prst="rect">
              <a:avLst/>
            </a:prstGeom>
          </p:spPr>
          <p:txBody>
            <a:bodyPr lIns="50800" tIns="50800" rIns="50800" bIns="50800" rtlCol="0" anchor="ctr"/>
            <a:lstStyle/>
            <a:p>
              <a:pPr algn="ctr">
                <a:lnSpc>
                  <a:spcPts val="3336"/>
                </a:lnSpc>
              </a:pPr>
              <a:endParaRPr/>
            </a:p>
          </p:txBody>
        </p:sp>
      </p:grpSp>
      <p:grpSp>
        <p:nvGrpSpPr>
          <p:cNvPr id="19" name="Group 19"/>
          <p:cNvGrpSpPr>
            <a:grpSpLocks noChangeAspect="1"/>
          </p:cNvGrpSpPr>
          <p:nvPr/>
        </p:nvGrpSpPr>
        <p:grpSpPr>
          <a:xfrm rot="-2700000">
            <a:off x="1521055" y="1753319"/>
            <a:ext cx="5652245" cy="5837638"/>
            <a:chOff x="0" y="0"/>
            <a:chExt cx="6350000" cy="6558280"/>
          </a:xfrm>
        </p:grpSpPr>
        <p:sp>
          <p:nvSpPr>
            <p:cNvPr id="20" name="Freeform 20"/>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8906" r="-18906"/>
              </a:stretch>
            </a:blipFill>
          </p:spPr>
          <p:txBody>
            <a:bodyPr/>
            <a:lstStyle/>
            <a:p>
              <a:endParaRPr lang="vi-VN"/>
            </a:p>
          </p:txBody>
        </p:sp>
        <p:sp>
          <p:nvSpPr>
            <p:cNvPr id="21" name="Freeform 21"/>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94B8AB"/>
            </a:solidFill>
          </p:spPr>
          <p:txBody>
            <a:bodyPr/>
            <a:lstStyle/>
            <a:p>
              <a:endParaRPr lang="vi-VN"/>
            </a:p>
          </p:txBody>
        </p:sp>
      </p:grpSp>
      <p:grpSp>
        <p:nvGrpSpPr>
          <p:cNvPr id="22" name="Group 22"/>
          <p:cNvGrpSpPr/>
          <p:nvPr/>
        </p:nvGrpSpPr>
        <p:grpSpPr>
          <a:xfrm>
            <a:off x="-364425" y="1399431"/>
            <a:ext cx="1170465" cy="117046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p:spPr>
          <p:txBody>
            <a:bodyPr/>
            <a:lstStyle/>
            <a:p>
              <a:endParaRPr lang="vi-VN"/>
            </a:p>
          </p:txBody>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25" name="Group 25"/>
          <p:cNvGrpSpPr/>
          <p:nvPr/>
        </p:nvGrpSpPr>
        <p:grpSpPr>
          <a:xfrm>
            <a:off x="0" y="6803108"/>
            <a:ext cx="3008168" cy="3086100"/>
            <a:chOff x="0" y="0"/>
            <a:chExt cx="792275" cy="812800"/>
          </a:xfrm>
        </p:grpSpPr>
        <p:sp>
          <p:nvSpPr>
            <p:cNvPr id="26" name="Freeform 26"/>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27" name="TextBox 27"/>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28" name="Group 28"/>
          <p:cNvGrpSpPr/>
          <p:nvPr/>
        </p:nvGrpSpPr>
        <p:grpSpPr>
          <a:xfrm>
            <a:off x="1028700" y="7800231"/>
            <a:ext cx="1011106" cy="934194"/>
            <a:chOff x="0" y="0"/>
            <a:chExt cx="266300" cy="246043"/>
          </a:xfrm>
        </p:grpSpPr>
        <p:sp>
          <p:nvSpPr>
            <p:cNvPr id="29" name="Freeform 29"/>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30" name="TextBox 30"/>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31" name="Group 31"/>
          <p:cNvGrpSpPr/>
          <p:nvPr/>
        </p:nvGrpSpPr>
        <p:grpSpPr>
          <a:xfrm>
            <a:off x="0" y="10066098"/>
            <a:ext cx="11072623" cy="441805"/>
            <a:chOff x="0" y="0"/>
            <a:chExt cx="2916246" cy="116360"/>
          </a:xfrm>
        </p:grpSpPr>
        <p:sp>
          <p:nvSpPr>
            <p:cNvPr id="32" name="Freeform 32"/>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33" name="TextBox 33"/>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sp>
        <p:nvSpPr>
          <p:cNvPr id="34" name="TextBox 34"/>
          <p:cNvSpPr txBox="1"/>
          <p:nvPr/>
        </p:nvSpPr>
        <p:spPr>
          <a:xfrm>
            <a:off x="8099010" y="2175164"/>
            <a:ext cx="2467393" cy="2935148"/>
          </a:xfrm>
          <a:prstGeom prst="rect">
            <a:avLst/>
          </a:prstGeom>
        </p:spPr>
        <p:txBody>
          <a:bodyPr lIns="0" tIns="0" rIns="0" bIns="0" rtlCol="0" anchor="t">
            <a:spAutoFit/>
          </a:bodyPr>
          <a:lstStyle/>
          <a:p>
            <a:pPr algn="just">
              <a:lnSpc>
                <a:spcPts val="22601"/>
              </a:lnSpc>
            </a:pPr>
            <a:r>
              <a:rPr lang="en-US" sz="20547">
                <a:solidFill>
                  <a:srgbClr val="000000"/>
                </a:solidFill>
                <a:latin typeface="Montserrat Bold"/>
              </a:rPr>
              <a:t>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5" name="Group 5"/>
          <p:cNvGrpSpPr/>
          <p:nvPr/>
        </p:nvGrpSpPr>
        <p:grpSpPr>
          <a:xfrm>
            <a:off x="-1387186" y="-154305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94B8AB"/>
            </a:solidFill>
          </p:spPr>
          <p:txBody>
            <a:bodyPr/>
            <a:lstStyle/>
            <a:p>
              <a:endParaRPr lang="vi-V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36"/>
                </a:lnSpc>
              </a:pPr>
              <a:endParaRPr/>
            </a:p>
          </p:txBody>
        </p:sp>
      </p:grpSp>
      <p:grpSp>
        <p:nvGrpSpPr>
          <p:cNvPr id="8" name="Group 8"/>
          <p:cNvGrpSpPr/>
          <p:nvPr/>
        </p:nvGrpSpPr>
        <p:grpSpPr>
          <a:xfrm>
            <a:off x="-264957" y="9583641"/>
            <a:ext cx="1319645" cy="131964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txBody>
            <a:bodyPr/>
            <a:lstStyle/>
            <a:p>
              <a:endParaRPr lang="vi-V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3872462" y="1432551"/>
            <a:ext cx="2247863" cy="2531454"/>
            <a:chOff x="0" y="0"/>
            <a:chExt cx="2997151" cy="3375272"/>
          </a:xfrm>
        </p:grpSpPr>
        <p:sp>
          <p:nvSpPr>
            <p:cNvPr id="12" name="Freeform 12"/>
            <p:cNvSpPr/>
            <p:nvPr/>
          </p:nvSpPr>
          <p:spPr>
            <a:xfrm>
              <a:off x="693698" y="0"/>
              <a:ext cx="1562320" cy="1797649"/>
            </a:xfrm>
            <a:custGeom>
              <a:avLst/>
              <a:gdLst/>
              <a:ahLst/>
              <a:cxnLst/>
              <a:rect l="l" t="t" r="r" b="b"/>
              <a:pathLst>
                <a:path w="1562320" h="1797649">
                  <a:moveTo>
                    <a:pt x="0" y="0"/>
                  </a:moveTo>
                  <a:lnTo>
                    <a:pt x="1562320" y="0"/>
                  </a:lnTo>
                  <a:lnTo>
                    <a:pt x="1562320" y="1797649"/>
                  </a:lnTo>
                  <a:lnTo>
                    <a:pt x="0" y="17976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13" name="Freeform 13"/>
            <p:cNvSpPr/>
            <p:nvPr/>
          </p:nvSpPr>
          <p:spPr>
            <a:xfrm>
              <a:off x="0" y="2098868"/>
              <a:ext cx="1387395" cy="1276404"/>
            </a:xfrm>
            <a:custGeom>
              <a:avLst/>
              <a:gdLst/>
              <a:ahLst/>
              <a:cxnLst/>
              <a:rect l="l" t="t" r="r" b="b"/>
              <a:pathLst>
                <a:path w="1387395" h="1276404">
                  <a:moveTo>
                    <a:pt x="0" y="0"/>
                  </a:moveTo>
                  <a:lnTo>
                    <a:pt x="1387395" y="0"/>
                  </a:lnTo>
                  <a:lnTo>
                    <a:pt x="1387395" y="1276404"/>
                  </a:lnTo>
                  <a:lnTo>
                    <a:pt x="0" y="1276404"/>
                  </a:lnTo>
                  <a:lnTo>
                    <a:pt x="0" y="0"/>
                  </a:lnTo>
                  <a:close/>
                </a:path>
              </a:pathLst>
            </a:custGeom>
            <a:blipFill>
              <a:blip r:embed="rId4"/>
              <a:stretch>
                <a:fillRect/>
              </a:stretch>
            </a:blipFill>
          </p:spPr>
          <p:txBody>
            <a:bodyPr/>
            <a:lstStyle/>
            <a:p>
              <a:endParaRPr lang="vi-VN"/>
            </a:p>
          </p:txBody>
        </p:sp>
        <p:sp>
          <p:nvSpPr>
            <p:cNvPr id="14" name="Freeform 14"/>
            <p:cNvSpPr/>
            <p:nvPr/>
          </p:nvSpPr>
          <p:spPr>
            <a:xfrm>
              <a:off x="1978195" y="2098868"/>
              <a:ext cx="1018955" cy="1123097"/>
            </a:xfrm>
            <a:custGeom>
              <a:avLst/>
              <a:gdLst/>
              <a:ahLst/>
              <a:cxnLst/>
              <a:rect l="l" t="t" r="r" b="b"/>
              <a:pathLst>
                <a:path w="1018955" h="1123097">
                  <a:moveTo>
                    <a:pt x="0" y="0"/>
                  </a:moveTo>
                  <a:lnTo>
                    <a:pt x="1018956" y="0"/>
                  </a:lnTo>
                  <a:lnTo>
                    <a:pt x="1018956" y="1123097"/>
                  </a:lnTo>
                  <a:lnTo>
                    <a:pt x="0" y="11230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grpSp>
      <p:grpSp>
        <p:nvGrpSpPr>
          <p:cNvPr id="15" name="Group 15"/>
          <p:cNvGrpSpPr/>
          <p:nvPr/>
        </p:nvGrpSpPr>
        <p:grpSpPr>
          <a:xfrm>
            <a:off x="7627124" y="1028700"/>
            <a:ext cx="1931392" cy="2436170"/>
            <a:chOff x="0" y="0"/>
            <a:chExt cx="2575189" cy="3248226"/>
          </a:xfrm>
        </p:grpSpPr>
        <p:sp>
          <p:nvSpPr>
            <p:cNvPr id="16" name="Freeform 16"/>
            <p:cNvSpPr/>
            <p:nvPr/>
          </p:nvSpPr>
          <p:spPr>
            <a:xfrm>
              <a:off x="438719" y="0"/>
              <a:ext cx="1953921" cy="2003715"/>
            </a:xfrm>
            <a:custGeom>
              <a:avLst/>
              <a:gdLst/>
              <a:ahLst/>
              <a:cxnLst/>
              <a:rect l="l" t="t" r="r" b="b"/>
              <a:pathLst>
                <a:path w="1953921" h="2003715">
                  <a:moveTo>
                    <a:pt x="0" y="0"/>
                  </a:moveTo>
                  <a:lnTo>
                    <a:pt x="1953921" y="0"/>
                  </a:lnTo>
                  <a:lnTo>
                    <a:pt x="1953921" y="2003715"/>
                  </a:lnTo>
                  <a:lnTo>
                    <a:pt x="0" y="200371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vi-VN"/>
            </a:p>
          </p:txBody>
        </p:sp>
        <p:sp>
          <p:nvSpPr>
            <p:cNvPr id="17" name="Freeform 17"/>
            <p:cNvSpPr/>
            <p:nvPr/>
          </p:nvSpPr>
          <p:spPr>
            <a:xfrm>
              <a:off x="1415680" y="2274238"/>
              <a:ext cx="1159510" cy="973988"/>
            </a:xfrm>
            <a:custGeom>
              <a:avLst/>
              <a:gdLst/>
              <a:ahLst/>
              <a:cxnLst/>
              <a:rect l="l" t="t" r="r" b="b"/>
              <a:pathLst>
                <a:path w="1159510" h="973988">
                  <a:moveTo>
                    <a:pt x="0" y="0"/>
                  </a:moveTo>
                  <a:lnTo>
                    <a:pt x="1159509" y="0"/>
                  </a:lnTo>
                  <a:lnTo>
                    <a:pt x="1159509" y="973988"/>
                  </a:lnTo>
                  <a:lnTo>
                    <a:pt x="0" y="97398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vi-VN"/>
            </a:p>
          </p:txBody>
        </p:sp>
        <p:sp>
          <p:nvSpPr>
            <p:cNvPr id="18" name="Freeform 18"/>
            <p:cNvSpPr/>
            <p:nvPr/>
          </p:nvSpPr>
          <p:spPr>
            <a:xfrm>
              <a:off x="0" y="2304934"/>
              <a:ext cx="943293" cy="943293"/>
            </a:xfrm>
            <a:custGeom>
              <a:avLst/>
              <a:gdLst/>
              <a:ahLst/>
              <a:cxnLst/>
              <a:rect l="l" t="t" r="r" b="b"/>
              <a:pathLst>
                <a:path w="943293" h="943293">
                  <a:moveTo>
                    <a:pt x="0" y="0"/>
                  </a:moveTo>
                  <a:lnTo>
                    <a:pt x="943293" y="0"/>
                  </a:lnTo>
                  <a:lnTo>
                    <a:pt x="943293" y="943292"/>
                  </a:lnTo>
                  <a:lnTo>
                    <a:pt x="0" y="94329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vi-VN"/>
            </a:p>
          </p:txBody>
        </p:sp>
      </p:grpSp>
      <p:grpSp>
        <p:nvGrpSpPr>
          <p:cNvPr id="19" name="Group 19"/>
          <p:cNvGrpSpPr/>
          <p:nvPr/>
        </p:nvGrpSpPr>
        <p:grpSpPr>
          <a:xfrm>
            <a:off x="3229833" y="5782632"/>
            <a:ext cx="11194891" cy="602569"/>
            <a:chOff x="0" y="0"/>
            <a:chExt cx="2948449" cy="158701"/>
          </a:xfrm>
        </p:grpSpPr>
        <p:sp>
          <p:nvSpPr>
            <p:cNvPr id="20" name="Freeform 20"/>
            <p:cNvSpPr/>
            <p:nvPr/>
          </p:nvSpPr>
          <p:spPr>
            <a:xfrm>
              <a:off x="0" y="0"/>
              <a:ext cx="2948449" cy="158701"/>
            </a:xfrm>
            <a:custGeom>
              <a:avLst/>
              <a:gdLst/>
              <a:ahLst/>
              <a:cxnLst/>
              <a:rect l="l" t="t" r="r" b="b"/>
              <a:pathLst>
                <a:path w="2948449" h="158701">
                  <a:moveTo>
                    <a:pt x="0" y="0"/>
                  </a:moveTo>
                  <a:lnTo>
                    <a:pt x="2948449" y="0"/>
                  </a:lnTo>
                  <a:lnTo>
                    <a:pt x="2948449" y="158701"/>
                  </a:lnTo>
                  <a:lnTo>
                    <a:pt x="0" y="158701"/>
                  </a:lnTo>
                  <a:close/>
                </a:path>
              </a:pathLst>
            </a:custGeom>
            <a:solidFill>
              <a:srgbClr val="397D5A"/>
            </a:solidFill>
          </p:spPr>
          <p:txBody>
            <a:bodyPr/>
            <a:lstStyle/>
            <a:p>
              <a:endParaRPr lang="vi-VN"/>
            </a:p>
          </p:txBody>
        </p:sp>
        <p:sp>
          <p:nvSpPr>
            <p:cNvPr id="21" name="TextBox 21"/>
            <p:cNvSpPr txBox="1"/>
            <p:nvPr/>
          </p:nvSpPr>
          <p:spPr>
            <a:xfrm>
              <a:off x="0" y="-38100"/>
              <a:ext cx="2948449" cy="196801"/>
            </a:xfrm>
            <a:prstGeom prst="rect">
              <a:avLst/>
            </a:prstGeom>
          </p:spPr>
          <p:txBody>
            <a:bodyPr lIns="50800" tIns="50800" rIns="50800" bIns="50800" rtlCol="0" anchor="ctr"/>
            <a:lstStyle/>
            <a:p>
              <a:pPr algn="ctr">
                <a:lnSpc>
                  <a:spcPts val="3336"/>
                </a:lnSpc>
              </a:pPr>
              <a:endParaRPr/>
            </a:p>
          </p:txBody>
        </p:sp>
      </p:grpSp>
      <p:grpSp>
        <p:nvGrpSpPr>
          <p:cNvPr id="22" name="Group 22"/>
          <p:cNvGrpSpPr/>
          <p:nvPr/>
        </p:nvGrpSpPr>
        <p:grpSpPr>
          <a:xfrm>
            <a:off x="3229833" y="6385201"/>
            <a:ext cx="11194891" cy="2623949"/>
            <a:chOff x="0" y="0"/>
            <a:chExt cx="2948449" cy="691081"/>
          </a:xfrm>
        </p:grpSpPr>
        <p:sp>
          <p:nvSpPr>
            <p:cNvPr id="23" name="Freeform 23"/>
            <p:cNvSpPr/>
            <p:nvPr/>
          </p:nvSpPr>
          <p:spPr>
            <a:xfrm>
              <a:off x="0" y="0"/>
              <a:ext cx="2948449" cy="691081"/>
            </a:xfrm>
            <a:custGeom>
              <a:avLst/>
              <a:gdLst/>
              <a:ahLst/>
              <a:cxnLst/>
              <a:rect l="l" t="t" r="r" b="b"/>
              <a:pathLst>
                <a:path w="2948449" h="691081">
                  <a:moveTo>
                    <a:pt x="0" y="0"/>
                  </a:moveTo>
                  <a:lnTo>
                    <a:pt x="2948449" y="0"/>
                  </a:lnTo>
                  <a:lnTo>
                    <a:pt x="2948449" y="691081"/>
                  </a:lnTo>
                  <a:lnTo>
                    <a:pt x="0" y="691081"/>
                  </a:lnTo>
                  <a:close/>
                </a:path>
              </a:pathLst>
            </a:custGeom>
            <a:solidFill>
              <a:srgbClr val="000000">
                <a:alpha val="0"/>
              </a:srgbClr>
            </a:solidFill>
            <a:ln w="47625" cap="sq">
              <a:solidFill>
                <a:srgbClr val="000000"/>
              </a:solidFill>
              <a:prstDash val="lgDash"/>
              <a:miter/>
            </a:ln>
          </p:spPr>
          <p:txBody>
            <a:bodyPr/>
            <a:lstStyle/>
            <a:p>
              <a:endParaRPr lang="vi-VN"/>
            </a:p>
          </p:txBody>
        </p:sp>
        <p:sp>
          <p:nvSpPr>
            <p:cNvPr id="24" name="TextBox 24"/>
            <p:cNvSpPr txBox="1"/>
            <p:nvPr/>
          </p:nvSpPr>
          <p:spPr>
            <a:xfrm>
              <a:off x="0" y="-38100"/>
              <a:ext cx="2948449" cy="729181"/>
            </a:xfrm>
            <a:prstGeom prst="rect">
              <a:avLst/>
            </a:prstGeom>
          </p:spPr>
          <p:txBody>
            <a:bodyPr lIns="50800" tIns="50800" rIns="50800" bIns="50800" rtlCol="0" anchor="ctr"/>
            <a:lstStyle/>
            <a:p>
              <a:pPr algn="ctr">
                <a:lnSpc>
                  <a:spcPts val="3336"/>
                </a:lnSpc>
              </a:pPr>
              <a:endParaRPr/>
            </a:p>
          </p:txBody>
        </p:sp>
      </p:grpSp>
      <p:sp>
        <p:nvSpPr>
          <p:cNvPr id="25" name="Freeform 25"/>
          <p:cNvSpPr/>
          <p:nvPr/>
        </p:nvSpPr>
        <p:spPr>
          <a:xfrm>
            <a:off x="12164913" y="7076528"/>
            <a:ext cx="1789113" cy="1509360"/>
          </a:xfrm>
          <a:custGeom>
            <a:avLst/>
            <a:gdLst/>
            <a:ahLst/>
            <a:cxnLst/>
            <a:rect l="l" t="t" r="r" b="b"/>
            <a:pathLst>
              <a:path w="1789113" h="1509360">
                <a:moveTo>
                  <a:pt x="0" y="0"/>
                </a:moveTo>
                <a:lnTo>
                  <a:pt x="1789113" y="0"/>
                </a:lnTo>
                <a:lnTo>
                  <a:pt x="1789113" y="1509360"/>
                </a:lnTo>
                <a:lnTo>
                  <a:pt x="0" y="150936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vi-VN"/>
          </a:p>
        </p:txBody>
      </p:sp>
      <p:sp>
        <p:nvSpPr>
          <p:cNvPr id="26" name="Freeform 26"/>
          <p:cNvSpPr/>
          <p:nvPr/>
        </p:nvSpPr>
        <p:spPr>
          <a:xfrm>
            <a:off x="3733521" y="7076528"/>
            <a:ext cx="1789113" cy="1509360"/>
          </a:xfrm>
          <a:custGeom>
            <a:avLst/>
            <a:gdLst/>
            <a:ahLst/>
            <a:cxnLst/>
            <a:rect l="l" t="t" r="r" b="b"/>
            <a:pathLst>
              <a:path w="1789113" h="1509360">
                <a:moveTo>
                  <a:pt x="0" y="0"/>
                </a:moveTo>
                <a:lnTo>
                  <a:pt x="1789112" y="0"/>
                </a:lnTo>
                <a:lnTo>
                  <a:pt x="1789112" y="1509360"/>
                </a:lnTo>
                <a:lnTo>
                  <a:pt x="0" y="150936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vi-VN"/>
          </a:p>
        </p:txBody>
      </p:sp>
      <p:sp>
        <p:nvSpPr>
          <p:cNvPr id="27" name="Freeform 27"/>
          <p:cNvSpPr/>
          <p:nvPr/>
        </p:nvSpPr>
        <p:spPr>
          <a:xfrm>
            <a:off x="7878028" y="7100724"/>
            <a:ext cx="1789113" cy="1509360"/>
          </a:xfrm>
          <a:custGeom>
            <a:avLst/>
            <a:gdLst/>
            <a:ahLst/>
            <a:cxnLst/>
            <a:rect l="l" t="t" r="r" b="b"/>
            <a:pathLst>
              <a:path w="1789113" h="1509360">
                <a:moveTo>
                  <a:pt x="0" y="0"/>
                </a:moveTo>
                <a:lnTo>
                  <a:pt x="1789113" y="0"/>
                </a:lnTo>
                <a:lnTo>
                  <a:pt x="1789113" y="1509360"/>
                </a:lnTo>
                <a:lnTo>
                  <a:pt x="0" y="150936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vi-VN"/>
          </a:p>
        </p:txBody>
      </p:sp>
      <p:sp>
        <p:nvSpPr>
          <p:cNvPr id="28" name="AutoShape 28"/>
          <p:cNvSpPr/>
          <p:nvPr/>
        </p:nvSpPr>
        <p:spPr>
          <a:xfrm>
            <a:off x="5556868" y="7819402"/>
            <a:ext cx="2321021" cy="0"/>
          </a:xfrm>
          <a:prstGeom prst="line">
            <a:avLst/>
          </a:prstGeom>
          <a:ln w="38100" cap="flat">
            <a:solidFill>
              <a:srgbClr val="FF914D"/>
            </a:solidFill>
            <a:prstDash val="solid"/>
            <a:headEnd type="arrow" w="med" len="sm"/>
            <a:tailEnd type="arrow" w="med" len="sm"/>
          </a:ln>
        </p:spPr>
        <p:txBody>
          <a:bodyPr/>
          <a:lstStyle/>
          <a:p>
            <a:endParaRPr lang="vi-VN"/>
          </a:p>
        </p:txBody>
      </p:sp>
      <p:sp>
        <p:nvSpPr>
          <p:cNvPr id="29" name="AutoShape 29"/>
          <p:cNvSpPr/>
          <p:nvPr/>
        </p:nvSpPr>
        <p:spPr>
          <a:xfrm>
            <a:off x="9843893" y="7801399"/>
            <a:ext cx="2321021" cy="0"/>
          </a:xfrm>
          <a:prstGeom prst="line">
            <a:avLst/>
          </a:prstGeom>
          <a:ln w="38100" cap="flat">
            <a:solidFill>
              <a:srgbClr val="FF914D"/>
            </a:solidFill>
            <a:prstDash val="solid"/>
            <a:headEnd type="arrow" w="med" len="sm"/>
            <a:tailEnd type="arrow" w="med" len="sm"/>
          </a:ln>
        </p:spPr>
        <p:txBody>
          <a:bodyPr/>
          <a:lstStyle/>
          <a:p>
            <a:endParaRPr lang="vi-VN"/>
          </a:p>
        </p:txBody>
      </p:sp>
      <p:sp>
        <p:nvSpPr>
          <p:cNvPr id="30" name="TextBox 30"/>
          <p:cNvSpPr txBox="1"/>
          <p:nvPr/>
        </p:nvSpPr>
        <p:spPr>
          <a:xfrm>
            <a:off x="3958952" y="6537601"/>
            <a:ext cx="1338251" cy="388950"/>
          </a:xfrm>
          <a:prstGeom prst="rect">
            <a:avLst/>
          </a:prstGeom>
        </p:spPr>
        <p:txBody>
          <a:bodyPr lIns="0" tIns="0" rIns="0" bIns="0" rtlCol="0" anchor="t">
            <a:spAutoFit/>
          </a:bodyPr>
          <a:lstStyle/>
          <a:p>
            <a:pPr algn="ctr">
              <a:lnSpc>
                <a:spcPts val="3152"/>
              </a:lnSpc>
              <a:spcBef>
                <a:spcPct val="0"/>
              </a:spcBef>
            </a:pPr>
            <a:r>
              <a:rPr lang="en-US" sz="2268">
                <a:solidFill>
                  <a:srgbClr val="000000"/>
                </a:solidFill>
                <a:latin typeface="Montserrat Bold"/>
              </a:rPr>
              <a:t>Worker 1</a:t>
            </a:r>
          </a:p>
        </p:txBody>
      </p:sp>
      <p:sp>
        <p:nvSpPr>
          <p:cNvPr id="31" name="TextBox 31"/>
          <p:cNvSpPr txBox="1"/>
          <p:nvPr/>
        </p:nvSpPr>
        <p:spPr>
          <a:xfrm>
            <a:off x="12361821" y="6537601"/>
            <a:ext cx="1395296" cy="388950"/>
          </a:xfrm>
          <a:prstGeom prst="rect">
            <a:avLst/>
          </a:prstGeom>
        </p:spPr>
        <p:txBody>
          <a:bodyPr lIns="0" tIns="0" rIns="0" bIns="0" rtlCol="0" anchor="t">
            <a:spAutoFit/>
          </a:bodyPr>
          <a:lstStyle/>
          <a:p>
            <a:pPr algn="ctr">
              <a:lnSpc>
                <a:spcPts val="3152"/>
              </a:lnSpc>
              <a:spcBef>
                <a:spcPct val="0"/>
              </a:spcBef>
            </a:pPr>
            <a:r>
              <a:rPr lang="en-US" sz="2268">
                <a:solidFill>
                  <a:srgbClr val="000000"/>
                </a:solidFill>
                <a:latin typeface="Montserrat Bold"/>
              </a:rPr>
              <a:t>Worker 2</a:t>
            </a:r>
          </a:p>
        </p:txBody>
      </p:sp>
      <p:sp>
        <p:nvSpPr>
          <p:cNvPr id="32" name="TextBox 32"/>
          <p:cNvSpPr txBox="1"/>
          <p:nvPr/>
        </p:nvSpPr>
        <p:spPr>
          <a:xfrm>
            <a:off x="8074877" y="6560329"/>
            <a:ext cx="1337126" cy="388950"/>
          </a:xfrm>
          <a:prstGeom prst="rect">
            <a:avLst/>
          </a:prstGeom>
        </p:spPr>
        <p:txBody>
          <a:bodyPr lIns="0" tIns="0" rIns="0" bIns="0" rtlCol="0" anchor="t">
            <a:spAutoFit/>
          </a:bodyPr>
          <a:lstStyle/>
          <a:p>
            <a:pPr algn="ctr">
              <a:lnSpc>
                <a:spcPts val="3152"/>
              </a:lnSpc>
              <a:spcBef>
                <a:spcPct val="0"/>
              </a:spcBef>
            </a:pPr>
            <a:r>
              <a:rPr lang="en-US" sz="2268">
                <a:solidFill>
                  <a:srgbClr val="000000"/>
                </a:solidFill>
                <a:latin typeface="Montserrat Bold"/>
              </a:rPr>
              <a:t>Manager</a:t>
            </a:r>
          </a:p>
        </p:txBody>
      </p:sp>
      <p:sp>
        <p:nvSpPr>
          <p:cNvPr id="33" name="Freeform 33"/>
          <p:cNvSpPr/>
          <p:nvPr/>
        </p:nvSpPr>
        <p:spPr>
          <a:xfrm>
            <a:off x="12280449" y="1862865"/>
            <a:ext cx="1348075" cy="1196466"/>
          </a:xfrm>
          <a:custGeom>
            <a:avLst/>
            <a:gdLst/>
            <a:ahLst/>
            <a:cxnLst/>
            <a:rect l="l" t="t" r="r" b="b"/>
            <a:pathLst>
              <a:path w="1348075" h="1196466">
                <a:moveTo>
                  <a:pt x="0" y="0"/>
                </a:moveTo>
                <a:lnTo>
                  <a:pt x="1348075" y="0"/>
                </a:lnTo>
                <a:lnTo>
                  <a:pt x="1348075" y="1196465"/>
                </a:lnTo>
                <a:lnTo>
                  <a:pt x="0" y="1196465"/>
                </a:lnTo>
                <a:lnTo>
                  <a:pt x="0" y="0"/>
                </a:lnTo>
                <a:close/>
              </a:path>
            </a:pathLst>
          </a:custGeom>
          <a:blipFill>
            <a:blip r:embed="rId15"/>
            <a:stretch>
              <a:fillRect l="-37787" r="-47736"/>
            </a:stretch>
          </a:blipFill>
        </p:spPr>
        <p:txBody>
          <a:bodyPr/>
          <a:lstStyle/>
          <a:p>
            <a:endParaRPr lang="vi-VN"/>
          </a:p>
        </p:txBody>
      </p:sp>
      <p:grpSp>
        <p:nvGrpSpPr>
          <p:cNvPr id="34" name="Group 34"/>
          <p:cNvGrpSpPr/>
          <p:nvPr/>
        </p:nvGrpSpPr>
        <p:grpSpPr>
          <a:xfrm>
            <a:off x="7284229" y="8743434"/>
            <a:ext cx="3086100" cy="576614"/>
            <a:chOff x="0" y="0"/>
            <a:chExt cx="812800" cy="151865"/>
          </a:xfrm>
        </p:grpSpPr>
        <p:sp>
          <p:nvSpPr>
            <p:cNvPr id="35" name="Freeform 35"/>
            <p:cNvSpPr/>
            <p:nvPr/>
          </p:nvSpPr>
          <p:spPr>
            <a:xfrm>
              <a:off x="0" y="0"/>
              <a:ext cx="812800" cy="151865"/>
            </a:xfrm>
            <a:custGeom>
              <a:avLst/>
              <a:gdLst/>
              <a:ahLst/>
              <a:cxnLst/>
              <a:rect l="l" t="t" r="r" b="b"/>
              <a:pathLst>
                <a:path w="812800" h="151865">
                  <a:moveTo>
                    <a:pt x="67733" y="0"/>
                  </a:moveTo>
                  <a:lnTo>
                    <a:pt x="745067" y="0"/>
                  </a:lnTo>
                  <a:cubicBezTo>
                    <a:pt x="763031" y="0"/>
                    <a:pt x="780259" y="7136"/>
                    <a:pt x="792961" y="19839"/>
                  </a:cubicBezTo>
                  <a:cubicBezTo>
                    <a:pt x="805664" y="32541"/>
                    <a:pt x="812800" y="49769"/>
                    <a:pt x="812800" y="67733"/>
                  </a:cubicBezTo>
                  <a:lnTo>
                    <a:pt x="812800" y="84132"/>
                  </a:lnTo>
                  <a:cubicBezTo>
                    <a:pt x="812800" y="102096"/>
                    <a:pt x="805664" y="119324"/>
                    <a:pt x="792961" y="132027"/>
                  </a:cubicBezTo>
                  <a:cubicBezTo>
                    <a:pt x="780259" y="144729"/>
                    <a:pt x="763031" y="151865"/>
                    <a:pt x="745067" y="151865"/>
                  </a:cubicBezTo>
                  <a:lnTo>
                    <a:pt x="67733" y="151865"/>
                  </a:lnTo>
                  <a:cubicBezTo>
                    <a:pt x="49769" y="151865"/>
                    <a:pt x="32541" y="144729"/>
                    <a:pt x="19839" y="132027"/>
                  </a:cubicBezTo>
                  <a:cubicBezTo>
                    <a:pt x="7136" y="119324"/>
                    <a:pt x="0" y="102096"/>
                    <a:pt x="0" y="84132"/>
                  </a:cubicBezTo>
                  <a:lnTo>
                    <a:pt x="0" y="67733"/>
                  </a:lnTo>
                  <a:cubicBezTo>
                    <a:pt x="0" y="49769"/>
                    <a:pt x="7136" y="32541"/>
                    <a:pt x="19839" y="19839"/>
                  </a:cubicBezTo>
                  <a:cubicBezTo>
                    <a:pt x="32541" y="7136"/>
                    <a:pt x="49769" y="0"/>
                    <a:pt x="67733" y="0"/>
                  </a:cubicBezTo>
                  <a:close/>
                </a:path>
              </a:pathLst>
            </a:custGeom>
            <a:solidFill>
              <a:srgbClr val="397D5A"/>
            </a:solidFill>
            <a:ln cap="rnd">
              <a:noFill/>
              <a:prstDash val="solid"/>
              <a:round/>
            </a:ln>
          </p:spPr>
          <p:txBody>
            <a:bodyPr/>
            <a:lstStyle/>
            <a:p>
              <a:endParaRPr lang="vi-VN"/>
            </a:p>
          </p:txBody>
        </p:sp>
        <p:sp>
          <p:nvSpPr>
            <p:cNvPr id="36" name="TextBox 36"/>
            <p:cNvSpPr txBox="1"/>
            <p:nvPr/>
          </p:nvSpPr>
          <p:spPr>
            <a:xfrm>
              <a:off x="0" y="-38100"/>
              <a:ext cx="812800" cy="189965"/>
            </a:xfrm>
            <a:prstGeom prst="rect">
              <a:avLst/>
            </a:prstGeom>
          </p:spPr>
          <p:txBody>
            <a:bodyPr lIns="50800" tIns="50800" rIns="50800" bIns="50800" rtlCol="0" anchor="ctr"/>
            <a:lstStyle/>
            <a:p>
              <a:pPr algn="ctr">
                <a:lnSpc>
                  <a:spcPts val="3336"/>
                </a:lnSpc>
              </a:pPr>
              <a:r>
                <a:rPr lang="en-US" sz="2400">
                  <a:solidFill>
                    <a:srgbClr val="FFFFFF"/>
                  </a:solidFill>
                  <a:latin typeface="Montserrat"/>
                </a:rPr>
                <a:t>DOCKER SWARM</a:t>
              </a:r>
            </a:p>
          </p:txBody>
        </p:sp>
      </p:grpSp>
      <p:sp>
        <p:nvSpPr>
          <p:cNvPr id="37" name="TextBox 37"/>
          <p:cNvSpPr txBox="1"/>
          <p:nvPr/>
        </p:nvSpPr>
        <p:spPr>
          <a:xfrm>
            <a:off x="2082604" y="187325"/>
            <a:ext cx="7113032" cy="841375"/>
          </a:xfrm>
          <a:prstGeom prst="rect">
            <a:avLst/>
          </a:prstGeom>
        </p:spPr>
        <p:txBody>
          <a:bodyPr lIns="0" tIns="0" rIns="0" bIns="0" rtlCol="0" anchor="t">
            <a:spAutoFit/>
          </a:bodyPr>
          <a:lstStyle/>
          <a:p>
            <a:pPr algn="ctr">
              <a:lnSpc>
                <a:spcPts val="6950"/>
              </a:lnSpc>
              <a:spcBef>
                <a:spcPct val="0"/>
              </a:spcBef>
            </a:pPr>
            <a:r>
              <a:rPr lang="en-US" sz="5000">
                <a:solidFill>
                  <a:srgbClr val="000000"/>
                </a:solidFill>
                <a:latin typeface="Montserrat Bold"/>
              </a:rPr>
              <a:t>MÔ HÌNH TRIỂN KHAI</a:t>
            </a:r>
          </a:p>
        </p:txBody>
      </p:sp>
      <p:sp>
        <p:nvSpPr>
          <p:cNvPr id="38" name="TextBox 38"/>
          <p:cNvSpPr txBox="1"/>
          <p:nvPr/>
        </p:nvSpPr>
        <p:spPr>
          <a:xfrm>
            <a:off x="7802572" y="9415298"/>
            <a:ext cx="2082403" cy="399288"/>
          </a:xfrm>
          <a:prstGeom prst="rect">
            <a:avLst/>
          </a:prstGeom>
        </p:spPr>
        <p:txBody>
          <a:bodyPr lIns="0" tIns="0" rIns="0" bIns="0" rtlCol="0" anchor="t">
            <a:spAutoFit/>
          </a:bodyPr>
          <a:lstStyle/>
          <a:p>
            <a:pPr algn="ctr">
              <a:lnSpc>
                <a:spcPts val="3336"/>
              </a:lnSpc>
              <a:spcBef>
                <a:spcPct val="0"/>
              </a:spcBef>
            </a:pPr>
            <a:r>
              <a:rPr lang="en-US" sz="2400">
                <a:solidFill>
                  <a:srgbClr val="000000"/>
                </a:solidFill>
                <a:latin typeface="Montserrat"/>
              </a:rPr>
              <a:t>Ubuntu 22.04</a:t>
            </a:r>
          </a:p>
        </p:txBody>
      </p:sp>
      <p:sp>
        <p:nvSpPr>
          <p:cNvPr id="39" name="AutoShape 39"/>
          <p:cNvSpPr/>
          <p:nvPr/>
        </p:nvSpPr>
        <p:spPr>
          <a:xfrm flipH="1">
            <a:off x="5361743" y="3464870"/>
            <a:ext cx="6918705" cy="1948278"/>
          </a:xfrm>
          <a:prstGeom prst="line">
            <a:avLst/>
          </a:prstGeom>
          <a:ln w="38100" cap="flat">
            <a:solidFill>
              <a:srgbClr val="FF914D"/>
            </a:solidFill>
            <a:prstDash val="sysDash"/>
            <a:headEnd type="arrow" w="med" len="sm"/>
            <a:tailEnd type="none" w="sm" len="sm"/>
          </a:ln>
        </p:spPr>
        <p:txBody>
          <a:bodyPr/>
          <a:lstStyle/>
          <a:p>
            <a:endParaRPr lang="vi-VN"/>
          </a:p>
        </p:txBody>
      </p:sp>
      <p:sp>
        <p:nvSpPr>
          <p:cNvPr id="40" name="AutoShape 40"/>
          <p:cNvSpPr/>
          <p:nvPr/>
        </p:nvSpPr>
        <p:spPr>
          <a:xfrm>
            <a:off x="8630916" y="3597620"/>
            <a:ext cx="0" cy="1815328"/>
          </a:xfrm>
          <a:prstGeom prst="line">
            <a:avLst/>
          </a:prstGeom>
          <a:ln w="38100" cap="flat">
            <a:solidFill>
              <a:srgbClr val="FF914D"/>
            </a:solidFill>
            <a:prstDash val="sysDash"/>
            <a:headEnd type="arrow" w="med" len="sm"/>
            <a:tailEnd type="none" w="sm" len="sm"/>
          </a:ln>
        </p:spPr>
        <p:txBody>
          <a:bodyPr/>
          <a:lstStyle/>
          <a:p>
            <a:endParaRPr lang="vi-VN"/>
          </a:p>
        </p:txBody>
      </p:sp>
      <p:sp>
        <p:nvSpPr>
          <p:cNvPr id="41" name="AutoShape 41"/>
          <p:cNvSpPr/>
          <p:nvPr/>
        </p:nvSpPr>
        <p:spPr>
          <a:xfrm>
            <a:off x="12954487" y="3059330"/>
            <a:ext cx="0" cy="2353618"/>
          </a:xfrm>
          <a:prstGeom prst="line">
            <a:avLst/>
          </a:prstGeom>
          <a:ln w="38100" cap="flat">
            <a:solidFill>
              <a:srgbClr val="FF914D"/>
            </a:solidFill>
            <a:prstDash val="sysDash"/>
            <a:headEnd type="arrow" w="med" len="sm"/>
            <a:tailEnd type="none" w="sm" len="sm"/>
          </a:ln>
        </p:spPr>
        <p:txBody>
          <a:bodyPr/>
          <a:lstStyle/>
          <a:p>
            <a:endParaRPr lang="vi-VN"/>
          </a:p>
        </p:txBody>
      </p:sp>
      <p:sp>
        <p:nvSpPr>
          <p:cNvPr id="42" name="AutoShape 42"/>
          <p:cNvSpPr/>
          <p:nvPr/>
        </p:nvSpPr>
        <p:spPr>
          <a:xfrm>
            <a:off x="4977344" y="3597820"/>
            <a:ext cx="0" cy="1815328"/>
          </a:xfrm>
          <a:prstGeom prst="line">
            <a:avLst/>
          </a:prstGeom>
          <a:ln w="38100" cap="flat">
            <a:solidFill>
              <a:srgbClr val="FF914D"/>
            </a:solidFill>
            <a:prstDash val="sysDash"/>
            <a:headEnd type="arrow" w="med" len="sm"/>
            <a:tailEnd type="none" w="sm" len="sm"/>
          </a:ln>
        </p:spPr>
        <p:txBody>
          <a:bodyPr/>
          <a:lstStyle/>
          <a:p>
            <a:endParaRPr lang="vi-V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704154" y="3387794"/>
            <a:ext cx="1666451" cy="3976621"/>
            <a:chOff x="0" y="0"/>
            <a:chExt cx="368852" cy="880185"/>
          </a:xfrm>
        </p:grpSpPr>
        <p:sp>
          <p:nvSpPr>
            <p:cNvPr id="3" name="Freeform 3"/>
            <p:cNvSpPr/>
            <p:nvPr/>
          </p:nvSpPr>
          <p:spPr>
            <a:xfrm>
              <a:off x="0" y="0"/>
              <a:ext cx="368852" cy="880185"/>
            </a:xfrm>
            <a:custGeom>
              <a:avLst/>
              <a:gdLst/>
              <a:ahLst/>
              <a:cxnLst/>
              <a:rect l="l" t="t" r="r" b="b"/>
              <a:pathLst>
                <a:path w="368852" h="880185">
                  <a:moveTo>
                    <a:pt x="0" y="0"/>
                  </a:moveTo>
                  <a:lnTo>
                    <a:pt x="368852" y="0"/>
                  </a:lnTo>
                  <a:lnTo>
                    <a:pt x="368852" y="880185"/>
                  </a:lnTo>
                  <a:lnTo>
                    <a:pt x="0" y="880185"/>
                  </a:lnTo>
                  <a:close/>
                </a:path>
              </a:pathLst>
            </a:custGeom>
            <a:solidFill>
              <a:srgbClr val="1C5739"/>
            </a:solidFill>
            <a:ln cap="sq">
              <a:noFill/>
              <a:prstDash val="solid"/>
              <a:miter/>
            </a:ln>
          </p:spPr>
          <p:txBody>
            <a:bodyPr/>
            <a:lstStyle/>
            <a:p>
              <a:endParaRPr lang="vi-VN"/>
            </a:p>
          </p:txBody>
        </p:sp>
        <p:sp>
          <p:nvSpPr>
            <p:cNvPr id="4" name="TextBox 4"/>
            <p:cNvSpPr txBox="1"/>
            <p:nvPr/>
          </p:nvSpPr>
          <p:spPr>
            <a:xfrm>
              <a:off x="0" y="-19050"/>
              <a:ext cx="368852" cy="89923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5" name="TextBox 5"/>
          <p:cNvSpPr txBox="1"/>
          <p:nvPr/>
        </p:nvSpPr>
        <p:spPr>
          <a:xfrm>
            <a:off x="704154" y="730452"/>
            <a:ext cx="13075692" cy="1334597"/>
          </a:xfrm>
          <a:prstGeom prst="rect">
            <a:avLst/>
          </a:prstGeom>
        </p:spPr>
        <p:txBody>
          <a:bodyPr lIns="0" tIns="0" rIns="0" bIns="0" rtlCol="0" anchor="t">
            <a:spAutoFit/>
          </a:bodyPr>
          <a:lstStyle/>
          <a:p>
            <a:pPr algn="l">
              <a:lnSpc>
                <a:spcPts val="10858"/>
              </a:lnSpc>
            </a:pPr>
            <a:r>
              <a:rPr lang="en-US" sz="7868" spc="771">
                <a:solidFill>
                  <a:srgbClr val="231F20"/>
                </a:solidFill>
                <a:latin typeface="Tomorrow Bold"/>
              </a:rPr>
              <a:t>NỘI DUNG TRÌNH BÀY</a:t>
            </a:r>
          </a:p>
        </p:txBody>
      </p:sp>
      <p:sp>
        <p:nvSpPr>
          <p:cNvPr id="6" name="TextBox 6"/>
          <p:cNvSpPr txBox="1"/>
          <p:nvPr/>
        </p:nvSpPr>
        <p:spPr>
          <a:xfrm>
            <a:off x="979777" y="3542626"/>
            <a:ext cx="1115205" cy="761179"/>
          </a:xfrm>
          <a:prstGeom prst="rect">
            <a:avLst/>
          </a:prstGeom>
        </p:spPr>
        <p:txBody>
          <a:bodyPr lIns="0" tIns="0" rIns="0" bIns="0" rtlCol="0" anchor="t">
            <a:spAutoFit/>
          </a:bodyPr>
          <a:lstStyle/>
          <a:p>
            <a:pPr algn="ctr">
              <a:lnSpc>
                <a:spcPts val="6099"/>
              </a:lnSpc>
            </a:pPr>
            <a:r>
              <a:rPr lang="en-US" sz="5083" spc="416">
                <a:solidFill>
                  <a:srgbClr val="FFFFFF"/>
                </a:solidFill>
                <a:latin typeface="Montserrat Italics"/>
              </a:rPr>
              <a:t>01</a:t>
            </a:r>
          </a:p>
        </p:txBody>
      </p:sp>
      <p:sp>
        <p:nvSpPr>
          <p:cNvPr id="7" name="TextBox 7"/>
          <p:cNvSpPr txBox="1"/>
          <p:nvPr/>
        </p:nvSpPr>
        <p:spPr>
          <a:xfrm>
            <a:off x="979777" y="4541124"/>
            <a:ext cx="1115205" cy="761179"/>
          </a:xfrm>
          <a:prstGeom prst="rect">
            <a:avLst/>
          </a:prstGeom>
        </p:spPr>
        <p:txBody>
          <a:bodyPr lIns="0" tIns="0" rIns="0" bIns="0" rtlCol="0" anchor="t">
            <a:spAutoFit/>
          </a:bodyPr>
          <a:lstStyle/>
          <a:p>
            <a:pPr algn="ctr">
              <a:lnSpc>
                <a:spcPts val="6099"/>
              </a:lnSpc>
            </a:pPr>
            <a:r>
              <a:rPr lang="en-US" sz="5083" spc="416">
                <a:solidFill>
                  <a:srgbClr val="FFFFFF"/>
                </a:solidFill>
                <a:latin typeface="Montserrat Italics"/>
              </a:rPr>
              <a:t>02</a:t>
            </a:r>
          </a:p>
        </p:txBody>
      </p:sp>
      <p:sp>
        <p:nvSpPr>
          <p:cNvPr id="8" name="TextBox 8"/>
          <p:cNvSpPr txBox="1"/>
          <p:nvPr/>
        </p:nvSpPr>
        <p:spPr>
          <a:xfrm>
            <a:off x="979777" y="5538506"/>
            <a:ext cx="1115205" cy="761179"/>
          </a:xfrm>
          <a:prstGeom prst="rect">
            <a:avLst/>
          </a:prstGeom>
        </p:spPr>
        <p:txBody>
          <a:bodyPr lIns="0" tIns="0" rIns="0" bIns="0" rtlCol="0" anchor="t">
            <a:spAutoFit/>
          </a:bodyPr>
          <a:lstStyle/>
          <a:p>
            <a:pPr algn="ctr">
              <a:lnSpc>
                <a:spcPts val="6099"/>
              </a:lnSpc>
            </a:pPr>
            <a:r>
              <a:rPr lang="en-US" sz="5083" spc="416">
                <a:solidFill>
                  <a:srgbClr val="FFFFFF"/>
                </a:solidFill>
                <a:latin typeface="Montserrat Italics"/>
              </a:rPr>
              <a:t>03</a:t>
            </a:r>
          </a:p>
        </p:txBody>
      </p:sp>
      <p:sp>
        <p:nvSpPr>
          <p:cNvPr id="9" name="TextBox 9"/>
          <p:cNvSpPr txBox="1"/>
          <p:nvPr/>
        </p:nvSpPr>
        <p:spPr>
          <a:xfrm>
            <a:off x="979777" y="6535888"/>
            <a:ext cx="1115205" cy="761179"/>
          </a:xfrm>
          <a:prstGeom prst="rect">
            <a:avLst/>
          </a:prstGeom>
        </p:spPr>
        <p:txBody>
          <a:bodyPr lIns="0" tIns="0" rIns="0" bIns="0" rtlCol="0" anchor="t">
            <a:spAutoFit/>
          </a:bodyPr>
          <a:lstStyle/>
          <a:p>
            <a:pPr algn="ctr">
              <a:lnSpc>
                <a:spcPts val="6099"/>
              </a:lnSpc>
            </a:pPr>
            <a:r>
              <a:rPr lang="en-US" sz="5083" spc="416">
                <a:solidFill>
                  <a:srgbClr val="FFFFFF"/>
                </a:solidFill>
                <a:latin typeface="Montserrat Italics"/>
              </a:rPr>
              <a:t>04</a:t>
            </a:r>
          </a:p>
        </p:txBody>
      </p:sp>
      <p:sp>
        <p:nvSpPr>
          <p:cNvPr id="10" name="TextBox 10"/>
          <p:cNvSpPr txBox="1"/>
          <p:nvPr/>
        </p:nvSpPr>
        <p:spPr>
          <a:xfrm>
            <a:off x="2617185" y="3647931"/>
            <a:ext cx="6890174" cy="502840"/>
          </a:xfrm>
          <a:prstGeom prst="rect">
            <a:avLst/>
          </a:prstGeom>
        </p:spPr>
        <p:txBody>
          <a:bodyPr lIns="0" tIns="0" rIns="0" bIns="0" rtlCol="0" anchor="t">
            <a:spAutoFit/>
          </a:bodyPr>
          <a:lstStyle/>
          <a:p>
            <a:pPr algn="l">
              <a:lnSpc>
                <a:spcPts val="4144"/>
              </a:lnSpc>
            </a:pPr>
            <a:r>
              <a:rPr lang="en-US" sz="3003" spc="294">
                <a:solidFill>
                  <a:srgbClr val="231F20"/>
                </a:solidFill>
                <a:latin typeface="Montserrat Medium"/>
              </a:rPr>
              <a:t>Giới thiệu</a:t>
            </a:r>
          </a:p>
        </p:txBody>
      </p:sp>
      <p:sp>
        <p:nvSpPr>
          <p:cNvPr id="11" name="TextBox 11"/>
          <p:cNvSpPr txBox="1"/>
          <p:nvPr/>
        </p:nvSpPr>
        <p:spPr>
          <a:xfrm>
            <a:off x="2618568" y="4712293"/>
            <a:ext cx="2992012" cy="502840"/>
          </a:xfrm>
          <a:prstGeom prst="rect">
            <a:avLst/>
          </a:prstGeom>
        </p:spPr>
        <p:txBody>
          <a:bodyPr lIns="0" tIns="0" rIns="0" bIns="0" rtlCol="0" anchor="t">
            <a:spAutoFit/>
          </a:bodyPr>
          <a:lstStyle/>
          <a:p>
            <a:pPr algn="l">
              <a:lnSpc>
                <a:spcPts val="4144"/>
              </a:lnSpc>
            </a:pPr>
            <a:r>
              <a:rPr lang="en-US" sz="3003" spc="294">
                <a:solidFill>
                  <a:srgbClr val="231F20"/>
                </a:solidFill>
                <a:latin typeface="Montserrat Medium"/>
              </a:rPr>
              <a:t>Microservice </a:t>
            </a:r>
          </a:p>
        </p:txBody>
      </p:sp>
      <p:sp>
        <p:nvSpPr>
          <p:cNvPr id="12" name="TextBox 12"/>
          <p:cNvSpPr txBox="1"/>
          <p:nvPr/>
        </p:nvSpPr>
        <p:spPr>
          <a:xfrm>
            <a:off x="2618568" y="6864090"/>
            <a:ext cx="6890174" cy="502840"/>
          </a:xfrm>
          <a:prstGeom prst="rect">
            <a:avLst/>
          </a:prstGeom>
        </p:spPr>
        <p:txBody>
          <a:bodyPr lIns="0" tIns="0" rIns="0" bIns="0" rtlCol="0" anchor="t">
            <a:spAutoFit/>
          </a:bodyPr>
          <a:lstStyle/>
          <a:p>
            <a:pPr marL="0" lvl="0" indent="0" algn="l">
              <a:lnSpc>
                <a:spcPts val="4144"/>
              </a:lnSpc>
              <a:spcBef>
                <a:spcPct val="0"/>
              </a:spcBef>
            </a:pPr>
            <a:r>
              <a:rPr lang="en-US" sz="3003" spc="294">
                <a:solidFill>
                  <a:srgbClr val="231F20"/>
                </a:solidFill>
                <a:latin typeface="Montserrat Medium"/>
              </a:rPr>
              <a:t>Demo</a:t>
            </a:r>
          </a:p>
        </p:txBody>
      </p:sp>
      <p:sp>
        <p:nvSpPr>
          <p:cNvPr id="13" name="TextBox 13"/>
          <p:cNvSpPr txBox="1"/>
          <p:nvPr/>
        </p:nvSpPr>
        <p:spPr>
          <a:xfrm>
            <a:off x="2618568" y="5788192"/>
            <a:ext cx="6890174" cy="502840"/>
          </a:xfrm>
          <a:prstGeom prst="rect">
            <a:avLst/>
          </a:prstGeom>
        </p:spPr>
        <p:txBody>
          <a:bodyPr lIns="0" tIns="0" rIns="0" bIns="0" rtlCol="0" anchor="t">
            <a:spAutoFit/>
          </a:bodyPr>
          <a:lstStyle/>
          <a:p>
            <a:pPr marL="0" lvl="0" indent="0" algn="l">
              <a:lnSpc>
                <a:spcPts val="4144"/>
              </a:lnSpc>
              <a:spcBef>
                <a:spcPct val="0"/>
              </a:spcBef>
            </a:pPr>
            <a:r>
              <a:rPr lang="en-US" sz="3003" spc="294">
                <a:solidFill>
                  <a:srgbClr val="231F20"/>
                </a:solidFill>
                <a:latin typeface="Montserrat Medium"/>
              </a:rPr>
              <a:t>Docker Swarm</a:t>
            </a:r>
          </a:p>
        </p:txBody>
      </p:sp>
      <p:sp>
        <p:nvSpPr>
          <p:cNvPr id="14" name="Freeform 14"/>
          <p:cNvSpPr/>
          <p:nvPr/>
        </p:nvSpPr>
        <p:spPr>
          <a:xfrm>
            <a:off x="10002982" y="3141374"/>
            <a:ext cx="7049413" cy="5062760"/>
          </a:xfrm>
          <a:custGeom>
            <a:avLst/>
            <a:gdLst/>
            <a:ahLst/>
            <a:cxnLst/>
            <a:rect l="l" t="t" r="r" b="b"/>
            <a:pathLst>
              <a:path w="7049413" h="5062760">
                <a:moveTo>
                  <a:pt x="0" y="0"/>
                </a:moveTo>
                <a:lnTo>
                  <a:pt x="7049413" y="0"/>
                </a:lnTo>
                <a:lnTo>
                  <a:pt x="7049413" y="5062760"/>
                </a:lnTo>
                <a:lnTo>
                  <a:pt x="0" y="5062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sp>
        <p:nvSpPr>
          <p:cNvPr id="5" name="TextBox 5"/>
          <p:cNvSpPr txBox="1"/>
          <p:nvPr/>
        </p:nvSpPr>
        <p:spPr>
          <a:xfrm>
            <a:off x="8533557" y="4757863"/>
            <a:ext cx="8725743" cy="2583202"/>
          </a:xfrm>
          <a:prstGeom prst="rect">
            <a:avLst/>
          </a:prstGeom>
        </p:spPr>
        <p:txBody>
          <a:bodyPr lIns="0" tIns="0" rIns="0" bIns="0" rtlCol="0" anchor="t">
            <a:spAutoFit/>
          </a:bodyPr>
          <a:lstStyle/>
          <a:p>
            <a:pPr algn="l">
              <a:lnSpc>
                <a:spcPts val="10066"/>
              </a:lnSpc>
            </a:pPr>
            <a:r>
              <a:rPr lang="en-US" sz="9151">
                <a:solidFill>
                  <a:srgbClr val="000000"/>
                </a:solidFill>
                <a:latin typeface="Montserrat Bold"/>
              </a:rPr>
              <a:t>GIỚI THIỆU TỔNG QUAN</a:t>
            </a:r>
          </a:p>
        </p:txBody>
      </p:sp>
      <p:grpSp>
        <p:nvGrpSpPr>
          <p:cNvPr id="6" name="Group 6"/>
          <p:cNvGrpSpPr/>
          <p:nvPr/>
        </p:nvGrpSpPr>
        <p:grpSpPr>
          <a:xfrm>
            <a:off x="-2062595" y="0"/>
            <a:ext cx="4566805" cy="3969327"/>
            <a:chOff x="0" y="0"/>
            <a:chExt cx="1202780" cy="1045420"/>
          </a:xfrm>
        </p:grpSpPr>
        <p:sp>
          <p:nvSpPr>
            <p:cNvPr id="7" name="Freeform 7"/>
            <p:cNvSpPr/>
            <p:nvPr/>
          </p:nvSpPr>
          <p:spPr>
            <a:xfrm>
              <a:off x="0" y="0"/>
              <a:ext cx="1202780" cy="1045420"/>
            </a:xfrm>
            <a:custGeom>
              <a:avLst/>
              <a:gdLst/>
              <a:ahLst/>
              <a:cxnLst/>
              <a:rect l="l" t="t" r="r" b="b"/>
              <a:pathLst>
                <a:path w="1202780" h="104542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p:spPr>
          <p:txBody>
            <a:bodyPr/>
            <a:lstStyle/>
            <a:p>
              <a:endParaRPr lang="vi-VN"/>
            </a:p>
          </p:txBody>
        </p:sp>
        <p:sp>
          <p:nvSpPr>
            <p:cNvPr id="8" name="TextBox 8"/>
            <p:cNvSpPr txBox="1"/>
            <p:nvPr/>
          </p:nvSpPr>
          <p:spPr>
            <a:xfrm>
              <a:off x="0" y="-38100"/>
              <a:ext cx="1202780" cy="1083520"/>
            </a:xfrm>
            <a:prstGeom prst="rect">
              <a:avLst/>
            </a:prstGeom>
          </p:spPr>
          <p:txBody>
            <a:bodyPr lIns="50800" tIns="50800" rIns="50800" bIns="50800" rtlCol="0" anchor="ctr"/>
            <a:lstStyle/>
            <a:p>
              <a:pPr algn="ctr">
                <a:lnSpc>
                  <a:spcPts val="3336"/>
                </a:lnSpc>
              </a:pPr>
              <a:endParaRPr/>
            </a:p>
          </p:txBody>
        </p:sp>
      </p:grpSp>
      <p:grpSp>
        <p:nvGrpSpPr>
          <p:cNvPr id="9" name="Group 9"/>
          <p:cNvGrpSpPr/>
          <p:nvPr/>
        </p:nvGrpSpPr>
        <p:grpSpPr>
          <a:xfrm>
            <a:off x="5869327" y="7706530"/>
            <a:ext cx="1011106" cy="934194"/>
            <a:chOff x="0" y="0"/>
            <a:chExt cx="266300" cy="246043"/>
          </a:xfrm>
        </p:grpSpPr>
        <p:sp>
          <p:nvSpPr>
            <p:cNvPr id="10" name="Freeform 10"/>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11" name="TextBox 11"/>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12" name="Group 12"/>
          <p:cNvGrpSpPr/>
          <p:nvPr/>
        </p:nvGrpSpPr>
        <p:grpSpPr>
          <a:xfrm>
            <a:off x="6880433" y="6626480"/>
            <a:ext cx="1318158" cy="1361410"/>
            <a:chOff x="0" y="0"/>
            <a:chExt cx="347169" cy="358561"/>
          </a:xfrm>
        </p:grpSpPr>
        <p:sp>
          <p:nvSpPr>
            <p:cNvPr id="13" name="Freeform 13"/>
            <p:cNvSpPr/>
            <p:nvPr/>
          </p:nvSpPr>
          <p:spPr>
            <a:xfrm>
              <a:off x="0" y="0"/>
              <a:ext cx="347169" cy="358561"/>
            </a:xfrm>
            <a:custGeom>
              <a:avLst/>
              <a:gdLst/>
              <a:ahLst/>
              <a:cxnLst/>
              <a:rect l="l" t="t" r="r" b="b"/>
              <a:pathLst>
                <a:path w="347169" h="358561">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p:spPr>
          <p:txBody>
            <a:bodyPr/>
            <a:lstStyle/>
            <a:p>
              <a:endParaRPr lang="vi-VN"/>
            </a:p>
          </p:txBody>
        </p:sp>
        <p:sp>
          <p:nvSpPr>
            <p:cNvPr id="14" name="TextBox 14"/>
            <p:cNvSpPr txBox="1"/>
            <p:nvPr/>
          </p:nvSpPr>
          <p:spPr>
            <a:xfrm>
              <a:off x="0" y="-38100"/>
              <a:ext cx="347169" cy="396661"/>
            </a:xfrm>
            <a:prstGeom prst="rect">
              <a:avLst/>
            </a:prstGeom>
          </p:spPr>
          <p:txBody>
            <a:bodyPr lIns="50800" tIns="50800" rIns="50800" bIns="50800" rtlCol="0" anchor="ctr"/>
            <a:lstStyle/>
            <a:p>
              <a:pPr algn="ctr">
                <a:lnSpc>
                  <a:spcPts val="3336"/>
                </a:lnSpc>
              </a:pPr>
              <a:endParaRPr/>
            </a:p>
          </p:txBody>
        </p:sp>
      </p:grpSp>
      <p:grpSp>
        <p:nvGrpSpPr>
          <p:cNvPr id="15" name="Group 15"/>
          <p:cNvGrpSpPr/>
          <p:nvPr/>
        </p:nvGrpSpPr>
        <p:grpSpPr>
          <a:xfrm>
            <a:off x="-2818716" y="6626217"/>
            <a:ext cx="6365981" cy="3439880"/>
            <a:chOff x="0" y="0"/>
            <a:chExt cx="1676637" cy="905977"/>
          </a:xfrm>
        </p:grpSpPr>
        <p:sp>
          <p:nvSpPr>
            <p:cNvPr id="16" name="Freeform 16"/>
            <p:cNvSpPr/>
            <p:nvPr/>
          </p:nvSpPr>
          <p:spPr>
            <a:xfrm>
              <a:off x="0" y="0"/>
              <a:ext cx="1676637" cy="905977"/>
            </a:xfrm>
            <a:custGeom>
              <a:avLst/>
              <a:gdLst/>
              <a:ahLst/>
              <a:cxnLst/>
              <a:rect l="l" t="t" r="r" b="b"/>
              <a:pathLst>
                <a:path w="1676637" h="90597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p:spPr>
          <p:txBody>
            <a:bodyPr/>
            <a:lstStyle/>
            <a:p>
              <a:endParaRPr lang="vi-VN"/>
            </a:p>
          </p:txBody>
        </p:sp>
        <p:sp>
          <p:nvSpPr>
            <p:cNvPr id="17" name="TextBox 17"/>
            <p:cNvSpPr txBox="1"/>
            <p:nvPr/>
          </p:nvSpPr>
          <p:spPr>
            <a:xfrm>
              <a:off x="0" y="-38100"/>
              <a:ext cx="1676637" cy="944077"/>
            </a:xfrm>
            <a:prstGeom prst="rect">
              <a:avLst/>
            </a:prstGeom>
          </p:spPr>
          <p:txBody>
            <a:bodyPr lIns="50800" tIns="50800" rIns="50800" bIns="50800" rtlCol="0" anchor="ctr"/>
            <a:lstStyle/>
            <a:p>
              <a:pPr algn="ctr">
                <a:lnSpc>
                  <a:spcPts val="3336"/>
                </a:lnSpc>
              </a:pPr>
              <a:endParaRPr/>
            </a:p>
          </p:txBody>
        </p:sp>
      </p:grpSp>
      <p:grpSp>
        <p:nvGrpSpPr>
          <p:cNvPr id="18" name="Group 18"/>
          <p:cNvGrpSpPr>
            <a:grpSpLocks noChangeAspect="1"/>
          </p:cNvGrpSpPr>
          <p:nvPr/>
        </p:nvGrpSpPr>
        <p:grpSpPr>
          <a:xfrm rot="-2700000">
            <a:off x="1521055" y="1753319"/>
            <a:ext cx="5652245" cy="5837638"/>
            <a:chOff x="0" y="0"/>
            <a:chExt cx="6350000" cy="6558280"/>
          </a:xfrm>
        </p:grpSpPr>
        <p:sp>
          <p:nvSpPr>
            <p:cNvPr id="19" name="Freeform 19"/>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8906" r="-18906"/>
              </a:stretch>
            </a:blipFill>
          </p:spPr>
          <p:txBody>
            <a:bodyPr/>
            <a:lstStyle/>
            <a:p>
              <a:endParaRPr lang="vi-VN"/>
            </a:p>
          </p:txBody>
        </p:sp>
        <p:sp>
          <p:nvSpPr>
            <p:cNvPr id="20" name="Freeform 20"/>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94B8AB"/>
            </a:solidFill>
          </p:spPr>
          <p:txBody>
            <a:bodyPr/>
            <a:lstStyle/>
            <a:p>
              <a:endParaRPr lang="vi-VN"/>
            </a:p>
          </p:txBody>
        </p:sp>
      </p:grpSp>
      <p:grpSp>
        <p:nvGrpSpPr>
          <p:cNvPr id="21" name="Group 21"/>
          <p:cNvGrpSpPr/>
          <p:nvPr/>
        </p:nvGrpSpPr>
        <p:grpSpPr>
          <a:xfrm>
            <a:off x="-364425" y="1399431"/>
            <a:ext cx="1170465" cy="117046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p:spPr>
          <p:txBody>
            <a:bodyPr/>
            <a:lstStyle/>
            <a:p>
              <a:endParaRPr lang="vi-VN"/>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24" name="Group 24"/>
          <p:cNvGrpSpPr/>
          <p:nvPr/>
        </p:nvGrpSpPr>
        <p:grpSpPr>
          <a:xfrm>
            <a:off x="0" y="6803108"/>
            <a:ext cx="3008168" cy="3086100"/>
            <a:chOff x="0" y="0"/>
            <a:chExt cx="792275" cy="812800"/>
          </a:xfrm>
        </p:grpSpPr>
        <p:sp>
          <p:nvSpPr>
            <p:cNvPr id="25" name="Freeform 25"/>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26" name="TextBox 26"/>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27" name="Group 27"/>
          <p:cNvGrpSpPr/>
          <p:nvPr/>
        </p:nvGrpSpPr>
        <p:grpSpPr>
          <a:xfrm>
            <a:off x="1028700" y="7800231"/>
            <a:ext cx="1011106" cy="934194"/>
            <a:chOff x="0" y="0"/>
            <a:chExt cx="266300" cy="246043"/>
          </a:xfrm>
        </p:grpSpPr>
        <p:sp>
          <p:nvSpPr>
            <p:cNvPr id="28" name="Freeform 28"/>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29" name="TextBox 29"/>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30" name="Group 30"/>
          <p:cNvGrpSpPr/>
          <p:nvPr/>
        </p:nvGrpSpPr>
        <p:grpSpPr>
          <a:xfrm>
            <a:off x="0" y="10066098"/>
            <a:ext cx="11072623" cy="441805"/>
            <a:chOff x="0" y="0"/>
            <a:chExt cx="2916246" cy="116360"/>
          </a:xfrm>
        </p:grpSpPr>
        <p:sp>
          <p:nvSpPr>
            <p:cNvPr id="31" name="Freeform 31"/>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32" name="TextBox 32"/>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sp>
        <p:nvSpPr>
          <p:cNvPr id="33" name="TextBox 33"/>
          <p:cNvSpPr txBox="1"/>
          <p:nvPr/>
        </p:nvSpPr>
        <p:spPr>
          <a:xfrm>
            <a:off x="8099010" y="2175164"/>
            <a:ext cx="2467393" cy="2935148"/>
          </a:xfrm>
          <a:prstGeom prst="rect">
            <a:avLst/>
          </a:prstGeom>
        </p:spPr>
        <p:txBody>
          <a:bodyPr lIns="0" tIns="0" rIns="0" bIns="0" rtlCol="0" anchor="t">
            <a:spAutoFit/>
          </a:bodyPr>
          <a:lstStyle/>
          <a:p>
            <a:pPr algn="just">
              <a:lnSpc>
                <a:spcPts val="22601"/>
              </a:lnSpc>
            </a:pPr>
            <a:r>
              <a:rPr lang="en-US" sz="20547">
                <a:solidFill>
                  <a:srgbClr val="000000"/>
                </a:solidFill>
                <a:latin typeface="Montserrat Bold"/>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sp>
        <p:nvSpPr>
          <p:cNvPr id="5" name="Freeform 5"/>
          <p:cNvSpPr/>
          <p:nvPr/>
        </p:nvSpPr>
        <p:spPr>
          <a:xfrm>
            <a:off x="11574556" y="3361632"/>
            <a:ext cx="5181010" cy="4611099"/>
          </a:xfrm>
          <a:custGeom>
            <a:avLst/>
            <a:gdLst/>
            <a:ahLst/>
            <a:cxnLst/>
            <a:rect l="l" t="t" r="r" b="b"/>
            <a:pathLst>
              <a:path w="5181010" h="4611099">
                <a:moveTo>
                  <a:pt x="0" y="0"/>
                </a:moveTo>
                <a:lnTo>
                  <a:pt x="5181010" y="0"/>
                </a:lnTo>
                <a:lnTo>
                  <a:pt x="5181010" y="4611099"/>
                </a:lnTo>
                <a:lnTo>
                  <a:pt x="0" y="46110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6" name="Group 6"/>
          <p:cNvGrpSpPr/>
          <p:nvPr/>
        </p:nvGrpSpPr>
        <p:grpSpPr>
          <a:xfrm>
            <a:off x="-1387186" y="-1543050"/>
            <a:ext cx="3086100" cy="3086100"/>
            <a:chOff x="0" y="0"/>
            <a:chExt cx="812800" cy="812800"/>
          </a:xfrm>
        </p:grpSpPr>
        <p:sp>
          <p:nvSpPr>
            <p:cNvPr id="7" name="Freeform 7"/>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94B8AB"/>
            </a:solidFill>
          </p:spPr>
          <p:txBody>
            <a:bodyPr/>
            <a:lstStyle/>
            <a:p>
              <a:endParaRPr lang="vi-VN"/>
            </a:p>
          </p:txBody>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3336"/>
                </a:lnSpc>
              </a:pPr>
              <a:endParaRPr/>
            </a:p>
          </p:txBody>
        </p:sp>
      </p:grpSp>
      <p:grpSp>
        <p:nvGrpSpPr>
          <p:cNvPr id="9" name="Group 9"/>
          <p:cNvGrpSpPr/>
          <p:nvPr/>
        </p:nvGrpSpPr>
        <p:grpSpPr>
          <a:xfrm>
            <a:off x="-503959" y="9312177"/>
            <a:ext cx="1319645" cy="131964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sp>
        <p:nvSpPr>
          <p:cNvPr id="12" name="TextBox 12"/>
          <p:cNvSpPr txBox="1"/>
          <p:nvPr/>
        </p:nvSpPr>
        <p:spPr>
          <a:xfrm>
            <a:off x="1698914" y="685800"/>
            <a:ext cx="6641913" cy="857250"/>
          </a:xfrm>
          <a:prstGeom prst="rect">
            <a:avLst/>
          </a:prstGeom>
        </p:spPr>
        <p:txBody>
          <a:bodyPr lIns="0" tIns="0" rIns="0" bIns="0" rtlCol="0" anchor="t">
            <a:spAutoFit/>
          </a:bodyPr>
          <a:lstStyle/>
          <a:p>
            <a:pPr algn="ctr">
              <a:lnSpc>
                <a:spcPts val="6600"/>
              </a:lnSpc>
            </a:pPr>
            <a:r>
              <a:rPr lang="en-US" sz="6000">
                <a:solidFill>
                  <a:srgbClr val="040404"/>
                </a:solidFill>
                <a:latin typeface="Montserrat Bold"/>
              </a:rPr>
              <a:t> 1. GIỚI THIỆU  </a:t>
            </a:r>
          </a:p>
        </p:txBody>
      </p:sp>
      <p:grpSp>
        <p:nvGrpSpPr>
          <p:cNvPr id="13" name="Group 13"/>
          <p:cNvGrpSpPr/>
          <p:nvPr/>
        </p:nvGrpSpPr>
        <p:grpSpPr>
          <a:xfrm>
            <a:off x="757670" y="2591642"/>
            <a:ext cx="10454935" cy="6720535"/>
            <a:chOff x="0" y="0"/>
            <a:chExt cx="2753563" cy="1770018"/>
          </a:xfrm>
        </p:grpSpPr>
        <p:sp>
          <p:nvSpPr>
            <p:cNvPr id="14" name="Freeform 14"/>
            <p:cNvSpPr/>
            <p:nvPr/>
          </p:nvSpPr>
          <p:spPr>
            <a:xfrm>
              <a:off x="0" y="0"/>
              <a:ext cx="2753563" cy="1770018"/>
            </a:xfrm>
            <a:custGeom>
              <a:avLst/>
              <a:gdLst/>
              <a:ahLst/>
              <a:cxnLst/>
              <a:rect l="l" t="t" r="r" b="b"/>
              <a:pathLst>
                <a:path w="2753563" h="1770018">
                  <a:moveTo>
                    <a:pt x="22215" y="0"/>
                  </a:moveTo>
                  <a:lnTo>
                    <a:pt x="2731348" y="0"/>
                  </a:lnTo>
                  <a:cubicBezTo>
                    <a:pt x="2743617" y="0"/>
                    <a:pt x="2753563" y="9946"/>
                    <a:pt x="2753563" y="22215"/>
                  </a:cubicBezTo>
                  <a:lnTo>
                    <a:pt x="2753563" y="1747802"/>
                  </a:lnTo>
                  <a:cubicBezTo>
                    <a:pt x="2753563" y="1760071"/>
                    <a:pt x="2743617" y="1770018"/>
                    <a:pt x="2731348" y="1770018"/>
                  </a:cubicBezTo>
                  <a:lnTo>
                    <a:pt x="22215" y="1770018"/>
                  </a:lnTo>
                  <a:cubicBezTo>
                    <a:pt x="9946" y="1770018"/>
                    <a:pt x="0" y="1760071"/>
                    <a:pt x="0" y="1747802"/>
                  </a:cubicBezTo>
                  <a:lnTo>
                    <a:pt x="0" y="22215"/>
                  </a:lnTo>
                  <a:cubicBezTo>
                    <a:pt x="0" y="9946"/>
                    <a:pt x="9946" y="0"/>
                    <a:pt x="22215" y="0"/>
                  </a:cubicBezTo>
                  <a:close/>
                </a:path>
              </a:pathLst>
            </a:custGeom>
            <a:solidFill>
              <a:srgbClr val="94B8AB"/>
            </a:solidFill>
          </p:spPr>
          <p:txBody>
            <a:bodyPr/>
            <a:lstStyle/>
            <a:p>
              <a:endParaRPr lang="vi-VN"/>
            </a:p>
          </p:txBody>
        </p:sp>
        <p:sp>
          <p:nvSpPr>
            <p:cNvPr id="15" name="TextBox 15"/>
            <p:cNvSpPr txBox="1"/>
            <p:nvPr/>
          </p:nvSpPr>
          <p:spPr>
            <a:xfrm>
              <a:off x="0" y="-38100"/>
              <a:ext cx="2753563" cy="1808118"/>
            </a:xfrm>
            <a:prstGeom prst="rect">
              <a:avLst/>
            </a:prstGeom>
          </p:spPr>
          <p:txBody>
            <a:bodyPr lIns="50800" tIns="50800" rIns="50800" bIns="50800" rtlCol="0" anchor="ctr"/>
            <a:lstStyle/>
            <a:p>
              <a:pPr algn="ctr">
                <a:lnSpc>
                  <a:spcPts val="3336"/>
                </a:lnSpc>
              </a:pPr>
              <a:endParaRPr/>
            </a:p>
          </p:txBody>
        </p:sp>
      </p:grpSp>
      <p:sp>
        <p:nvSpPr>
          <p:cNvPr id="16" name="TextBox 16"/>
          <p:cNvSpPr txBox="1"/>
          <p:nvPr/>
        </p:nvSpPr>
        <p:spPr>
          <a:xfrm>
            <a:off x="1158153" y="3180657"/>
            <a:ext cx="9653969" cy="5067629"/>
          </a:xfrm>
          <a:prstGeom prst="rect">
            <a:avLst/>
          </a:prstGeom>
        </p:spPr>
        <p:txBody>
          <a:bodyPr lIns="0" tIns="0" rIns="0" bIns="0" rtlCol="0" anchor="t">
            <a:spAutoFit/>
          </a:bodyPr>
          <a:lstStyle/>
          <a:p>
            <a:pPr algn="l">
              <a:lnSpc>
                <a:spcPts val="5842"/>
              </a:lnSpc>
            </a:pPr>
            <a:r>
              <a:rPr lang="en-US" sz="3245" spc="129">
                <a:solidFill>
                  <a:srgbClr val="040404"/>
                </a:solidFill>
                <a:latin typeface="Montserrat Medium"/>
              </a:rPr>
              <a:t>  Docker Swarm, một công cụ quản lý container hiệu quả, đóng vai trò quan trọng trong việc triển khai microservice trên quy mô lớn.</a:t>
            </a:r>
          </a:p>
          <a:p>
            <a:pPr algn="l">
              <a:lnSpc>
                <a:spcPts val="5842"/>
              </a:lnSpc>
            </a:pPr>
            <a:r>
              <a:rPr lang="en-US" sz="3245" spc="129">
                <a:solidFill>
                  <a:srgbClr val="040404"/>
                </a:solidFill>
                <a:latin typeface="Montserrat Medium"/>
              </a:rPr>
              <a:t>Đề tài này sẽ giới thiệu về Docker Swarm và cách thức sử dụng nó để triển khai microservice</a:t>
            </a:r>
          </a:p>
        </p:txBody>
      </p:sp>
      <p:sp>
        <p:nvSpPr>
          <p:cNvPr id="17" name="TextBox 17"/>
          <p:cNvSpPr txBox="1"/>
          <p:nvPr/>
        </p:nvSpPr>
        <p:spPr>
          <a:xfrm>
            <a:off x="733865" y="1813346"/>
            <a:ext cx="16021701" cy="555625"/>
          </a:xfrm>
          <a:prstGeom prst="rect">
            <a:avLst/>
          </a:prstGeom>
        </p:spPr>
        <p:txBody>
          <a:bodyPr lIns="0" tIns="0" rIns="0" bIns="0" rtlCol="0" anchor="t">
            <a:spAutoFit/>
          </a:bodyPr>
          <a:lstStyle/>
          <a:p>
            <a:pPr algn="ctr">
              <a:lnSpc>
                <a:spcPts val="4399"/>
              </a:lnSpc>
            </a:pPr>
            <a:r>
              <a:rPr lang="en-US" sz="3999">
                <a:solidFill>
                  <a:srgbClr val="040404"/>
                </a:solidFill>
                <a:latin typeface="Montserrat Bold"/>
              </a:rPr>
              <a:t>ĐỀ TÀI: TRIỂN KHAI MICROSERVICE BẰNG DOCKER SWARM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sp>
        <p:nvSpPr>
          <p:cNvPr id="2" name="Freeform 2"/>
          <p:cNvSpPr/>
          <p:nvPr/>
        </p:nvSpPr>
        <p:spPr>
          <a:xfrm>
            <a:off x="14282720" y="2267585"/>
            <a:ext cx="4010060" cy="4114800"/>
          </a:xfrm>
          <a:custGeom>
            <a:avLst/>
            <a:gdLst/>
            <a:ahLst/>
            <a:cxnLst/>
            <a:rect l="l" t="t" r="r" b="b"/>
            <a:pathLst>
              <a:path w="4010060" h="4114800">
                <a:moveTo>
                  <a:pt x="0" y="0"/>
                </a:moveTo>
                <a:lnTo>
                  <a:pt x="4010060" y="0"/>
                </a:lnTo>
                <a:lnTo>
                  <a:pt x="401006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3" name="Group 3"/>
          <p:cNvGrpSpPr/>
          <p:nvPr/>
        </p:nvGrpSpPr>
        <p:grpSpPr>
          <a:xfrm>
            <a:off x="16557443" y="7795386"/>
            <a:ext cx="6365981" cy="3439880"/>
            <a:chOff x="0" y="0"/>
            <a:chExt cx="1676637" cy="905977"/>
          </a:xfrm>
        </p:grpSpPr>
        <p:sp>
          <p:nvSpPr>
            <p:cNvPr id="4" name="Freeform 4"/>
            <p:cNvSpPr/>
            <p:nvPr/>
          </p:nvSpPr>
          <p:spPr>
            <a:xfrm>
              <a:off x="0" y="0"/>
              <a:ext cx="1676637" cy="905977"/>
            </a:xfrm>
            <a:custGeom>
              <a:avLst/>
              <a:gdLst/>
              <a:ahLst/>
              <a:cxnLst/>
              <a:rect l="l" t="t" r="r" b="b"/>
              <a:pathLst>
                <a:path w="1676637" h="90597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p:spPr>
          <p:txBody>
            <a:bodyPr/>
            <a:lstStyle/>
            <a:p>
              <a:endParaRPr lang="vi-VN"/>
            </a:p>
          </p:txBody>
        </p:sp>
        <p:sp>
          <p:nvSpPr>
            <p:cNvPr id="5" name="TextBox 5"/>
            <p:cNvSpPr txBox="1"/>
            <p:nvPr/>
          </p:nvSpPr>
          <p:spPr>
            <a:xfrm>
              <a:off x="0" y="-38100"/>
              <a:ext cx="1676637" cy="944077"/>
            </a:xfrm>
            <a:prstGeom prst="rect">
              <a:avLst/>
            </a:prstGeom>
          </p:spPr>
          <p:txBody>
            <a:bodyPr lIns="50800" tIns="50800" rIns="50800" bIns="50800" rtlCol="0" anchor="ctr"/>
            <a:lstStyle/>
            <a:p>
              <a:pPr algn="ctr">
                <a:lnSpc>
                  <a:spcPts val="3336"/>
                </a:lnSpc>
              </a:pPr>
              <a:endParaRPr/>
            </a:p>
          </p:txBody>
        </p:sp>
      </p:grpSp>
      <p:grpSp>
        <p:nvGrpSpPr>
          <p:cNvPr id="6" name="Group 6"/>
          <p:cNvGrpSpPr/>
          <p:nvPr/>
        </p:nvGrpSpPr>
        <p:grpSpPr>
          <a:xfrm>
            <a:off x="16287750" y="-818515"/>
            <a:ext cx="3008168" cy="3086100"/>
            <a:chOff x="0" y="0"/>
            <a:chExt cx="792275" cy="812800"/>
          </a:xfrm>
        </p:grpSpPr>
        <p:sp>
          <p:nvSpPr>
            <p:cNvPr id="7" name="Freeform 7"/>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8" name="TextBox 8"/>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9" name="Group 9"/>
          <p:cNvGrpSpPr/>
          <p:nvPr/>
        </p:nvGrpSpPr>
        <p:grpSpPr>
          <a:xfrm>
            <a:off x="5484820" y="10066098"/>
            <a:ext cx="11072623" cy="441805"/>
            <a:chOff x="0" y="0"/>
            <a:chExt cx="2916246" cy="116360"/>
          </a:xfrm>
        </p:grpSpPr>
        <p:sp>
          <p:nvSpPr>
            <p:cNvPr id="10" name="Freeform 10"/>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11" name="TextBox 11"/>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grpSp>
        <p:nvGrpSpPr>
          <p:cNvPr id="12" name="Group 12"/>
          <p:cNvGrpSpPr/>
          <p:nvPr/>
        </p:nvGrpSpPr>
        <p:grpSpPr>
          <a:xfrm>
            <a:off x="-296975" y="-612628"/>
            <a:ext cx="593949" cy="10899628"/>
            <a:chOff x="0" y="0"/>
            <a:chExt cx="156431" cy="2870684"/>
          </a:xfrm>
        </p:grpSpPr>
        <p:sp>
          <p:nvSpPr>
            <p:cNvPr id="13" name="Freeform 1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14" name="TextBox 1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15" name="Group 15"/>
          <p:cNvGrpSpPr/>
          <p:nvPr/>
        </p:nvGrpSpPr>
        <p:grpSpPr>
          <a:xfrm>
            <a:off x="551051" y="1215370"/>
            <a:ext cx="12976646" cy="8042930"/>
            <a:chOff x="0" y="0"/>
            <a:chExt cx="3417718" cy="2118303"/>
          </a:xfrm>
        </p:grpSpPr>
        <p:sp>
          <p:nvSpPr>
            <p:cNvPr id="16" name="Freeform 16"/>
            <p:cNvSpPr/>
            <p:nvPr/>
          </p:nvSpPr>
          <p:spPr>
            <a:xfrm>
              <a:off x="0" y="0"/>
              <a:ext cx="3417717" cy="2118302"/>
            </a:xfrm>
            <a:custGeom>
              <a:avLst/>
              <a:gdLst/>
              <a:ahLst/>
              <a:cxnLst/>
              <a:rect l="l" t="t" r="r" b="b"/>
              <a:pathLst>
                <a:path w="3417717" h="2118302">
                  <a:moveTo>
                    <a:pt x="17898" y="0"/>
                  </a:moveTo>
                  <a:lnTo>
                    <a:pt x="3399819" y="0"/>
                  </a:lnTo>
                  <a:cubicBezTo>
                    <a:pt x="3409704" y="0"/>
                    <a:pt x="3417717" y="8013"/>
                    <a:pt x="3417717" y="17898"/>
                  </a:cubicBezTo>
                  <a:lnTo>
                    <a:pt x="3417717" y="2100404"/>
                  </a:lnTo>
                  <a:cubicBezTo>
                    <a:pt x="3417717" y="2105151"/>
                    <a:pt x="3415832" y="2109704"/>
                    <a:pt x="3412475" y="2113060"/>
                  </a:cubicBezTo>
                  <a:cubicBezTo>
                    <a:pt x="3409119" y="2116417"/>
                    <a:pt x="3404566" y="2118302"/>
                    <a:pt x="3399819" y="2118302"/>
                  </a:cubicBezTo>
                  <a:lnTo>
                    <a:pt x="17898" y="2118302"/>
                  </a:lnTo>
                  <a:cubicBezTo>
                    <a:pt x="8013" y="2118302"/>
                    <a:pt x="0" y="2110289"/>
                    <a:pt x="0" y="2100404"/>
                  </a:cubicBezTo>
                  <a:lnTo>
                    <a:pt x="0" y="17898"/>
                  </a:lnTo>
                  <a:cubicBezTo>
                    <a:pt x="0" y="8013"/>
                    <a:pt x="8013" y="0"/>
                    <a:pt x="17898" y="0"/>
                  </a:cubicBezTo>
                  <a:close/>
                </a:path>
              </a:pathLst>
            </a:custGeom>
            <a:solidFill>
              <a:srgbClr val="94B8AB"/>
            </a:solidFill>
          </p:spPr>
          <p:txBody>
            <a:bodyPr/>
            <a:lstStyle/>
            <a:p>
              <a:endParaRPr lang="vi-VN"/>
            </a:p>
          </p:txBody>
        </p:sp>
        <p:sp>
          <p:nvSpPr>
            <p:cNvPr id="17" name="TextBox 17"/>
            <p:cNvSpPr txBox="1"/>
            <p:nvPr/>
          </p:nvSpPr>
          <p:spPr>
            <a:xfrm>
              <a:off x="0" y="-38100"/>
              <a:ext cx="3417718" cy="2156403"/>
            </a:xfrm>
            <a:prstGeom prst="rect">
              <a:avLst/>
            </a:prstGeom>
          </p:spPr>
          <p:txBody>
            <a:bodyPr lIns="50800" tIns="50800" rIns="50800" bIns="50800" rtlCol="0" anchor="ctr"/>
            <a:lstStyle/>
            <a:p>
              <a:pPr algn="ctr">
                <a:lnSpc>
                  <a:spcPts val="3336"/>
                </a:lnSpc>
              </a:pPr>
              <a:endParaRPr/>
            </a:p>
          </p:txBody>
        </p:sp>
      </p:grpSp>
      <p:sp>
        <p:nvSpPr>
          <p:cNvPr id="18" name="TextBox 18"/>
          <p:cNvSpPr txBox="1"/>
          <p:nvPr/>
        </p:nvSpPr>
        <p:spPr>
          <a:xfrm>
            <a:off x="789876" y="1783618"/>
            <a:ext cx="12498998" cy="7170591"/>
          </a:xfrm>
          <a:prstGeom prst="rect">
            <a:avLst/>
          </a:prstGeom>
        </p:spPr>
        <p:txBody>
          <a:bodyPr lIns="0" tIns="0" rIns="0" bIns="0" rtlCol="0" anchor="t">
            <a:spAutoFit/>
          </a:bodyPr>
          <a:lstStyle/>
          <a:p>
            <a:pPr algn="l">
              <a:lnSpc>
                <a:spcPts val="5215"/>
              </a:lnSpc>
            </a:pPr>
            <a:r>
              <a:rPr lang="en-US" sz="2897" spc="115">
                <a:solidFill>
                  <a:srgbClr val="040404"/>
                </a:solidFill>
                <a:latin typeface="Montserrat Medium"/>
              </a:rPr>
              <a:t>1) Giải thích được các khái niệm cơ bản về Docker Swarm và microservice.</a:t>
            </a:r>
          </a:p>
          <a:p>
            <a:pPr algn="l">
              <a:lnSpc>
                <a:spcPts val="5215"/>
              </a:lnSpc>
            </a:pPr>
            <a:r>
              <a:rPr lang="en-US" sz="2897" spc="115">
                <a:solidFill>
                  <a:srgbClr val="040404"/>
                </a:solidFill>
                <a:latin typeface="Montserrat Medium"/>
              </a:rPr>
              <a:t>2) Triển khai microservice một cách hiệu quả sử dụng Docker Swarm.</a:t>
            </a:r>
          </a:p>
          <a:p>
            <a:pPr algn="l">
              <a:lnSpc>
                <a:spcPts val="5215"/>
              </a:lnSpc>
            </a:pPr>
            <a:r>
              <a:rPr lang="en-US" sz="2897" spc="115">
                <a:solidFill>
                  <a:srgbClr val="040404"/>
                </a:solidFill>
                <a:latin typeface="Montserrat Medium"/>
              </a:rPr>
              <a:t>3) Hiểu rõ các lợi ích và ứng dụng của Docker Swarm trong việc triển khai microservice.</a:t>
            </a:r>
          </a:p>
          <a:p>
            <a:pPr algn="l">
              <a:lnSpc>
                <a:spcPts val="5215"/>
              </a:lnSpc>
            </a:pPr>
            <a:r>
              <a:rPr lang="en-US" sz="2897" spc="115">
                <a:solidFill>
                  <a:srgbClr val="040404"/>
                </a:solidFill>
                <a:latin typeface="Montserrat Medium"/>
              </a:rPr>
              <a:t>4) Áp dụng kiến thức đã học vào các dự án thực tế liên quan đến microservice.</a:t>
            </a:r>
          </a:p>
          <a:p>
            <a:pPr algn="l">
              <a:lnSpc>
                <a:spcPts val="5215"/>
              </a:lnSpc>
            </a:pPr>
            <a:r>
              <a:rPr lang="en-US" sz="2897" spc="115">
                <a:solidFill>
                  <a:srgbClr val="040404"/>
                </a:solidFill>
                <a:latin typeface="Montserrat Medium"/>
              </a:rPr>
              <a:t>5) Cập nhật kiến thức về xu hướng mới nhất trong lĩnh vực microservice và Docker Swarm.</a:t>
            </a:r>
          </a:p>
          <a:p>
            <a:pPr algn="l">
              <a:lnSpc>
                <a:spcPts val="5215"/>
              </a:lnSpc>
            </a:pPr>
            <a:endParaRPr lang="en-US" sz="2897" spc="115">
              <a:solidFill>
                <a:srgbClr val="040404"/>
              </a:solidFill>
              <a:latin typeface="Montserrat Medium"/>
            </a:endParaRPr>
          </a:p>
        </p:txBody>
      </p:sp>
      <p:sp>
        <p:nvSpPr>
          <p:cNvPr id="19" name="TextBox 19"/>
          <p:cNvSpPr txBox="1"/>
          <p:nvPr/>
        </p:nvSpPr>
        <p:spPr>
          <a:xfrm>
            <a:off x="1028700" y="171450"/>
            <a:ext cx="4329113" cy="857250"/>
          </a:xfrm>
          <a:prstGeom prst="rect">
            <a:avLst/>
          </a:prstGeom>
        </p:spPr>
        <p:txBody>
          <a:bodyPr lIns="0" tIns="0" rIns="0" bIns="0" rtlCol="0" anchor="t">
            <a:spAutoFit/>
          </a:bodyPr>
          <a:lstStyle/>
          <a:p>
            <a:pPr algn="ctr">
              <a:lnSpc>
                <a:spcPts val="6600"/>
              </a:lnSpc>
            </a:pPr>
            <a:r>
              <a:rPr lang="en-US" sz="6000">
                <a:solidFill>
                  <a:srgbClr val="000000"/>
                </a:solidFill>
                <a:latin typeface="Montserrat Bold"/>
              </a:rPr>
              <a:t>MỤC TIÊU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7859375" y="-267806"/>
            <a:ext cx="593949" cy="10899628"/>
            <a:chOff x="0" y="0"/>
            <a:chExt cx="156431" cy="2870684"/>
          </a:xfrm>
        </p:grpSpPr>
        <p:sp>
          <p:nvSpPr>
            <p:cNvPr id="3" name="Freeform 3"/>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4" name="TextBox 4"/>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sp>
        <p:nvSpPr>
          <p:cNvPr id="5" name="TextBox 5"/>
          <p:cNvSpPr txBox="1"/>
          <p:nvPr/>
        </p:nvSpPr>
        <p:spPr>
          <a:xfrm>
            <a:off x="8041929" y="5320039"/>
            <a:ext cx="10246071" cy="1306441"/>
          </a:xfrm>
          <a:prstGeom prst="rect">
            <a:avLst/>
          </a:prstGeom>
        </p:spPr>
        <p:txBody>
          <a:bodyPr lIns="0" tIns="0" rIns="0" bIns="0" rtlCol="0" anchor="t">
            <a:spAutoFit/>
          </a:bodyPr>
          <a:lstStyle/>
          <a:p>
            <a:pPr algn="just">
              <a:lnSpc>
                <a:spcPts val="10066"/>
              </a:lnSpc>
            </a:pPr>
            <a:r>
              <a:rPr lang="en-US" sz="9151">
                <a:solidFill>
                  <a:srgbClr val="000000"/>
                </a:solidFill>
                <a:latin typeface="Montserrat Bold"/>
              </a:rPr>
              <a:t>MICROSERVICE </a:t>
            </a:r>
          </a:p>
        </p:txBody>
      </p:sp>
      <p:grpSp>
        <p:nvGrpSpPr>
          <p:cNvPr id="6" name="Group 6"/>
          <p:cNvGrpSpPr/>
          <p:nvPr/>
        </p:nvGrpSpPr>
        <p:grpSpPr>
          <a:xfrm>
            <a:off x="-2062595" y="0"/>
            <a:ext cx="4566805" cy="3969327"/>
            <a:chOff x="0" y="0"/>
            <a:chExt cx="1202780" cy="1045420"/>
          </a:xfrm>
        </p:grpSpPr>
        <p:sp>
          <p:nvSpPr>
            <p:cNvPr id="7" name="Freeform 7"/>
            <p:cNvSpPr/>
            <p:nvPr/>
          </p:nvSpPr>
          <p:spPr>
            <a:xfrm>
              <a:off x="0" y="0"/>
              <a:ext cx="1202780" cy="1045420"/>
            </a:xfrm>
            <a:custGeom>
              <a:avLst/>
              <a:gdLst/>
              <a:ahLst/>
              <a:cxnLst/>
              <a:rect l="l" t="t" r="r" b="b"/>
              <a:pathLst>
                <a:path w="1202780" h="104542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p:spPr>
          <p:txBody>
            <a:bodyPr/>
            <a:lstStyle/>
            <a:p>
              <a:endParaRPr lang="vi-VN"/>
            </a:p>
          </p:txBody>
        </p:sp>
        <p:sp>
          <p:nvSpPr>
            <p:cNvPr id="8" name="TextBox 8"/>
            <p:cNvSpPr txBox="1"/>
            <p:nvPr/>
          </p:nvSpPr>
          <p:spPr>
            <a:xfrm>
              <a:off x="0" y="-38100"/>
              <a:ext cx="1202780" cy="1083520"/>
            </a:xfrm>
            <a:prstGeom prst="rect">
              <a:avLst/>
            </a:prstGeom>
          </p:spPr>
          <p:txBody>
            <a:bodyPr lIns="50800" tIns="50800" rIns="50800" bIns="50800" rtlCol="0" anchor="ctr"/>
            <a:lstStyle/>
            <a:p>
              <a:pPr algn="ctr">
                <a:lnSpc>
                  <a:spcPts val="3336"/>
                </a:lnSpc>
              </a:pPr>
              <a:endParaRPr/>
            </a:p>
          </p:txBody>
        </p:sp>
      </p:grpSp>
      <p:grpSp>
        <p:nvGrpSpPr>
          <p:cNvPr id="9" name="Group 9"/>
          <p:cNvGrpSpPr/>
          <p:nvPr/>
        </p:nvGrpSpPr>
        <p:grpSpPr>
          <a:xfrm>
            <a:off x="5869327" y="7706530"/>
            <a:ext cx="1011106" cy="934194"/>
            <a:chOff x="0" y="0"/>
            <a:chExt cx="266300" cy="246043"/>
          </a:xfrm>
        </p:grpSpPr>
        <p:sp>
          <p:nvSpPr>
            <p:cNvPr id="10" name="Freeform 10"/>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11" name="TextBox 11"/>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12" name="Group 12"/>
          <p:cNvGrpSpPr/>
          <p:nvPr/>
        </p:nvGrpSpPr>
        <p:grpSpPr>
          <a:xfrm>
            <a:off x="6880433" y="6626480"/>
            <a:ext cx="1318158" cy="1361410"/>
            <a:chOff x="0" y="0"/>
            <a:chExt cx="347169" cy="358561"/>
          </a:xfrm>
        </p:grpSpPr>
        <p:sp>
          <p:nvSpPr>
            <p:cNvPr id="13" name="Freeform 13"/>
            <p:cNvSpPr/>
            <p:nvPr/>
          </p:nvSpPr>
          <p:spPr>
            <a:xfrm>
              <a:off x="0" y="0"/>
              <a:ext cx="347169" cy="358561"/>
            </a:xfrm>
            <a:custGeom>
              <a:avLst/>
              <a:gdLst/>
              <a:ahLst/>
              <a:cxnLst/>
              <a:rect l="l" t="t" r="r" b="b"/>
              <a:pathLst>
                <a:path w="347169" h="358561">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p:spPr>
          <p:txBody>
            <a:bodyPr/>
            <a:lstStyle/>
            <a:p>
              <a:endParaRPr lang="vi-VN"/>
            </a:p>
          </p:txBody>
        </p:sp>
        <p:sp>
          <p:nvSpPr>
            <p:cNvPr id="14" name="TextBox 14"/>
            <p:cNvSpPr txBox="1"/>
            <p:nvPr/>
          </p:nvSpPr>
          <p:spPr>
            <a:xfrm>
              <a:off x="0" y="-38100"/>
              <a:ext cx="347169" cy="396661"/>
            </a:xfrm>
            <a:prstGeom prst="rect">
              <a:avLst/>
            </a:prstGeom>
          </p:spPr>
          <p:txBody>
            <a:bodyPr lIns="50800" tIns="50800" rIns="50800" bIns="50800" rtlCol="0" anchor="ctr"/>
            <a:lstStyle/>
            <a:p>
              <a:pPr algn="ctr">
                <a:lnSpc>
                  <a:spcPts val="3336"/>
                </a:lnSpc>
              </a:pPr>
              <a:endParaRPr/>
            </a:p>
          </p:txBody>
        </p:sp>
      </p:grpSp>
      <p:grpSp>
        <p:nvGrpSpPr>
          <p:cNvPr id="15" name="Group 15"/>
          <p:cNvGrpSpPr/>
          <p:nvPr/>
        </p:nvGrpSpPr>
        <p:grpSpPr>
          <a:xfrm>
            <a:off x="-2818716" y="6626217"/>
            <a:ext cx="6365981" cy="3439880"/>
            <a:chOff x="0" y="0"/>
            <a:chExt cx="1676637" cy="905977"/>
          </a:xfrm>
        </p:grpSpPr>
        <p:sp>
          <p:nvSpPr>
            <p:cNvPr id="16" name="Freeform 16"/>
            <p:cNvSpPr/>
            <p:nvPr/>
          </p:nvSpPr>
          <p:spPr>
            <a:xfrm>
              <a:off x="0" y="0"/>
              <a:ext cx="1676637" cy="905977"/>
            </a:xfrm>
            <a:custGeom>
              <a:avLst/>
              <a:gdLst/>
              <a:ahLst/>
              <a:cxnLst/>
              <a:rect l="l" t="t" r="r" b="b"/>
              <a:pathLst>
                <a:path w="1676637" h="90597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p:spPr>
          <p:txBody>
            <a:bodyPr/>
            <a:lstStyle/>
            <a:p>
              <a:endParaRPr lang="vi-VN"/>
            </a:p>
          </p:txBody>
        </p:sp>
        <p:sp>
          <p:nvSpPr>
            <p:cNvPr id="17" name="TextBox 17"/>
            <p:cNvSpPr txBox="1"/>
            <p:nvPr/>
          </p:nvSpPr>
          <p:spPr>
            <a:xfrm>
              <a:off x="0" y="-38100"/>
              <a:ext cx="1676637" cy="944077"/>
            </a:xfrm>
            <a:prstGeom prst="rect">
              <a:avLst/>
            </a:prstGeom>
          </p:spPr>
          <p:txBody>
            <a:bodyPr lIns="50800" tIns="50800" rIns="50800" bIns="50800" rtlCol="0" anchor="ctr"/>
            <a:lstStyle/>
            <a:p>
              <a:pPr algn="ctr">
                <a:lnSpc>
                  <a:spcPts val="3336"/>
                </a:lnSpc>
              </a:pPr>
              <a:endParaRPr/>
            </a:p>
          </p:txBody>
        </p:sp>
      </p:grpSp>
      <p:grpSp>
        <p:nvGrpSpPr>
          <p:cNvPr id="18" name="Group 18"/>
          <p:cNvGrpSpPr>
            <a:grpSpLocks noChangeAspect="1"/>
          </p:cNvGrpSpPr>
          <p:nvPr/>
        </p:nvGrpSpPr>
        <p:grpSpPr>
          <a:xfrm rot="-2700000">
            <a:off x="1521055" y="1753319"/>
            <a:ext cx="5652245" cy="5837638"/>
            <a:chOff x="0" y="0"/>
            <a:chExt cx="6350000" cy="6558280"/>
          </a:xfrm>
        </p:grpSpPr>
        <p:sp>
          <p:nvSpPr>
            <p:cNvPr id="19" name="Freeform 19"/>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8906" r="-18906"/>
              </a:stretch>
            </a:blipFill>
          </p:spPr>
          <p:txBody>
            <a:bodyPr/>
            <a:lstStyle/>
            <a:p>
              <a:endParaRPr lang="vi-VN"/>
            </a:p>
          </p:txBody>
        </p:sp>
        <p:sp>
          <p:nvSpPr>
            <p:cNvPr id="20" name="Freeform 20"/>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94B8AB"/>
            </a:solidFill>
          </p:spPr>
          <p:txBody>
            <a:bodyPr/>
            <a:lstStyle/>
            <a:p>
              <a:endParaRPr lang="vi-VN"/>
            </a:p>
          </p:txBody>
        </p:sp>
      </p:grpSp>
      <p:grpSp>
        <p:nvGrpSpPr>
          <p:cNvPr id="21" name="Group 21"/>
          <p:cNvGrpSpPr/>
          <p:nvPr/>
        </p:nvGrpSpPr>
        <p:grpSpPr>
          <a:xfrm>
            <a:off x="-364425" y="1399431"/>
            <a:ext cx="1170465" cy="117046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p:spPr>
          <p:txBody>
            <a:bodyPr/>
            <a:lstStyle/>
            <a:p>
              <a:endParaRPr lang="vi-VN"/>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3336"/>
                </a:lnSpc>
              </a:pPr>
              <a:endParaRPr/>
            </a:p>
          </p:txBody>
        </p:sp>
      </p:grpSp>
      <p:grpSp>
        <p:nvGrpSpPr>
          <p:cNvPr id="24" name="Group 24"/>
          <p:cNvGrpSpPr/>
          <p:nvPr/>
        </p:nvGrpSpPr>
        <p:grpSpPr>
          <a:xfrm>
            <a:off x="0" y="6803108"/>
            <a:ext cx="3008168" cy="3086100"/>
            <a:chOff x="0" y="0"/>
            <a:chExt cx="792275" cy="812800"/>
          </a:xfrm>
        </p:grpSpPr>
        <p:sp>
          <p:nvSpPr>
            <p:cNvPr id="25" name="Freeform 25"/>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26" name="TextBox 26"/>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27" name="Group 27"/>
          <p:cNvGrpSpPr/>
          <p:nvPr/>
        </p:nvGrpSpPr>
        <p:grpSpPr>
          <a:xfrm>
            <a:off x="1028700" y="7800231"/>
            <a:ext cx="1011106" cy="934194"/>
            <a:chOff x="0" y="0"/>
            <a:chExt cx="266300" cy="246043"/>
          </a:xfrm>
        </p:grpSpPr>
        <p:sp>
          <p:nvSpPr>
            <p:cNvPr id="28" name="Freeform 28"/>
            <p:cNvSpPr/>
            <p:nvPr/>
          </p:nvSpPr>
          <p:spPr>
            <a:xfrm>
              <a:off x="0" y="0"/>
              <a:ext cx="266300" cy="246043"/>
            </a:xfrm>
            <a:custGeom>
              <a:avLst/>
              <a:gdLst/>
              <a:ahLst/>
              <a:cxnLst/>
              <a:rect l="l" t="t" r="r" b="b"/>
              <a:pathLst>
                <a:path w="266300" h="246043">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p:spPr>
          <p:txBody>
            <a:bodyPr/>
            <a:lstStyle/>
            <a:p>
              <a:endParaRPr lang="vi-VN"/>
            </a:p>
          </p:txBody>
        </p:sp>
        <p:sp>
          <p:nvSpPr>
            <p:cNvPr id="29" name="TextBox 29"/>
            <p:cNvSpPr txBox="1"/>
            <p:nvPr/>
          </p:nvSpPr>
          <p:spPr>
            <a:xfrm>
              <a:off x="0" y="-38100"/>
              <a:ext cx="266300" cy="284143"/>
            </a:xfrm>
            <a:prstGeom prst="rect">
              <a:avLst/>
            </a:prstGeom>
          </p:spPr>
          <p:txBody>
            <a:bodyPr lIns="50800" tIns="50800" rIns="50800" bIns="50800" rtlCol="0" anchor="ctr"/>
            <a:lstStyle/>
            <a:p>
              <a:pPr algn="ctr">
                <a:lnSpc>
                  <a:spcPts val="3336"/>
                </a:lnSpc>
              </a:pPr>
              <a:endParaRPr/>
            </a:p>
          </p:txBody>
        </p:sp>
      </p:grpSp>
      <p:grpSp>
        <p:nvGrpSpPr>
          <p:cNvPr id="30" name="Group 30"/>
          <p:cNvGrpSpPr/>
          <p:nvPr/>
        </p:nvGrpSpPr>
        <p:grpSpPr>
          <a:xfrm>
            <a:off x="0" y="10066098"/>
            <a:ext cx="11072623" cy="441805"/>
            <a:chOff x="0" y="0"/>
            <a:chExt cx="2916246" cy="116360"/>
          </a:xfrm>
        </p:grpSpPr>
        <p:sp>
          <p:nvSpPr>
            <p:cNvPr id="31" name="Freeform 31"/>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32" name="TextBox 32"/>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sp>
        <p:nvSpPr>
          <p:cNvPr id="33" name="TextBox 33"/>
          <p:cNvSpPr txBox="1"/>
          <p:nvPr/>
        </p:nvSpPr>
        <p:spPr>
          <a:xfrm>
            <a:off x="8099010" y="2175164"/>
            <a:ext cx="2467393" cy="2935148"/>
          </a:xfrm>
          <a:prstGeom prst="rect">
            <a:avLst/>
          </a:prstGeom>
        </p:spPr>
        <p:txBody>
          <a:bodyPr lIns="0" tIns="0" rIns="0" bIns="0" rtlCol="0" anchor="t">
            <a:spAutoFit/>
          </a:bodyPr>
          <a:lstStyle/>
          <a:p>
            <a:pPr algn="just">
              <a:lnSpc>
                <a:spcPts val="22601"/>
              </a:lnSpc>
            </a:pPr>
            <a:r>
              <a:rPr lang="en-US" sz="20547">
                <a:solidFill>
                  <a:srgbClr val="000000"/>
                </a:solidFill>
                <a:latin typeface="Montserrat Bold"/>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sp>
        <p:nvSpPr>
          <p:cNvPr id="2" name="TextBox 2"/>
          <p:cNvSpPr txBox="1"/>
          <p:nvPr/>
        </p:nvSpPr>
        <p:spPr>
          <a:xfrm>
            <a:off x="6895885" y="334645"/>
            <a:ext cx="5154096" cy="841375"/>
          </a:xfrm>
          <a:prstGeom prst="rect">
            <a:avLst/>
          </a:prstGeom>
        </p:spPr>
        <p:txBody>
          <a:bodyPr lIns="0" tIns="0" rIns="0" bIns="0" rtlCol="0" anchor="t">
            <a:spAutoFit/>
          </a:bodyPr>
          <a:lstStyle/>
          <a:p>
            <a:pPr algn="ctr">
              <a:lnSpc>
                <a:spcPts val="6950"/>
              </a:lnSpc>
              <a:spcBef>
                <a:spcPct val="0"/>
              </a:spcBef>
            </a:pPr>
            <a:r>
              <a:rPr lang="en-US" sz="5000">
                <a:solidFill>
                  <a:srgbClr val="000000"/>
                </a:solidFill>
                <a:latin typeface="Montserrat Bold"/>
              </a:rPr>
              <a:t>MICROSERVICE</a:t>
            </a:r>
          </a:p>
        </p:txBody>
      </p:sp>
      <p:sp>
        <p:nvSpPr>
          <p:cNvPr id="3" name="TextBox 3"/>
          <p:cNvSpPr txBox="1"/>
          <p:nvPr/>
        </p:nvSpPr>
        <p:spPr>
          <a:xfrm>
            <a:off x="2866554" y="1896745"/>
            <a:ext cx="3305646" cy="675005"/>
          </a:xfrm>
          <a:prstGeom prst="rect">
            <a:avLst/>
          </a:prstGeom>
        </p:spPr>
        <p:txBody>
          <a:bodyPr wrap="square" lIns="0" tIns="0" rIns="0" bIns="0" rtlCol="0" anchor="t">
            <a:spAutoFit/>
          </a:bodyPr>
          <a:lstStyle/>
          <a:p>
            <a:pPr algn="ctr">
              <a:lnSpc>
                <a:spcPts val="5559"/>
              </a:lnSpc>
              <a:spcBef>
                <a:spcPct val="0"/>
              </a:spcBef>
            </a:pPr>
            <a:r>
              <a:rPr lang="en-US" sz="3999" dirty="0">
                <a:solidFill>
                  <a:srgbClr val="000000"/>
                </a:solidFill>
                <a:latin typeface="Montserrat Bold"/>
              </a:rPr>
              <a:t>KHÁI NIỆM</a:t>
            </a:r>
          </a:p>
        </p:txBody>
      </p:sp>
      <p:grpSp>
        <p:nvGrpSpPr>
          <p:cNvPr id="4" name="Group 4"/>
          <p:cNvGrpSpPr/>
          <p:nvPr/>
        </p:nvGrpSpPr>
        <p:grpSpPr>
          <a:xfrm>
            <a:off x="16557443" y="7795386"/>
            <a:ext cx="6365981" cy="3439880"/>
            <a:chOff x="0" y="0"/>
            <a:chExt cx="1676637" cy="905977"/>
          </a:xfrm>
        </p:grpSpPr>
        <p:sp>
          <p:nvSpPr>
            <p:cNvPr id="5" name="Freeform 5"/>
            <p:cNvSpPr/>
            <p:nvPr/>
          </p:nvSpPr>
          <p:spPr>
            <a:xfrm>
              <a:off x="0" y="0"/>
              <a:ext cx="1676637" cy="905977"/>
            </a:xfrm>
            <a:custGeom>
              <a:avLst/>
              <a:gdLst/>
              <a:ahLst/>
              <a:cxnLst/>
              <a:rect l="l" t="t" r="r" b="b"/>
              <a:pathLst>
                <a:path w="1676637" h="90597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p:spPr>
          <p:txBody>
            <a:bodyPr/>
            <a:lstStyle/>
            <a:p>
              <a:endParaRPr lang="vi-VN"/>
            </a:p>
          </p:txBody>
        </p:sp>
        <p:sp>
          <p:nvSpPr>
            <p:cNvPr id="6" name="TextBox 6"/>
            <p:cNvSpPr txBox="1"/>
            <p:nvPr/>
          </p:nvSpPr>
          <p:spPr>
            <a:xfrm>
              <a:off x="0" y="-38100"/>
              <a:ext cx="1676637" cy="944077"/>
            </a:xfrm>
            <a:prstGeom prst="rect">
              <a:avLst/>
            </a:prstGeom>
          </p:spPr>
          <p:txBody>
            <a:bodyPr lIns="50800" tIns="50800" rIns="50800" bIns="50800" rtlCol="0" anchor="ctr"/>
            <a:lstStyle/>
            <a:p>
              <a:pPr algn="ctr">
                <a:lnSpc>
                  <a:spcPts val="3336"/>
                </a:lnSpc>
              </a:pPr>
              <a:endParaRPr/>
            </a:p>
          </p:txBody>
        </p:sp>
      </p:grpSp>
      <p:grpSp>
        <p:nvGrpSpPr>
          <p:cNvPr id="7" name="Group 7"/>
          <p:cNvGrpSpPr/>
          <p:nvPr/>
        </p:nvGrpSpPr>
        <p:grpSpPr>
          <a:xfrm>
            <a:off x="16287750" y="-818515"/>
            <a:ext cx="3008168" cy="3086100"/>
            <a:chOff x="0" y="0"/>
            <a:chExt cx="792275" cy="812800"/>
          </a:xfrm>
        </p:grpSpPr>
        <p:sp>
          <p:nvSpPr>
            <p:cNvPr id="8" name="Freeform 8"/>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9" name="TextBox 9"/>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10" name="Group 10"/>
          <p:cNvGrpSpPr/>
          <p:nvPr/>
        </p:nvGrpSpPr>
        <p:grpSpPr>
          <a:xfrm>
            <a:off x="5484820" y="10066098"/>
            <a:ext cx="11072623" cy="441805"/>
            <a:chOff x="0" y="0"/>
            <a:chExt cx="2916246" cy="116360"/>
          </a:xfrm>
        </p:grpSpPr>
        <p:sp>
          <p:nvSpPr>
            <p:cNvPr id="11" name="Freeform 11"/>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12" name="TextBox 12"/>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grpSp>
        <p:nvGrpSpPr>
          <p:cNvPr id="13" name="Group 13"/>
          <p:cNvGrpSpPr/>
          <p:nvPr/>
        </p:nvGrpSpPr>
        <p:grpSpPr>
          <a:xfrm>
            <a:off x="-296975" y="-612628"/>
            <a:ext cx="593949" cy="10899628"/>
            <a:chOff x="0" y="0"/>
            <a:chExt cx="156431" cy="2870684"/>
          </a:xfrm>
        </p:grpSpPr>
        <p:sp>
          <p:nvSpPr>
            <p:cNvPr id="14" name="Freeform 14"/>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15" name="TextBox 15"/>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16" name="Group 16"/>
          <p:cNvGrpSpPr/>
          <p:nvPr/>
        </p:nvGrpSpPr>
        <p:grpSpPr>
          <a:xfrm>
            <a:off x="1859166" y="2892354"/>
            <a:ext cx="14237651" cy="5457409"/>
            <a:chOff x="0" y="0"/>
            <a:chExt cx="3749834" cy="1437342"/>
          </a:xfrm>
        </p:grpSpPr>
        <p:sp>
          <p:nvSpPr>
            <p:cNvPr id="17" name="Freeform 17"/>
            <p:cNvSpPr/>
            <p:nvPr/>
          </p:nvSpPr>
          <p:spPr>
            <a:xfrm>
              <a:off x="0" y="0"/>
              <a:ext cx="3749834" cy="1437342"/>
            </a:xfrm>
            <a:custGeom>
              <a:avLst/>
              <a:gdLst/>
              <a:ahLst/>
              <a:cxnLst/>
              <a:rect l="l" t="t" r="r" b="b"/>
              <a:pathLst>
                <a:path w="3749834" h="1437342">
                  <a:moveTo>
                    <a:pt x="16313" y="0"/>
                  </a:moveTo>
                  <a:lnTo>
                    <a:pt x="3733521" y="0"/>
                  </a:lnTo>
                  <a:cubicBezTo>
                    <a:pt x="3742530" y="0"/>
                    <a:pt x="3749834" y="7304"/>
                    <a:pt x="3749834" y="16313"/>
                  </a:cubicBezTo>
                  <a:lnTo>
                    <a:pt x="3749834" y="1421029"/>
                  </a:lnTo>
                  <a:cubicBezTo>
                    <a:pt x="3749834" y="1430039"/>
                    <a:pt x="3742530" y="1437342"/>
                    <a:pt x="3733521" y="1437342"/>
                  </a:cubicBezTo>
                  <a:lnTo>
                    <a:pt x="16313" y="1437342"/>
                  </a:lnTo>
                  <a:cubicBezTo>
                    <a:pt x="7304" y="1437342"/>
                    <a:pt x="0" y="1430039"/>
                    <a:pt x="0" y="1421029"/>
                  </a:cubicBezTo>
                  <a:lnTo>
                    <a:pt x="0" y="16313"/>
                  </a:lnTo>
                  <a:cubicBezTo>
                    <a:pt x="0" y="7304"/>
                    <a:pt x="7304" y="0"/>
                    <a:pt x="16313" y="0"/>
                  </a:cubicBezTo>
                  <a:close/>
                </a:path>
              </a:pathLst>
            </a:custGeom>
            <a:solidFill>
              <a:srgbClr val="94B8AB"/>
            </a:solidFill>
          </p:spPr>
          <p:txBody>
            <a:bodyPr/>
            <a:lstStyle/>
            <a:p>
              <a:endParaRPr lang="vi-VN"/>
            </a:p>
          </p:txBody>
        </p:sp>
        <p:sp>
          <p:nvSpPr>
            <p:cNvPr id="18" name="TextBox 18"/>
            <p:cNvSpPr txBox="1"/>
            <p:nvPr/>
          </p:nvSpPr>
          <p:spPr>
            <a:xfrm>
              <a:off x="0" y="-38100"/>
              <a:ext cx="3749834" cy="1475442"/>
            </a:xfrm>
            <a:prstGeom prst="rect">
              <a:avLst/>
            </a:prstGeom>
          </p:spPr>
          <p:txBody>
            <a:bodyPr lIns="50800" tIns="50800" rIns="50800" bIns="50800" rtlCol="0" anchor="ctr"/>
            <a:lstStyle/>
            <a:p>
              <a:pPr algn="ctr">
                <a:lnSpc>
                  <a:spcPts val="3336"/>
                </a:lnSpc>
              </a:pPr>
              <a:endParaRPr/>
            </a:p>
          </p:txBody>
        </p:sp>
      </p:grpSp>
      <p:sp>
        <p:nvSpPr>
          <p:cNvPr id="19" name="TextBox 19"/>
          <p:cNvSpPr txBox="1"/>
          <p:nvPr/>
        </p:nvSpPr>
        <p:spPr>
          <a:xfrm>
            <a:off x="2186386" y="3307754"/>
            <a:ext cx="13583212" cy="4445635"/>
          </a:xfrm>
          <a:prstGeom prst="rect">
            <a:avLst/>
          </a:prstGeom>
        </p:spPr>
        <p:txBody>
          <a:bodyPr lIns="0" tIns="0" rIns="0" bIns="0" rtlCol="0" anchor="t">
            <a:spAutoFit/>
          </a:bodyPr>
          <a:lstStyle/>
          <a:p>
            <a:pPr algn="ctr">
              <a:lnSpc>
                <a:spcPts val="5319"/>
              </a:lnSpc>
            </a:pPr>
            <a:endParaRPr/>
          </a:p>
          <a:p>
            <a:pPr algn="l">
              <a:lnSpc>
                <a:spcPts val="5039"/>
              </a:lnSpc>
            </a:pPr>
            <a:r>
              <a:rPr lang="en-US" sz="2799" spc="111">
                <a:solidFill>
                  <a:srgbClr val="040404"/>
                </a:solidFill>
                <a:latin typeface="Montserrat Medium"/>
              </a:rPr>
              <a:t>Các module trong hệ thống được chia thành nhiều services nhỏ. Mỗi service sẽ thực hiện các chức năng chuyên biệt và được đặt tại một server riêng, cho phép nâng cấp chỉnh sửa một cách độc lập. Các server này có thể giao tiếp thông qua các phương thức như gRPC, Rest API, lambda và không bị ảnh hưởng bởi nhau.</a:t>
            </a:r>
          </a:p>
          <a:p>
            <a:pPr algn="ctr">
              <a:lnSpc>
                <a:spcPts val="5039"/>
              </a:lnSpc>
            </a:pPr>
            <a:endParaRPr lang="en-US" sz="2799" spc="111">
              <a:solidFill>
                <a:srgbClr val="040404"/>
              </a:solidFill>
              <a:latin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sp>
        <p:nvSpPr>
          <p:cNvPr id="2" name="TextBox 2"/>
          <p:cNvSpPr txBox="1"/>
          <p:nvPr/>
        </p:nvSpPr>
        <p:spPr>
          <a:xfrm>
            <a:off x="3940584" y="346428"/>
            <a:ext cx="10406832" cy="682272"/>
          </a:xfrm>
          <a:prstGeom prst="rect">
            <a:avLst/>
          </a:prstGeom>
        </p:spPr>
        <p:txBody>
          <a:bodyPr lIns="0" tIns="0" rIns="0" bIns="0" rtlCol="0" anchor="t">
            <a:spAutoFit/>
          </a:bodyPr>
          <a:lstStyle/>
          <a:p>
            <a:pPr algn="ctr">
              <a:lnSpc>
                <a:spcPts val="5626"/>
              </a:lnSpc>
              <a:spcBef>
                <a:spcPct val="0"/>
              </a:spcBef>
            </a:pPr>
            <a:r>
              <a:rPr lang="en-US" sz="4047">
                <a:solidFill>
                  <a:srgbClr val="000000"/>
                </a:solidFill>
                <a:latin typeface="Montserrat Bold"/>
              </a:rPr>
              <a:t>KIẾN TRÚC CỦA MICROSERVICE</a:t>
            </a:r>
          </a:p>
        </p:txBody>
      </p:sp>
      <p:sp>
        <p:nvSpPr>
          <p:cNvPr id="3" name="Freeform 3"/>
          <p:cNvSpPr/>
          <p:nvPr/>
        </p:nvSpPr>
        <p:spPr>
          <a:xfrm>
            <a:off x="7895599" y="1273500"/>
            <a:ext cx="9605377" cy="7984800"/>
          </a:xfrm>
          <a:custGeom>
            <a:avLst/>
            <a:gdLst/>
            <a:ahLst/>
            <a:cxnLst/>
            <a:rect l="l" t="t" r="r" b="b"/>
            <a:pathLst>
              <a:path w="9605377" h="7984800">
                <a:moveTo>
                  <a:pt x="0" y="0"/>
                </a:moveTo>
                <a:lnTo>
                  <a:pt x="9605377" y="0"/>
                </a:lnTo>
                <a:lnTo>
                  <a:pt x="9605377" y="7984800"/>
                </a:lnTo>
                <a:lnTo>
                  <a:pt x="0" y="7984800"/>
                </a:lnTo>
                <a:lnTo>
                  <a:pt x="0" y="0"/>
                </a:lnTo>
                <a:close/>
              </a:path>
            </a:pathLst>
          </a:custGeom>
          <a:blipFill>
            <a:blip r:embed="rId2"/>
            <a:stretch>
              <a:fillRect r="-1859"/>
            </a:stretch>
          </a:blipFill>
        </p:spPr>
        <p:txBody>
          <a:bodyPr/>
          <a:lstStyle/>
          <a:p>
            <a:endParaRPr lang="vi-VN"/>
          </a:p>
        </p:txBody>
      </p:sp>
      <p:grpSp>
        <p:nvGrpSpPr>
          <p:cNvPr id="4" name="Group 4"/>
          <p:cNvGrpSpPr/>
          <p:nvPr/>
        </p:nvGrpSpPr>
        <p:grpSpPr>
          <a:xfrm>
            <a:off x="16755566" y="8887581"/>
            <a:ext cx="6167858" cy="2347685"/>
            <a:chOff x="0" y="0"/>
            <a:chExt cx="1624456" cy="618320"/>
          </a:xfrm>
        </p:grpSpPr>
        <p:sp>
          <p:nvSpPr>
            <p:cNvPr id="5" name="Freeform 5"/>
            <p:cNvSpPr/>
            <p:nvPr/>
          </p:nvSpPr>
          <p:spPr>
            <a:xfrm>
              <a:off x="0" y="0"/>
              <a:ext cx="1624456" cy="618320"/>
            </a:xfrm>
            <a:custGeom>
              <a:avLst/>
              <a:gdLst/>
              <a:ahLst/>
              <a:cxnLst/>
              <a:rect l="l" t="t" r="r" b="b"/>
              <a:pathLst>
                <a:path w="1624456" h="618320">
                  <a:moveTo>
                    <a:pt x="64015" y="0"/>
                  </a:moveTo>
                  <a:lnTo>
                    <a:pt x="1560441" y="0"/>
                  </a:lnTo>
                  <a:cubicBezTo>
                    <a:pt x="1577419" y="0"/>
                    <a:pt x="1593702" y="6744"/>
                    <a:pt x="1605707" y="18750"/>
                  </a:cubicBezTo>
                  <a:cubicBezTo>
                    <a:pt x="1617712" y="30755"/>
                    <a:pt x="1624456" y="47037"/>
                    <a:pt x="1624456" y="64015"/>
                  </a:cubicBezTo>
                  <a:lnTo>
                    <a:pt x="1624456" y="554305"/>
                  </a:lnTo>
                  <a:cubicBezTo>
                    <a:pt x="1624456" y="589660"/>
                    <a:pt x="1595796" y="618320"/>
                    <a:pt x="1560441" y="618320"/>
                  </a:cubicBezTo>
                  <a:lnTo>
                    <a:pt x="64015" y="618320"/>
                  </a:lnTo>
                  <a:cubicBezTo>
                    <a:pt x="28661" y="618320"/>
                    <a:pt x="0" y="589660"/>
                    <a:pt x="0" y="554305"/>
                  </a:cubicBezTo>
                  <a:lnTo>
                    <a:pt x="0" y="64015"/>
                  </a:lnTo>
                  <a:cubicBezTo>
                    <a:pt x="0" y="28661"/>
                    <a:pt x="28661" y="0"/>
                    <a:pt x="64015" y="0"/>
                  </a:cubicBezTo>
                  <a:close/>
                </a:path>
              </a:pathLst>
            </a:custGeom>
            <a:solidFill>
              <a:srgbClr val="4F826F"/>
            </a:solidFill>
          </p:spPr>
          <p:txBody>
            <a:bodyPr/>
            <a:lstStyle/>
            <a:p>
              <a:endParaRPr lang="vi-VN"/>
            </a:p>
          </p:txBody>
        </p:sp>
        <p:sp>
          <p:nvSpPr>
            <p:cNvPr id="6" name="TextBox 6"/>
            <p:cNvSpPr txBox="1"/>
            <p:nvPr/>
          </p:nvSpPr>
          <p:spPr>
            <a:xfrm>
              <a:off x="0" y="-38100"/>
              <a:ext cx="1624456" cy="656420"/>
            </a:xfrm>
            <a:prstGeom prst="rect">
              <a:avLst/>
            </a:prstGeom>
          </p:spPr>
          <p:txBody>
            <a:bodyPr lIns="50800" tIns="50800" rIns="50800" bIns="50800" rtlCol="0" anchor="ctr"/>
            <a:lstStyle/>
            <a:p>
              <a:pPr algn="ctr">
                <a:lnSpc>
                  <a:spcPts val="3336"/>
                </a:lnSpc>
              </a:pPr>
              <a:endParaRPr/>
            </a:p>
          </p:txBody>
        </p:sp>
      </p:grpSp>
      <p:grpSp>
        <p:nvGrpSpPr>
          <p:cNvPr id="7" name="Group 7"/>
          <p:cNvGrpSpPr/>
          <p:nvPr/>
        </p:nvGrpSpPr>
        <p:grpSpPr>
          <a:xfrm>
            <a:off x="16287750" y="-818515"/>
            <a:ext cx="3008168" cy="3086100"/>
            <a:chOff x="0" y="0"/>
            <a:chExt cx="792275" cy="812800"/>
          </a:xfrm>
        </p:grpSpPr>
        <p:sp>
          <p:nvSpPr>
            <p:cNvPr id="8" name="Freeform 8"/>
            <p:cNvSpPr/>
            <p:nvPr/>
          </p:nvSpPr>
          <p:spPr>
            <a:xfrm>
              <a:off x="0" y="0"/>
              <a:ext cx="792275" cy="812800"/>
            </a:xfrm>
            <a:custGeom>
              <a:avLst/>
              <a:gdLst/>
              <a:ahLst/>
              <a:cxnLst/>
              <a:rect l="l" t="t" r="r" b="b"/>
              <a:pathLst>
                <a:path w="792275" h="812800">
                  <a:moveTo>
                    <a:pt x="396137" y="0"/>
                  </a:moveTo>
                  <a:lnTo>
                    <a:pt x="792275" y="406400"/>
                  </a:lnTo>
                  <a:lnTo>
                    <a:pt x="396137" y="812800"/>
                  </a:lnTo>
                  <a:lnTo>
                    <a:pt x="0" y="406400"/>
                  </a:lnTo>
                  <a:lnTo>
                    <a:pt x="396137" y="0"/>
                  </a:lnTo>
                  <a:close/>
                </a:path>
              </a:pathLst>
            </a:custGeom>
            <a:solidFill>
              <a:srgbClr val="A6A6A6"/>
            </a:solidFill>
          </p:spPr>
          <p:txBody>
            <a:bodyPr/>
            <a:lstStyle/>
            <a:p>
              <a:endParaRPr lang="vi-VN"/>
            </a:p>
          </p:txBody>
        </p:sp>
        <p:sp>
          <p:nvSpPr>
            <p:cNvPr id="9" name="TextBox 9"/>
            <p:cNvSpPr txBox="1"/>
            <p:nvPr/>
          </p:nvSpPr>
          <p:spPr>
            <a:xfrm>
              <a:off x="136172" y="101600"/>
              <a:ext cx="519930" cy="571500"/>
            </a:xfrm>
            <a:prstGeom prst="rect">
              <a:avLst/>
            </a:prstGeom>
          </p:spPr>
          <p:txBody>
            <a:bodyPr lIns="50800" tIns="50800" rIns="50800" bIns="50800" rtlCol="0" anchor="ctr"/>
            <a:lstStyle/>
            <a:p>
              <a:pPr algn="ctr">
                <a:lnSpc>
                  <a:spcPts val="3336"/>
                </a:lnSpc>
              </a:pPr>
              <a:endParaRPr/>
            </a:p>
          </p:txBody>
        </p:sp>
      </p:grpSp>
      <p:grpSp>
        <p:nvGrpSpPr>
          <p:cNvPr id="10" name="Group 10"/>
          <p:cNvGrpSpPr/>
          <p:nvPr/>
        </p:nvGrpSpPr>
        <p:grpSpPr>
          <a:xfrm>
            <a:off x="5484820" y="10066098"/>
            <a:ext cx="11072623" cy="441805"/>
            <a:chOff x="0" y="0"/>
            <a:chExt cx="2916246" cy="116360"/>
          </a:xfrm>
        </p:grpSpPr>
        <p:sp>
          <p:nvSpPr>
            <p:cNvPr id="11" name="Freeform 11"/>
            <p:cNvSpPr/>
            <p:nvPr/>
          </p:nvSpPr>
          <p:spPr>
            <a:xfrm>
              <a:off x="0" y="0"/>
              <a:ext cx="2916246" cy="116360"/>
            </a:xfrm>
            <a:custGeom>
              <a:avLst/>
              <a:gdLst/>
              <a:ahLst/>
              <a:cxnLst/>
              <a:rect l="l" t="t" r="r" b="b"/>
              <a:pathLst>
                <a:path w="2916246" h="116360">
                  <a:moveTo>
                    <a:pt x="0" y="0"/>
                  </a:moveTo>
                  <a:lnTo>
                    <a:pt x="2916246" y="0"/>
                  </a:lnTo>
                  <a:lnTo>
                    <a:pt x="2916246" y="116360"/>
                  </a:lnTo>
                  <a:lnTo>
                    <a:pt x="0" y="116360"/>
                  </a:lnTo>
                  <a:close/>
                </a:path>
              </a:pathLst>
            </a:custGeom>
            <a:solidFill>
              <a:srgbClr val="4F826F"/>
            </a:solidFill>
          </p:spPr>
          <p:txBody>
            <a:bodyPr/>
            <a:lstStyle/>
            <a:p>
              <a:endParaRPr lang="vi-VN"/>
            </a:p>
          </p:txBody>
        </p:sp>
        <p:sp>
          <p:nvSpPr>
            <p:cNvPr id="12" name="TextBox 12"/>
            <p:cNvSpPr txBox="1"/>
            <p:nvPr/>
          </p:nvSpPr>
          <p:spPr>
            <a:xfrm>
              <a:off x="0" y="-38100"/>
              <a:ext cx="2916246" cy="154460"/>
            </a:xfrm>
            <a:prstGeom prst="rect">
              <a:avLst/>
            </a:prstGeom>
          </p:spPr>
          <p:txBody>
            <a:bodyPr lIns="50800" tIns="50800" rIns="50800" bIns="50800" rtlCol="0" anchor="ctr"/>
            <a:lstStyle/>
            <a:p>
              <a:pPr algn="ctr">
                <a:lnSpc>
                  <a:spcPts val="3336"/>
                </a:lnSpc>
              </a:pPr>
              <a:endParaRPr/>
            </a:p>
          </p:txBody>
        </p:sp>
      </p:grpSp>
      <p:grpSp>
        <p:nvGrpSpPr>
          <p:cNvPr id="13" name="Group 13"/>
          <p:cNvGrpSpPr/>
          <p:nvPr/>
        </p:nvGrpSpPr>
        <p:grpSpPr>
          <a:xfrm>
            <a:off x="-296975" y="-612628"/>
            <a:ext cx="593949" cy="10899628"/>
            <a:chOff x="0" y="0"/>
            <a:chExt cx="156431" cy="2870684"/>
          </a:xfrm>
        </p:grpSpPr>
        <p:sp>
          <p:nvSpPr>
            <p:cNvPr id="14" name="Freeform 14"/>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txBody>
            <a:bodyPr/>
            <a:lstStyle/>
            <a:p>
              <a:endParaRPr lang="vi-VN"/>
            </a:p>
          </p:txBody>
        </p:sp>
        <p:sp>
          <p:nvSpPr>
            <p:cNvPr id="15" name="TextBox 15"/>
            <p:cNvSpPr txBox="1"/>
            <p:nvPr/>
          </p:nvSpPr>
          <p:spPr>
            <a:xfrm>
              <a:off x="0" y="-38100"/>
              <a:ext cx="156431" cy="2908784"/>
            </a:xfrm>
            <a:prstGeom prst="rect">
              <a:avLst/>
            </a:prstGeom>
          </p:spPr>
          <p:txBody>
            <a:bodyPr lIns="50800" tIns="50800" rIns="50800" bIns="50800" rtlCol="0" anchor="ctr"/>
            <a:lstStyle/>
            <a:p>
              <a:pPr algn="ctr">
                <a:lnSpc>
                  <a:spcPts val="3336"/>
                </a:lnSpc>
              </a:pPr>
              <a:endParaRPr/>
            </a:p>
          </p:txBody>
        </p:sp>
      </p:grpSp>
      <p:grpSp>
        <p:nvGrpSpPr>
          <p:cNvPr id="16" name="Group 16"/>
          <p:cNvGrpSpPr/>
          <p:nvPr/>
        </p:nvGrpSpPr>
        <p:grpSpPr>
          <a:xfrm>
            <a:off x="585644" y="1936359"/>
            <a:ext cx="6709879" cy="5457409"/>
            <a:chOff x="0" y="0"/>
            <a:chExt cx="1767211" cy="1437342"/>
          </a:xfrm>
        </p:grpSpPr>
        <p:sp>
          <p:nvSpPr>
            <p:cNvPr id="17" name="Freeform 17"/>
            <p:cNvSpPr/>
            <p:nvPr/>
          </p:nvSpPr>
          <p:spPr>
            <a:xfrm>
              <a:off x="0" y="0"/>
              <a:ext cx="1767211" cy="1437342"/>
            </a:xfrm>
            <a:custGeom>
              <a:avLst/>
              <a:gdLst/>
              <a:ahLst/>
              <a:cxnLst/>
              <a:rect l="l" t="t" r="r" b="b"/>
              <a:pathLst>
                <a:path w="1767211" h="1437342">
                  <a:moveTo>
                    <a:pt x="34614" y="0"/>
                  </a:moveTo>
                  <a:lnTo>
                    <a:pt x="1732597" y="0"/>
                  </a:lnTo>
                  <a:cubicBezTo>
                    <a:pt x="1751714" y="0"/>
                    <a:pt x="1767211" y="15497"/>
                    <a:pt x="1767211" y="34614"/>
                  </a:cubicBezTo>
                  <a:lnTo>
                    <a:pt x="1767211" y="1402728"/>
                  </a:lnTo>
                  <a:cubicBezTo>
                    <a:pt x="1767211" y="1421845"/>
                    <a:pt x="1751714" y="1437342"/>
                    <a:pt x="1732597" y="1437342"/>
                  </a:cubicBezTo>
                  <a:lnTo>
                    <a:pt x="34614" y="1437342"/>
                  </a:lnTo>
                  <a:cubicBezTo>
                    <a:pt x="15497" y="1437342"/>
                    <a:pt x="0" y="1421845"/>
                    <a:pt x="0" y="1402728"/>
                  </a:cubicBezTo>
                  <a:lnTo>
                    <a:pt x="0" y="34614"/>
                  </a:lnTo>
                  <a:cubicBezTo>
                    <a:pt x="0" y="15497"/>
                    <a:pt x="15497" y="0"/>
                    <a:pt x="34614" y="0"/>
                  </a:cubicBezTo>
                  <a:close/>
                </a:path>
              </a:pathLst>
            </a:custGeom>
            <a:solidFill>
              <a:srgbClr val="94B8AB"/>
            </a:solidFill>
          </p:spPr>
          <p:txBody>
            <a:bodyPr/>
            <a:lstStyle/>
            <a:p>
              <a:endParaRPr lang="vi-VN"/>
            </a:p>
          </p:txBody>
        </p:sp>
        <p:sp>
          <p:nvSpPr>
            <p:cNvPr id="18" name="TextBox 18"/>
            <p:cNvSpPr txBox="1"/>
            <p:nvPr/>
          </p:nvSpPr>
          <p:spPr>
            <a:xfrm>
              <a:off x="0" y="-38100"/>
              <a:ext cx="1767211" cy="1475442"/>
            </a:xfrm>
            <a:prstGeom prst="rect">
              <a:avLst/>
            </a:prstGeom>
          </p:spPr>
          <p:txBody>
            <a:bodyPr lIns="50800" tIns="50800" rIns="50800" bIns="50800" rtlCol="0" anchor="ctr"/>
            <a:lstStyle/>
            <a:p>
              <a:pPr algn="ctr">
                <a:lnSpc>
                  <a:spcPts val="3336"/>
                </a:lnSpc>
              </a:pPr>
              <a:endParaRPr/>
            </a:p>
          </p:txBody>
        </p:sp>
      </p:grpSp>
      <p:sp>
        <p:nvSpPr>
          <p:cNvPr id="19" name="TextBox 19"/>
          <p:cNvSpPr txBox="1"/>
          <p:nvPr/>
        </p:nvSpPr>
        <p:spPr>
          <a:xfrm>
            <a:off x="739856" y="2032671"/>
            <a:ext cx="6401457" cy="5083810"/>
          </a:xfrm>
          <a:prstGeom prst="rect">
            <a:avLst/>
          </a:prstGeom>
        </p:spPr>
        <p:txBody>
          <a:bodyPr lIns="0" tIns="0" rIns="0" bIns="0" rtlCol="0" anchor="t">
            <a:spAutoFit/>
          </a:bodyPr>
          <a:lstStyle/>
          <a:p>
            <a:pPr algn="ctr">
              <a:lnSpc>
                <a:spcPts val="5319"/>
              </a:lnSpc>
            </a:pPr>
            <a:endParaRPr/>
          </a:p>
          <a:p>
            <a:pPr algn="l">
              <a:lnSpc>
                <a:spcPts val="5039"/>
              </a:lnSpc>
            </a:pPr>
            <a:r>
              <a:rPr lang="en-US" sz="2799" spc="111">
                <a:solidFill>
                  <a:srgbClr val="040404"/>
                </a:solidFill>
                <a:latin typeface="Montserrat Medium"/>
              </a:rPr>
              <a:t>Kiến trúc microservices xem mỗi chức năng của ứng dụng như một dịch vụ độc lập, có thể được thay đổi, cập nhật hay gỡ bỏ mà không ảnh hưởng gì đến những phần còn lại của ứng dụng.</a:t>
            </a:r>
          </a:p>
          <a:p>
            <a:pPr algn="ctr">
              <a:lnSpc>
                <a:spcPts val="5039"/>
              </a:lnSpc>
            </a:pPr>
            <a:endParaRPr lang="en-US" sz="2799" spc="111">
              <a:solidFill>
                <a:srgbClr val="040404"/>
              </a:solidFill>
              <a:latin typeface="Montserrat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1344</Words>
  <Application>Microsoft Office PowerPoint</Application>
  <PresentationFormat>Tùy chỉnh</PresentationFormat>
  <Paragraphs>177</Paragraphs>
  <Slides>21</Slides>
  <Notes>0</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21</vt:i4>
      </vt:variant>
    </vt:vector>
  </HeadingPairs>
  <TitlesOfParts>
    <vt:vector size="33" baseType="lpstr">
      <vt:lpstr>Montserrat Semi-Bold</vt:lpstr>
      <vt:lpstr>Tomorrow Bold</vt:lpstr>
      <vt:lpstr>Montserrat Extra-Light</vt:lpstr>
      <vt:lpstr>Montserrat Bold</vt:lpstr>
      <vt:lpstr>Montserrat Italics</vt:lpstr>
      <vt:lpstr>Montserrat Bold Italics</vt:lpstr>
      <vt:lpstr>Montserrat Medium</vt:lpstr>
      <vt:lpstr>Montserrat Ultra-Bold</vt:lpstr>
      <vt:lpstr>Montserrat</vt:lpstr>
      <vt:lpstr>Arial</vt:lpstr>
      <vt:lpstr>Calibri</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tính toán phân bố</dc:title>
  <cp:lastModifiedBy>Trần Phước Chung</cp:lastModifiedBy>
  <cp:revision>2</cp:revision>
  <dcterms:created xsi:type="dcterms:W3CDTF">2006-08-16T00:00:00Z</dcterms:created>
  <dcterms:modified xsi:type="dcterms:W3CDTF">2024-05-07T15:56:12Z</dcterms:modified>
  <dc:identifier>DAGD_HtXLBQ</dc:identifier>
</cp:coreProperties>
</file>