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8"/>
  </p:notesMasterIdLst>
  <p:sldIdLst>
    <p:sldId id="256" r:id="rId2"/>
    <p:sldId id="277" r:id="rId3"/>
    <p:sldId id="266" r:id="rId4"/>
    <p:sldId id="278" r:id="rId5"/>
    <p:sldId id="267" r:id="rId6"/>
    <p:sldId id="279" r:id="rId7"/>
    <p:sldId id="280" r:id="rId8"/>
    <p:sldId id="275" r:id="rId9"/>
    <p:sldId id="282" r:id="rId10"/>
    <p:sldId id="281" r:id="rId11"/>
    <p:sldId id="283" r:id="rId12"/>
    <p:sldId id="263" r:id="rId13"/>
    <p:sldId id="287" r:id="rId14"/>
    <p:sldId id="288" r:id="rId15"/>
    <p:sldId id="284" r:id="rId16"/>
    <p:sldId id="286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0392" autoAdjust="0"/>
  </p:normalViewPr>
  <p:slideViewPr>
    <p:cSldViewPr>
      <p:cViewPr varScale="1">
        <p:scale>
          <a:sx n="50" d="100"/>
          <a:sy n="50" d="100"/>
        </p:scale>
        <p:origin x="-19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9BF84-FE12-405B-BA01-1E342391114B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BB7BD-DC78-457E-917F-3BF635C36D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59253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BB7BD-DC78-457E-917F-3BF635C36DA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79026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BB7BD-DC78-457E-917F-3BF635C36DA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15256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BB7BD-DC78-457E-917F-3BF635C36DA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69218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BB7BD-DC78-457E-917F-3BF635C36DA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83307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BB7BD-DC78-457E-917F-3BF635C36DA0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69218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BB7BD-DC78-457E-917F-3BF635C36DA0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692189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BB7BD-DC78-457E-917F-3BF635C36DA0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692189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BB7BD-DC78-457E-917F-3BF635C36DA0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69218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BB7BD-DC78-457E-917F-3BF635C36DA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69218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BB7BD-DC78-457E-917F-3BF635C36DA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77334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BB7BD-DC78-457E-917F-3BF635C36DA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69218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BB7BD-DC78-457E-917F-3BF635C36DA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22909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BB7BD-DC78-457E-917F-3BF635C36DA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69218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err="1" smtClean="0"/>
              <a:t>휨센서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압력센서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를 통해 데이터 값이 바뀔 시 </a:t>
            </a:r>
          </a:p>
          <a:p>
            <a:r>
              <a:rPr lang="ko-KR" altLang="en-US" baseline="0" dirty="0" smtClean="0"/>
              <a:t>뒤척임이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시간에 </a:t>
            </a:r>
            <a:r>
              <a:rPr lang="en-US" altLang="ko-KR" baseline="0" dirty="0" smtClean="0"/>
              <a:t>9.5</a:t>
            </a:r>
            <a:r>
              <a:rPr lang="ko-KR" altLang="en-US" baseline="0" dirty="0" smtClean="0"/>
              <a:t>번이 </a:t>
            </a:r>
            <a:r>
              <a:rPr lang="ko-KR" altLang="en-US" baseline="0" dirty="0" err="1" smtClean="0"/>
              <a:t>잘자는</a:t>
            </a:r>
            <a:r>
              <a:rPr lang="ko-KR" altLang="en-US" baseline="0" dirty="0" smtClean="0"/>
              <a:t> 거 </a:t>
            </a:r>
            <a:r>
              <a:rPr lang="en-US" altLang="ko-KR" baseline="0" dirty="0" smtClean="0"/>
              <a:t>20</a:t>
            </a:r>
            <a:r>
              <a:rPr lang="ko-KR" altLang="en-US" baseline="0" dirty="0" smtClean="0"/>
              <a:t>번 이상이 </a:t>
            </a:r>
          </a:p>
          <a:p>
            <a:r>
              <a:rPr lang="ko-KR" altLang="en-US" baseline="0" dirty="0" smtClean="0"/>
              <a:t>논문에 근거하여 움직임과 만족도 관계는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상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9.5</a:t>
            </a:r>
            <a:r>
              <a:rPr lang="ko-KR" altLang="en-US" baseline="0" dirty="0" smtClean="0"/>
              <a:t>회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중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15.9</a:t>
            </a:r>
            <a:r>
              <a:rPr lang="ko-KR" altLang="en-US" baseline="0" dirty="0" smtClean="0"/>
              <a:t>회</a:t>
            </a:r>
            <a:r>
              <a:rPr lang="en-US" altLang="ko-KR" baseline="0" dirty="0" smtClean="0"/>
              <a:t>, (</a:t>
            </a:r>
            <a:r>
              <a:rPr lang="ko-KR" altLang="en-US" baseline="0" dirty="0" smtClean="0"/>
              <a:t>하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22.3</a:t>
            </a:r>
            <a:r>
              <a:rPr lang="ko-KR" altLang="en-US" baseline="0" dirty="0" smtClean="0"/>
              <a:t>회에 해당한다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일본의 수면과학연구소의 결과에 따르면 “이불 사이의 공간 온도가 </a:t>
            </a:r>
            <a:r>
              <a:rPr lang="en-US" altLang="ko-KR" baseline="0" dirty="0" smtClean="0"/>
              <a:t>32~24</a:t>
            </a:r>
            <a:r>
              <a:rPr lang="ko-KR" altLang="en-US" baseline="0" dirty="0" smtClean="0"/>
              <a:t>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습도가 </a:t>
            </a:r>
            <a:r>
              <a:rPr lang="en-US" altLang="ko-KR" baseline="0" dirty="0" smtClean="0"/>
              <a:t>45%~55%</a:t>
            </a:r>
            <a:r>
              <a:rPr lang="ko-KR" altLang="en-US" baseline="0" dirty="0" smtClean="0"/>
              <a:t>가 가장 이상적인 수치”라고 한다</a:t>
            </a:r>
            <a:r>
              <a:rPr lang="en-US" altLang="ko-KR" baseline="0" dirty="0" smtClean="0"/>
              <a:t>.(</a:t>
            </a:r>
            <a:r>
              <a:rPr lang="ko-KR" altLang="en-US" baseline="0" dirty="0" smtClean="0"/>
              <a:t>일본 수면과학연구소</a:t>
            </a:r>
            <a:r>
              <a:rPr lang="en-US" altLang="ko-KR" baseline="0" dirty="0" smtClean="0"/>
              <a:t>,http://jssr.jp/)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BB7BD-DC78-457E-917F-3BF635C36DA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034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err="1" smtClean="0"/>
              <a:t>휨센서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압력센서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를 통해 데이터 값이 바뀔 시 </a:t>
            </a:r>
          </a:p>
          <a:p>
            <a:r>
              <a:rPr lang="ko-KR" altLang="en-US" baseline="0" dirty="0" smtClean="0"/>
              <a:t>뒤척임이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시간에 </a:t>
            </a:r>
            <a:r>
              <a:rPr lang="en-US" altLang="ko-KR" baseline="0" dirty="0" smtClean="0"/>
              <a:t>9.5</a:t>
            </a:r>
            <a:r>
              <a:rPr lang="ko-KR" altLang="en-US" baseline="0" dirty="0" smtClean="0"/>
              <a:t>번이 </a:t>
            </a:r>
            <a:r>
              <a:rPr lang="ko-KR" altLang="en-US" baseline="0" dirty="0" err="1" smtClean="0"/>
              <a:t>잘자는</a:t>
            </a:r>
            <a:r>
              <a:rPr lang="ko-KR" altLang="en-US" baseline="0" dirty="0" smtClean="0"/>
              <a:t> 거 </a:t>
            </a:r>
            <a:r>
              <a:rPr lang="en-US" altLang="ko-KR" baseline="0" dirty="0" smtClean="0"/>
              <a:t>20</a:t>
            </a:r>
            <a:r>
              <a:rPr lang="ko-KR" altLang="en-US" baseline="0" dirty="0" smtClean="0"/>
              <a:t>번 이상이 </a:t>
            </a:r>
          </a:p>
          <a:p>
            <a:r>
              <a:rPr lang="ko-KR" altLang="en-US" baseline="0" dirty="0" smtClean="0"/>
              <a:t>논문에 근거하여 움직임과 만족도 관계는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상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9.5</a:t>
            </a:r>
            <a:r>
              <a:rPr lang="ko-KR" altLang="en-US" baseline="0" dirty="0" smtClean="0"/>
              <a:t>회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중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15.9</a:t>
            </a:r>
            <a:r>
              <a:rPr lang="ko-KR" altLang="en-US" baseline="0" dirty="0" smtClean="0"/>
              <a:t>회</a:t>
            </a:r>
            <a:r>
              <a:rPr lang="en-US" altLang="ko-KR" baseline="0" dirty="0" smtClean="0"/>
              <a:t>, (</a:t>
            </a:r>
            <a:r>
              <a:rPr lang="ko-KR" altLang="en-US" baseline="0" dirty="0" smtClean="0"/>
              <a:t>하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22.3</a:t>
            </a:r>
            <a:r>
              <a:rPr lang="ko-KR" altLang="en-US" baseline="0" dirty="0" smtClean="0"/>
              <a:t>회에 해당한다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일본의 수면과학연구소의 결과에 따르면 “이불 사이의 공간 온도가 </a:t>
            </a:r>
            <a:r>
              <a:rPr lang="en-US" altLang="ko-KR" baseline="0" dirty="0" smtClean="0"/>
              <a:t>32~24</a:t>
            </a:r>
            <a:r>
              <a:rPr lang="ko-KR" altLang="en-US" baseline="0" dirty="0" smtClean="0"/>
              <a:t>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습도가 </a:t>
            </a:r>
            <a:r>
              <a:rPr lang="en-US" altLang="ko-KR" baseline="0" dirty="0" smtClean="0"/>
              <a:t>45%~55%</a:t>
            </a:r>
            <a:r>
              <a:rPr lang="ko-KR" altLang="en-US" baseline="0" dirty="0" smtClean="0"/>
              <a:t>가 가장 이상적인 수치”라고 한다</a:t>
            </a:r>
            <a:r>
              <a:rPr lang="en-US" altLang="ko-KR" baseline="0" dirty="0" smtClean="0"/>
              <a:t>.(</a:t>
            </a:r>
            <a:r>
              <a:rPr lang="ko-KR" altLang="en-US" baseline="0" dirty="0" smtClean="0"/>
              <a:t>일본 수면과학연구소</a:t>
            </a:r>
            <a:r>
              <a:rPr lang="en-US" altLang="ko-KR" baseline="0" dirty="0" smtClean="0"/>
              <a:t>,http://jssr.jp/)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BB7BD-DC78-457E-917F-3BF635C36DA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034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BB7BD-DC78-457E-917F-3BF635C36DA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69218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0" name="부제목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5CDB98-8F0C-4598-8B22-193634AFEF65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023126-B833-4816-A2AE-1FFA6B10AB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5CDB98-8F0C-4598-8B22-193634AFEF65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023126-B833-4816-A2AE-1FFA6B10AB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5CDB98-8F0C-4598-8B22-193634AFEF65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023126-B833-4816-A2AE-1FFA6B10AB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5CDB98-8F0C-4598-8B22-193634AFEF65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023126-B833-4816-A2AE-1FFA6B10AB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5CDB98-8F0C-4598-8B22-193634AFEF65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023126-B833-4816-A2AE-1FFA6B10AB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5CDB98-8F0C-4598-8B22-193634AFEF65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023126-B833-4816-A2AE-1FFA6B10AB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5CDB98-8F0C-4598-8B22-193634AFEF65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023126-B833-4816-A2AE-1FFA6B10AB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5CDB98-8F0C-4598-8B22-193634AFEF65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023126-B833-4816-A2AE-1FFA6B10AB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5CDB98-8F0C-4598-8B22-193634AFEF65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023126-B833-4816-A2AE-1FFA6B10AB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5CDB98-8F0C-4598-8B22-193634AFEF65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023126-B833-4816-A2AE-1FFA6B10AB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한쪽 모서리가 둥근 사각형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5CDB98-8F0C-4598-8B22-193634AFEF65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023126-B833-4816-A2AE-1FFA6B10AB3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제목 개체 틀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35CDB98-8F0C-4598-8B22-193634AFEF65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C023126-B833-4816-A2AE-1FFA6B10AB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1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1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1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1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1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1472" y="1285860"/>
            <a:ext cx="8201028" cy="1135028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 smtClean="0">
                <a:solidFill>
                  <a:schemeClr val="tx1">
                    <a:lumMod val="50000"/>
                  </a:schemeClr>
                </a:solidFill>
                <a:latin typeface="+mj-ea"/>
              </a:rPr>
              <a:t>Deep Sleep</a:t>
            </a:r>
            <a:endParaRPr lang="ko-KR" altLang="en-US" sz="3600" dirty="0">
              <a:solidFill>
                <a:schemeClr val="tx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71538" y="3857628"/>
            <a:ext cx="7286676" cy="2071702"/>
          </a:xfrm>
        </p:spPr>
        <p:txBody>
          <a:bodyPr>
            <a:normAutofit/>
          </a:bodyPr>
          <a:lstStyle/>
          <a:p>
            <a:pPr algn="ctr"/>
            <a:r>
              <a:rPr lang="ko-KR" altLang="en-US" sz="2400" dirty="0" smtClean="0"/>
              <a:t>지도교수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조혜경 교수님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팀장</a:t>
            </a:r>
            <a:r>
              <a:rPr lang="en-US" altLang="ko-KR" sz="2400" dirty="0" smtClean="0"/>
              <a:t> : 1094048 </a:t>
            </a:r>
            <a:r>
              <a:rPr lang="ko-KR" altLang="en-US" sz="2400" dirty="0" smtClean="0"/>
              <a:t>고흥수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팀원 </a:t>
            </a:r>
            <a:r>
              <a:rPr lang="en-US" altLang="ko-KR" sz="2400" dirty="0" smtClean="0"/>
              <a:t>: 1094018 </a:t>
            </a:r>
            <a:r>
              <a:rPr lang="ko-KR" altLang="en-US" sz="2400" dirty="0" smtClean="0"/>
              <a:t>송민호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	 1094049 </a:t>
            </a:r>
            <a:r>
              <a:rPr lang="ko-KR" altLang="en-US" sz="2400" dirty="0" smtClean="0"/>
              <a:t>김도연</a:t>
            </a:r>
            <a:endParaRPr lang="en-US" altLang="ko-KR" sz="24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357950" y="2786058"/>
            <a:ext cx="1928826" cy="5715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팀명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rgbClr val="FFFF00"/>
                </a:solidFill>
              </a:rPr>
              <a:t>개나리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40250007"/>
              </p:ext>
            </p:extLst>
          </p:nvPr>
        </p:nvGraphicFramePr>
        <p:xfrm>
          <a:off x="539552" y="548680"/>
          <a:ext cx="8104416" cy="5237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490"/>
                <a:gridCol w="2214578"/>
                <a:gridCol w="2286016"/>
                <a:gridCol w="2500332"/>
              </a:tblGrid>
              <a:tr h="1027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구분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타겟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도구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부속품</a:t>
                      </a:r>
                      <a:endParaRPr lang="ko-KR" altLang="en-US" sz="2400" dirty="0"/>
                    </a:p>
                  </a:txBody>
                  <a:tcPr anchor="ctr"/>
                </a:tc>
              </a:tr>
              <a:tr h="1327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S/W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Char char="•"/>
                      </a:pPr>
                      <a:r>
                        <a:rPr lang="ko-KR" altLang="en-US" sz="2400" dirty="0" err="1" smtClean="0"/>
                        <a:t>안드로이드</a:t>
                      </a:r>
                      <a:r>
                        <a:rPr lang="ko-KR" altLang="en-US" sz="2400" dirty="0" smtClean="0"/>
                        <a:t> 핸드폰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Char char="•"/>
                      </a:pPr>
                      <a:r>
                        <a:rPr lang="en-US" altLang="ko-KR" sz="2400" dirty="0" smtClean="0"/>
                        <a:t>Android studio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Char char="•"/>
                      </a:pPr>
                      <a:endParaRPr lang="ko-KR" altLang="en-US" sz="2400" dirty="0"/>
                    </a:p>
                  </a:txBody>
                  <a:tcPr anchor="ctr"/>
                </a:tc>
              </a:tr>
              <a:tr h="144142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dirty="0" smtClean="0"/>
                        <a:t>H/W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2400" dirty="0" err="1" smtClean="0"/>
                        <a:t>아두이노</a:t>
                      </a:r>
                      <a:endParaRPr lang="ko-KR" altLang="en-US" sz="2400" dirty="0" smtClean="0"/>
                    </a:p>
                    <a:p>
                      <a:pPr algn="ctr" latinLnBrk="1">
                        <a:buFont typeface="Arial" pitchFamily="34" charset="0"/>
                        <a:buChar char="•"/>
                      </a:pP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Char char="•"/>
                      </a:pPr>
                      <a:r>
                        <a:rPr lang="ko-KR" altLang="en-US" sz="2400" dirty="0" smtClean="0"/>
                        <a:t>스케치</a:t>
                      </a:r>
                      <a:endParaRPr lang="en-US" altLang="ko-KR" sz="2400" dirty="0" smtClean="0"/>
                    </a:p>
                    <a:p>
                      <a:pPr algn="ctr" latinLnBrk="1">
                        <a:buFont typeface="Arial" pitchFamily="34" charset="0"/>
                        <a:buChar char="•"/>
                      </a:pPr>
                      <a:r>
                        <a:rPr lang="en-US" altLang="ko-KR" sz="2400" dirty="0" err="1" smtClean="0"/>
                        <a:t>Fritzing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Char char="•"/>
                      </a:pPr>
                      <a:r>
                        <a:rPr lang="ko-KR" altLang="en-US" sz="2400" dirty="0" smtClean="0"/>
                        <a:t>압력</a:t>
                      </a:r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smtClean="0"/>
                        <a:t>휨</a:t>
                      </a:r>
                      <a:r>
                        <a:rPr lang="en-US" altLang="ko-KR" sz="2400" dirty="0" smtClean="0"/>
                        <a:t>)</a:t>
                      </a:r>
                      <a:r>
                        <a:rPr lang="ko-KR" altLang="en-US" sz="2400" dirty="0" smtClean="0"/>
                        <a:t>센서</a:t>
                      </a:r>
                      <a:endParaRPr lang="en-US" altLang="ko-KR" sz="2400" dirty="0" smtClean="0"/>
                    </a:p>
                    <a:p>
                      <a:pPr algn="ctr" latinLnBrk="1">
                        <a:buFont typeface="Arial" pitchFamily="34" charset="0"/>
                        <a:buChar char="•"/>
                      </a:pPr>
                      <a:r>
                        <a:rPr lang="ko-KR" altLang="en-US" sz="2400" dirty="0" smtClean="0"/>
                        <a:t>온</a:t>
                      </a:r>
                      <a:r>
                        <a:rPr lang="en-US" altLang="ko-KR" sz="2400" dirty="0" smtClean="0"/>
                        <a:t>/</a:t>
                      </a:r>
                      <a:r>
                        <a:rPr lang="ko-KR" altLang="en-US" sz="2400" dirty="0" smtClean="0"/>
                        <a:t>습도 센서</a:t>
                      </a:r>
                      <a:endParaRPr lang="en-US" altLang="ko-KR" sz="2400" dirty="0" smtClean="0"/>
                    </a:p>
                    <a:p>
                      <a:pPr algn="ctr" latinLnBrk="1">
                        <a:buFont typeface="Arial" pitchFamily="34" charset="0"/>
                        <a:buChar char="•"/>
                      </a:pPr>
                      <a:r>
                        <a:rPr lang="ko-KR" altLang="en-US" sz="2400" dirty="0" smtClean="0"/>
                        <a:t>열선 패드</a:t>
                      </a:r>
                      <a:endParaRPr lang="ko-KR" altLang="en-US" sz="2400" dirty="0"/>
                    </a:p>
                  </a:txBody>
                  <a:tcPr anchor="ctr"/>
                </a:tc>
              </a:tr>
              <a:tr h="144142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smtClean="0"/>
                        <a:t>기타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Char char="•"/>
                      </a:pPr>
                      <a:r>
                        <a:rPr lang="ko-KR" altLang="en-US" sz="2400" dirty="0" smtClean="0"/>
                        <a:t>장판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Char char="•"/>
                      </a:pP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Char char="•"/>
                      </a:pPr>
                      <a:r>
                        <a:rPr lang="ko-KR" altLang="en-US" sz="2400" dirty="0" smtClean="0"/>
                        <a:t>핸드폰 </a:t>
                      </a:r>
                      <a:r>
                        <a:rPr lang="ko-KR" altLang="en-US" sz="2400" dirty="0" err="1" smtClean="0"/>
                        <a:t>거치대</a:t>
                      </a:r>
                      <a:endParaRPr lang="ko-KR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0974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1"/>
          <p:cNvSpPr txBox="1">
            <a:spLocks/>
          </p:cNvSpPr>
          <p:nvPr/>
        </p:nvSpPr>
        <p:spPr>
          <a:xfrm>
            <a:off x="571472" y="1285860"/>
            <a:ext cx="8201028" cy="919004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endParaRPr lang="ko-KR" alt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28596" y="2357430"/>
            <a:ext cx="8183880" cy="1051560"/>
          </a:xfrm>
        </p:spPr>
        <p:txBody>
          <a:bodyPr/>
          <a:lstStyle/>
          <a:p>
            <a:pPr algn="ctr"/>
            <a:r>
              <a:rPr lang="ko-KR" altLang="en-US" dirty="0" smtClean="0"/>
              <a:t>시스템 구성도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9599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고흥수\Desktop\구성도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428604"/>
            <a:ext cx="8286808" cy="57864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6363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1"/>
          <p:cNvSpPr txBox="1">
            <a:spLocks/>
          </p:cNvSpPr>
          <p:nvPr/>
        </p:nvSpPr>
        <p:spPr>
          <a:xfrm>
            <a:off x="571472" y="1285860"/>
            <a:ext cx="8201028" cy="919004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endParaRPr lang="ko-KR" alt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28596" y="2357430"/>
            <a:ext cx="8183880" cy="1051560"/>
          </a:xfrm>
        </p:spPr>
        <p:txBody>
          <a:bodyPr/>
          <a:lstStyle/>
          <a:p>
            <a:pPr algn="ctr"/>
            <a:r>
              <a:rPr lang="ko-KR" altLang="en-US" dirty="0" smtClean="0"/>
              <a:t>결과물 예상 그림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9599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1"/>
          <p:cNvSpPr txBox="1">
            <a:spLocks/>
          </p:cNvSpPr>
          <p:nvPr/>
        </p:nvSpPr>
        <p:spPr>
          <a:xfrm>
            <a:off x="571472" y="1285860"/>
            <a:ext cx="8201028" cy="919004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endParaRPr lang="ko-KR" alt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C:\Users\고흥수\Desktop\완성도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428604"/>
            <a:ext cx="8286807" cy="57864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9599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1"/>
          <p:cNvSpPr txBox="1">
            <a:spLocks/>
          </p:cNvSpPr>
          <p:nvPr/>
        </p:nvSpPr>
        <p:spPr>
          <a:xfrm>
            <a:off x="571472" y="1285860"/>
            <a:ext cx="8201028" cy="919004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endParaRPr lang="ko-KR" alt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28596" y="2357430"/>
            <a:ext cx="8183880" cy="1051560"/>
          </a:xfrm>
        </p:spPr>
        <p:txBody>
          <a:bodyPr/>
          <a:lstStyle/>
          <a:p>
            <a:pPr algn="ctr"/>
            <a:r>
              <a:rPr lang="ko-KR" altLang="en-US" dirty="0" smtClean="0"/>
              <a:t>업무 분담</a:t>
            </a:r>
            <a:r>
              <a:rPr lang="en-US" altLang="ko-KR" dirty="0" smtClean="0"/>
              <a:t>/</a:t>
            </a:r>
            <a:r>
              <a:rPr lang="ko-KR" altLang="en-US" dirty="0" smtClean="0"/>
              <a:t>개발 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9599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1"/>
          <p:cNvSpPr txBox="1">
            <a:spLocks/>
          </p:cNvSpPr>
          <p:nvPr/>
        </p:nvSpPr>
        <p:spPr>
          <a:xfrm>
            <a:off x="571472" y="1285860"/>
            <a:ext cx="8201028" cy="919004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endParaRPr lang="ko-KR" alt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572424" y="565209"/>
            <a:ext cx="7772400" cy="924401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1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1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1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1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1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1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1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1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1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ko-KR" sz="1400" dirty="0" smtClean="0">
                <a:solidFill>
                  <a:srgbClr val="00B050"/>
                </a:solidFill>
              </a:rPr>
              <a:t>1094048 </a:t>
            </a:r>
            <a:r>
              <a:rPr lang="ko-KR" altLang="en-US" sz="1400" dirty="0" smtClean="0">
                <a:solidFill>
                  <a:srgbClr val="00B050"/>
                </a:solidFill>
              </a:rPr>
              <a:t>고흥수</a:t>
            </a:r>
            <a:endParaRPr lang="en-US" altLang="ko-KR" sz="1400" dirty="0" smtClean="0">
              <a:solidFill>
                <a:srgbClr val="00B050"/>
              </a:solidFill>
            </a:endParaRP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1094049 </a:t>
            </a:r>
            <a:r>
              <a:rPr lang="ko-KR" altLang="en-US" sz="1400" dirty="0" smtClean="0">
                <a:solidFill>
                  <a:srgbClr val="0070C0"/>
                </a:solidFill>
              </a:rPr>
              <a:t>김도연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r>
              <a:rPr lang="en-US" altLang="ko-KR" sz="1400" dirty="0" smtClean="0">
                <a:solidFill>
                  <a:srgbClr val="FFFF00"/>
                </a:solidFill>
              </a:rPr>
              <a:t>1094018 </a:t>
            </a:r>
            <a:r>
              <a:rPr lang="ko-KR" altLang="en-US" sz="1400" dirty="0" smtClean="0">
                <a:solidFill>
                  <a:srgbClr val="FFFF00"/>
                </a:solidFill>
              </a:rPr>
              <a:t>송민호</a:t>
            </a:r>
            <a:endParaRPr lang="en-US" altLang="ko-KR" sz="1400" dirty="0" smtClean="0">
              <a:solidFill>
                <a:srgbClr val="FFFF00"/>
              </a:solidFill>
            </a:endParaRPr>
          </a:p>
          <a:p>
            <a:pPr algn="ctr"/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2948" y="1459138"/>
            <a:ext cx="8401050" cy="513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2991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1"/>
          <p:cNvSpPr txBox="1">
            <a:spLocks/>
          </p:cNvSpPr>
          <p:nvPr/>
        </p:nvSpPr>
        <p:spPr>
          <a:xfrm>
            <a:off x="571472" y="1285860"/>
            <a:ext cx="8201028" cy="919004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endParaRPr lang="ko-KR" alt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28596" y="2357430"/>
            <a:ext cx="8183880" cy="1051560"/>
          </a:xfrm>
        </p:spPr>
        <p:txBody>
          <a:bodyPr/>
          <a:lstStyle/>
          <a:p>
            <a:pPr algn="ctr"/>
            <a:r>
              <a:rPr lang="ko-KR" altLang="en-US" dirty="0" smtClean="0"/>
              <a:t>연구개발의 필요성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9599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2976" y="714356"/>
            <a:ext cx="7135221" cy="241730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00100" y="4012122"/>
            <a:ext cx="74082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숙면은 피로회복의 필수적  요소이나</a:t>
            </a:r>
            <a:r>
              <a:rPr lang="en-US" altLang="ko-KR" dirty="0" smtClean="0"/>
              <a:t>, </a:t>
            </a:r>
            <a:r>
              <a:rPr lang="ko-KR" altLang="ko-KR" dirty="0" smtClean="0"/>
              <a:t>강북삼성병원의 </a:t>
            </a:r>
            <a:r>
              <a:rPr lang="ko-KR" altLang="ko-KR" dirty="0"/>
              <a:t>수면 만족도 조사에 </a:t>
            </a:r>
            <a:r>
              <a:rPr lang="ko-KR" altLang="ko-KR" dirty="0" smtClean="0"/>
              <a:t>따르면</a:t>
            </a:r>
            <a:r>
              <a:rPr lang="en-US" altLang="ko-KR" dirty="0" smtClean="0"/>
              <a:t> </a:t>
            </a:r>
            <a:r>
              <a:rPr lang="ko-KR" altLang="ko-KR" dirty="0"/>
              <a:t>수면 후 개운함을 느끼지 못하는 사람이 무려 </a:t>
            </a:r>
            <a:r>
              <a:rPr lang="en-US" altLang="ko-KR" dirty="0"/>
              <a:t>90%</a:t>
            </a:r>
            <a:r>
              <a:rPr lang="ko-KR" altLang="ko-KR" dirty="0"/>
              <a:t>에 </a:t>
            </a:r>
            <a:r>
              <a:rPr lang="ko-KR" altLang="ko-KR" dirty="0" smtClean="0"/>
              <a:t>육박</a:t>
            </a:r>
            <a:r>
              <a:rPr lang="ko-KR" altLang="en-US" dirty="0" smtClean="0"/>
              <a:t>하는 것으로 알려짐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00100" y="4941168"/>
            <a:ext cx="75009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ko-KR" dirty="0">
                <a:solidFill>
                  <a:schemeClr val="tx2">
                    <a:lumMod val="50000"/>
                  </a:schemeClr>
                </a:solidFill>
              </a:rPr>
              <a:t>수면환경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을 모니터링하고 적절한 상태로 유지시켜 숙면을 유도하고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,</a:t>
            </a:r>
            <a:br>
              <a:rPr lang="en-US" altLang="ko-KR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수면 패턴에 대한 정보를 제공하여 수면 습관을 개선하도록 하는 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수면 지원 </a:t>
            </a:r>
            <a:r>
              <a:rPr lang="ko-KR" altLang="ko-KR" dirty="0">
                <a:solidFill>
                  <a:schemeClr val="tx2">
                    <a:lumMod val="50000"/>
                  </a:schemeClr>
                </a:solidFill>
              </a:rPr>
              <a:t>시스템을 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개발</a:t>
            </a:r>
            <a:r>
              <a:rPr lang="ko-KR" altLang="ko-KR" dirty="0">
                <a:solidFill>
                  <a:schemeClr val="tx2">
                    <a:lumMod val="50000"/>
                  </a:schemeClr>
                </a:solidFill>
              </a:rPr>
              <a:t>하고자 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함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00100" y="3088792"/>
            <a:ext cx="74082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숙면이란</a:t>
            </a:r>
            <a:r>
              <a:rPr lang="en-US" altLang="ko-KR" dirty="0" smtClean="0"/>
              <a:t>? </a:t>
            </a:r>
          </a:p>
          <a:p>
            <a:r>
              <a:rPr lang="en-US" altLang="ko-KR" dirty="0" smtClean="0"/>
              <a:t>-&gt;</a:t>
            </a:r>
            <a:r>
              <a:rPr lang="ko-KR" altLang="en-US" dirty="0" smtClean="0"/>
              <a:t>옆에서 무슨 소리가 들려도 깨지 않는 시간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잠을 깊이 잘 </a:t>
            </a:r>
            <a:r>
              <a:rPr lang="ko-KR" altLang="en-US" dirty="0" err="1" smtClean="0"/>
              <a:t>자는것을</a:t>
            </a:r>
            <a:r>
              <a:rPr lang="ko-KR" altLang="en-US" dirty="0" smtClean="0"/>
              <a:t> 말함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34054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1"/>
          <p:cNvSpPr txBox="1">
            <a:spLocks/>
          </p:cNvSpPr>
          <p:nvPr/>
        </p:nvSpPr>
        <p:spPr>
          <a:xfrm>
            <a:off x="571472" y="1285860"/>
            <a:ext cx="8201028" cy="919004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endParaRPr lang="ko-KR" alt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28596" y="2357430"/>
            <a:ext cx="8183880" cy="1051560"/>
          </a:xfrm>
        </p:spPr>
        <p:txBody>
          <a:bodyPr/>
          <a:lstStyle/>
          <a:p>
            <a:pPr algn="ctr"/>
            <a:r>
              <a:rPr lang="ko-KR" altLang="en-US" dirty="0" smtClean="0"/>
              <a:t>관련 제품 현황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9599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071546"/>
            <a:ext cx="8072494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8893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1"/>
          <p:cNvSpPr txBox="1">
            <a:spLocks/>
          </p:cNvSpPr>
          <p:nvPr/>
        </p:nvSpPr>
        <p:spPr>
          <a:xfrm>
            <a:off x="571472" y="1285860"/>
            <a:ext cx="8201028" cy="919004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endParaRPr lang="ko-KR" alt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28596" y="2357430"/>
            <a:ext cx="8183880" cy="1051560"/>
          </a:xfrm>
        </p:spPr>
        <p:txBody>
          <a:bodyPr/>
          <a:lstStyle/>
          <a:p>
            <a:pPr algn="ctr"/>
            <a:r>
              <a:rPr lang="ko-KR" altLang="en-US" dirty="0" smtClean="0"/>
              <a:t>연구 개발의 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9599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8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27540"/>
          </a:xfrm>
        </p:spPr>
        <p:txBody>
          <a:bodyPr>
            <a:normAutofit fontScale="92500"/>
          </a:bodyPr>
          <a:lstStyle/>
          <a:p>
            <a:r>
              <a:rPr lang="ko-KR" altLang="en-US" b="1" dirty="0" smtClean="0"/>
              <a:t>수면 환경의 온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습도 모니터링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설정 온도 이하로 내려가면 열선 패드 가동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b="1" dirty="0" smtClean="0"/>
              <a:t>압력센서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휨센서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를 이용한 뒤척임을 한 시간 단위로 모니터링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6</a:t>
            </a:r>
            <a:r>
              <a:rPr lang="ko-KR" altLang="en-US" dirty="0" smtClean="0"/>
              <a:t>분 이상 움직임 없을 시 핸드폰 진동</a:t>
            </a:r>
            <a:endParaRPr lang="en-US" altLang="ko-KR" dirty="0" smtClean="0"/>
          </a:p>
          <a:p>
            <a:pPr marL="347472" lvl="1" indent="0">
              <a:buNone/>
            </a:pPr>
            <a:r>
              <a:rPr lang="en-US" altLang="ko-KR" dirty="0" smtClean="0"/>
              <a:t>-&gt;</a:t>
            </a:r>
            <a:r>
              <a:rPr lang="ko-KR" altLang="en-US" dirty="0" smtClean="0"/>
              <a:t>핸드폰 위치는 수면패드 오른쪽 상단에 고정</a:t>
            </a:r>
            <a:r>
              <a:rPr lang="en-US" altLang="ko-KR" dirty="0" smtClean="0"/>
              <a:t>.</a:t>
            </a:r>
          </a:p>
          <a:p>
            <a:pPr marL="347472" lvl="1" indent="0">
              <a:buNone/>
            </a:pPr>
            <a:r>
              <a:rPr lang="en-US" altLang="ko-KR" dirty="0" smtClean="0"/>
              <a:t>-&gt;</a:t>
            </a:r>
            <a:r>
              <a:rPr lang="ko-KR" altLang="en-US" dirty="0" smtClean="0"/>
              <a:t>케이스를  패드에 부착하여 핸드폰이 떨어지지 않게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한 시간에 </a:t>
            </a:r>
            <a:r>
              <a:rPr lang="en-US" altLang="ko-KR" dirty="0" smtClean="0"/>
              <a:t>18</a:t>
            </a:r>
            <a:r>
              <a:rPr lang="ko-KR" altLang="en-US" dirty="0" smtClean="0"/>
              <a:t>번 이상 움직일 시 백색소음 동작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시간 저장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r>
              <a:rPr lang="ko-KR" altLang="en-US" b="1" dirty="0" smtClean="0"/>
              <a:t>핸드폰으로 </a:t>
            </a:r>
            <a:r>
              <a:rPr lang="ko-KR" altLang="en-US" b="1" dirty="0" err="1" smtClean="0"/>
              <a:t>코골이</a:t>
            </a:r>
            <a:r>
              <a:rPr lang="ko-KR" altLang="en-US" b="1" dirty="0" smtClean="0"/>
              <a:t> 측정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일정 데시벨 이상 올라갈 시 핸드폰 진동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시간 저장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68318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8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98978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알람</a:t>
            </a:r>
            <a:r>
              <a:rPr lang="ko-KR" altLang="en-US" b="1" dirty="0" smtClean="0"/>
              <a:t> 기능 제공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자기 전 수면 시간 설정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시간 종료 시 </a:t>
            </a:r>
            <a:r>
              <a:rPr lang="ko-KR" altLang="en-US" dirty="0" err="1" smtClean="0"/>
              <a:t>알람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수면 시작 버튼을 누를  때부터 데이터 값들을 받아오기 시작</a:t>
            </a:r>
            <a:endParaRPr lang="en-US" altLang="ko-KR" dirty="0" smtClean="0"/>
          </a:p>
          <a:p>
            <a:pPr lvl="1"/>
            <a:endParaRPr lang="en-US" altLang="ko-KR" b="1" dirty="0" smtClean="0"/>
          </a:p>
          <a:p>
            <a:r>
              <a:rPr lang="ko-KR" altLang="en-US" b="1" dirty="0" smtClean="0"/>
              <a:t>온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습도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단위 시간</a:t>
            </a:r>
            <a:r>
              <a:rPr lang="en-US" altLang="ko-KR" b="1" dirty="0" smtClean="0"/>
              <a:t>), </a:t>
            </a:r>
            <a:r>
              <a:rPr lang="ko-KR" altLang="en-US" b="1" dirty="0" smtClean="0"/>
              <a:t>뒤척임 횟수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코골이</a:t>
            </a:r>
            <a:r>
              <a:rPr lang="ko-KR" altLang="en-US" b="1" dirty="0" smtClean="0"/>
              <a:t> 횟수를 내부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에 저장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하루 단위로 갱신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온</a:t>
            </a:r>
            <a:r>
              <a:rPr lang="en-US" altLang="ko-KR" dirty="0" smtClean="0"/>
              <a:t>/</a:t>
            </a:r>
            <a:r>
              <a:rPr lang="ko-KR" altLang="en-US" dirty="0" smtClean="0"/>
              <a:t>습도를 시각적 그래프로 보여줌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참고용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r>
              <a:rPr lang="ko-KR" altLang="en-US" b="1" dirty="0" smtClean="0"/>
              <a:t>조언 기능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수면 시 얻어온 데이터 값을 기반으로 수면 상태 조언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8318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1"/>
          <p:cNvSpPr txBox="1">
            <a:spLocks/>
          </p:cNvSpPr>
          <p:nvPr/>
        </p:nvSpPr>
        <p:spPr>
          <a:xfrm>
            <a:off x="571472" y="1285860"/>
            <a:ext cx="8201028" cy="919004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endParaRPr lang="ko-KR" alt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28596" y="2357430"/>
            <a:ext cx="8183880" cy="1051560"/>
          </a:xfrm>
        </p:spPr>
        <p:txBody>
          <a:bodyPr/>
          <a:lstStyle/>
          <a:p>
            <a:pPr algn="ctr"/>
            <a:r>
              <a:rPr lang="ko-KR" altLang="en-US" dirty="0" smtClean="0"/>
              <a:t>개발 </a:t>
            </a:r>
            <a:r>
              <a:rPr lang="ko-KR" altLang="en-US" dirty="0" smtClean="0"/>
              <a:t>도구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9599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양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모양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모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676</TotalTime>
  <Words>434</Words>
  <Application>Microsoft Office PowerPoint</Application>
  <PresentationFormat>화면 슬라이드 쇼(4:3)</PresentationFormat>
  <Paragraphs>82</Paragraphs>
  <Slides>16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모양</vt:lpstr>
      <vt:lpstr>Deep Sleep</vt:lpstr>
      <vt:lpstr>연구개발의 필요성</vt:lpstr>
      <vt:lpstr>슬라이드 3</vt:lpstr>
      <vt:lpstr>관련 제품 현황</vt:lpstr>
      <vt:lpstr>슬라이드 5</vt:lpstr>
      <vt:lpstr>연구 개발의 내용</vt:lpstr>
      <vt:lpstr>슬라이드 7</vt:lpstr>
      <vt:lpstr>슬라이드 8</vt:lpstr>
      <vt:lpstr>개발 도구</vt:lpstr>
      <vt:lpstr>슬라이드 10</vt:lpstr>
      <vt:lpstr>시스템 구성도</vt:lpstr>
      <vt:lpstr>슬라이드 12</vt:lpstr>
      <vt:lpstr>결과물 예상 그림</vt:lpstr>
      <vt:lpstr>슬라이드 14</vt:lpstr>
      <vt:lpstr>업무 분담/개발 일정</vt:lpstr>
      <vt:lpstr>슬라이드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수면 패턴을 통한                건강 진단 시스템</dc:title>
  <dc:creator>고흥수</dc:creator>
  <cp:lastModifiedBy>고흥수</cp:lastModifiedBy>
  <cp:revision>91</cp:revision>
  <dcterms:created xsi:type="dcterms:W3CDTF">2016-03-07T07:14:18Z</dcterms:created>
  <dcterms:modified xsi:type="dcterms:W3CDTF">2016-03-22T07:51:24Z</dcterms:modified>
</cp:coreProperties>
</file>