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28D0-61BA-D426-E8A4-7500593BD1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53250A57-D90B-3EBE-90A6-20F0836F81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7E4F5BAC-61E1-FD50-8A4D-496E08699DAB}"/>
              </a:ext>
            </a:extLst>
          </p:cNvPr>
          <p:cNvSpPr>
            <a:spLocks noGrp="1"/>
          </p:cNvSpPr>
          <p:nvPr>
            <p:ph type="dt" sz="half" idx="10"/>
          </p:nvPr>
        </p:nvSpPr>
        <p:spPr/>
        <p:txBody>
          <a:bodyPr/>
          <a:lstStyle/>
          <a:p>
            <a:fld id="{A61DE789-6CFD-4921-AC68-50A8056B8F06}" type="datetimeFigureOut">
              <a:rPr lang="en-IL" smtClean="0"/>
              <a:t>01/12/2022</a:t>
            </a:fld>
            <a:endParaRPr lang="en-IL"/>
          </a:p>
        </p:txBody>
      </p:sp>
      <p:sp>
        <p:nvSpPr>
          <p:cNvPr id="5" name="Footer Placeholder 4">
            <a:extLst>
              <a:ext uri="{FF2B5EF4-FFF2-40B4-BE49-F238E27FC236}">
                <a16:creationId xmlns:a16="http://schemas.microsoft.com/office/drawing/2014/main" id="{7AA07270-92CC-8321-2584-3279C314AAB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D343555-81C7-F5E5-159C-BAEA1B381BF0}"/>
              </a:ext>
            </a:extLst>
          </p:cNvPr>
          <p:cNvSpPr>
            <a:spLocks noGrp="1"/>
          </p:cNvSpPr>
          <p:nvPr>
            <p:ph type="sldNum" sz="quarter" idx="12"/>
          </p:nvPr>
        </p:nvSpPr>
        <p:spPr/>
        <p:txBody>
          <a:bodyPr/>
          <a:lstStyle/>
          <a:p>
            <a:fld id="{893BC4E5-D571-440E-93AF-78793979AF0D}" type="slidenum">
              <a:rPr lang="en-IL" smtClean="0"/>
              <a:t>‹#›</a:t>
            </a:fld>
            <a:endParaRPr lang="en-IL"/>
          </a:p>
        </p:txBody>
      </p:sp>
    </p:spTree>
    <p:extLst>
      <p:ext uri="{BB962C8B-B14F-4D97-AF65-F5344CB8AC3E}">
        <p14:creationId xmlns:p14="http://schemas.microsoft.com/office/powerpoint/2010/main" val="246845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096A-15DF-32CB-FD9C-79884EBAB3EA}"/>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CB2BEC1-936F-8223-F042-2EA1D9BF8D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FBEC308-6DBD-4220-BE3F-19AC62F3F248}"/>
              </a:ext>
            </a:extLst>
          </p:cNvPr>
          <p:cNvSpPr>
            <a:spLocks noGrp="1"/>
          </p:cNvSpPr>
          <p:nvPr>
            <p:ph type="dt" sz="half" idx="10"/>
          </p:nvPr>
        </p:nvSpPr>
        <p:spPr/>
        <p:txBody>
          <a:bodyPr/>
          <a:lstStyle/>
          <a:p>
            <a:fld id="{A61DE789-6CFD-4921-AC68-50A8056B8F06}" type="datetimeFigureOut">
              <a:rPr lang="en-IL" smtClean="0"/>
              <a:t>01/12/2022</a:t>
            </a:fld>
            <a:endParaRPr lang="en-IL"/>
          </a:p>
        </p:txBody>
      </p:sp>
      <p:sp>
        <p:nvSpPr>
          <p:cNvPr id="5" name="Footer Placeholder 4">
            <a:extLst>
              <a:ext uri="{FF2B5EF4-FFF2-40B4-BE49-F238E27FC236}">
                <a16:creationId xmlns:a16="http://schemas.microsoft.com/office/drawing/2014/main" id="{534E0F67-8C48-5984-F23B-E4DC2DE94B2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FE213A2-113E-D9A7-6EB2-63B309FC2A6F}"/>
              </a:ext>
            </a:extLst>
          </p:cNvPr>
          <p:cNvSpPr>
            <a:spLocks noGrp="1"/>
          </p:cNvSpPr>
          <p:nvPr>
            <p:ph type="sldNum" sz="quarter" idx="12"/>
          </p:nvPr>
        </p:nvSpPr>
        <p:spPr/>
        <p:txBody>
          <a:bodyPr/>
          <a:lstStyle/>
          <a:p>
            <a:fld id="{893BC4E5-D571-440E-93AF-78793979AF0D}" type="slidenum">
              <a:rPr lang="en-IL" smtClean="0"/>
              <a:t>‹#›</a:t>
            </a:fld>
            <a:endParaRPr lang="en-IL"/>
          </a:p>
        </p:txBody>
      </p:sp>
    </p:spTree>
    <p:extLst>
      <p:ext uri="{BB962C8B-B14F-4D97-AF65-F5344CB8AC3E}">
        <p14:creationId xmlns:p14="http://schemas.microsoft.com/office/powerpoint/2010/main" val="427571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F30759-BC0E-538F-8AF8-8A040F561E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077CB58-72ED-283D-0B5F-931C3E005C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D97F7AA-98AE-83BA-B459-92C7938CA469}"/>
              </a:ext>
            </a:extLst>
          </p:cNvPr>
          <p:cNvSpPr>
            <a:spLocks noGrp="1"/>
          </p:cNvSpPr>
          <p:nvPr>
            <p:ph type="dt" sz="half" idx="10"/>
          </p:nvPr>
        </p:nvSpPr>
        <p:spPr/>
        <p:txBody>
          <a:bodyPr/>
          <a:lstStyle/>
          <a:p>
            <a:fld id="{A61DE789-6CFD-4921-AC68-50A8056B8F06}" type="datetimeFigureOut">
              <a:rPr lang="en-IL" smtClean="0"/>
              <a:t>01/12/2022</a:t>
            </a:fld>
            <a:endParaRPr lang="en-IL"/>
          </a:p>
        </p:txBody>
      </p:sp>
      <p:sp>
        <p:nvSpPr>
          <p:cNvPr id="5" name="Footer Placeholder 4">
            <a:extLst>
              <a:ext uri="{FF2B5EF4-FFF2-40B4-BE49-F238E27FC236}">
                <a16:creationId xmlns:a16="http://schemas.microsoft.com/office/drawing/2014/main" id="{5A2ED63A-30B2-CFCB-B344-BAA837A4E83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FFB6A9C-3E07-7BDA-FFFC-768941F4E108}"/>
              </a:ext>
            </a:extLst>
          </p:cNvPr>
          <p:cNvSpPr>
            <a:spLocks noGrp="1"/>
          </p:cNvSpPr>
          <p:nvPr>
            <p:ph type="sldNum" sz="quarter" idx="12"/>
          </p:nvPr>
        </p:nvSpPr>
        <p:spPr/>
        <p:txBody>
          <a:bodyPr/>
          <a:lstStyle/>
          <a:p>
            <a:fld id="{893BC4E5-D571-440E-93AF-78793979AF0D}" type="slidenum">
              <a:rPr lang="en-IL" smtClean="0"/>
              <a:t>‹#›</a:t>
            </a:fld>
            <a:endParaRPr lang="en-IL"/>
          </a:p>
        </p:txBody>
      </p:sp>
    </p:spTree>
    <p:extLst>
      <p:ext uri="{BB962C8B-B14F-4D97-AF65-F5344CB8AC3E}">
        <p14:creationId xmlns:p14="http://schemas.microsoft.com/office/powerpoint/2010/main" val="202166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37B64-A16A-CD92-BAF0-D7338320B0EC}"/>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4221B16-79F7-DDCE-23D7-360E5B69EE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89C0148-FACC-A3D2-47AE-9B693F24D01A}"/>
              </a:ext>
            </a:extLst>
          </p:cNvPr>
          <p:cNvSpPr>
            <a:spLocks noGrp="1"/>
          </p:cNvSpPr>
          <p:nvPr>
            <p:ph type="dt" sz="half" idx="10"/>
          </p:nvPr>
        </p:nvSpPr>
        <p:spPr/>
        <p:txBody>
          <a:bodyPr/>
          <a:lstStyle/>
          <a:p>
            <a:fld id="{A61DE789-6CFD-4921-AC68-50A8056B8F06}" type="datetimeFigureOut">
              <a:rPr lang="en-IL" smtClean="0"/>
              <a:t>01/12/2022</a:t>
            </a:fld>
            <a:endParaRPr lang="en-IL"/>
          </a:p>
        </p:txBody>
      </p:sp>
      <p:sp>
        <p:nvSpPr>
          <p:cNvPr id="5" name="Footer Placeholder 4">
            <a:extLst>
              <a:ext uri="{FF2B5EF4-FFF2-40B4-BE49-F238E27FC236}">
                <a16:creationId xmlns:a16="http://schemas.microsoft.com/office/drawing/2014/main" id="{8107FA8F-B66E-5489-9996-34CB7483B97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79AFB4E-395B-F5F7-F8E1-9F03C4112658}"/>
              </a:ext>
            </a:extLst>
          </p:cNvPr>
          <p:cNvSpPr>
            <a:spLocks noGrp="1"/>
          </p:cNvSpPr>
          <p:nvPr>
            <p:ph type="sldNum" sz="quarter" idx="12"/>
          </p:nvPr>
        </p:nvSpPr>
        <p:spPr/>
        <p:txBody>
          <a:bodyPr/>
          <a:lstStyle/>
          <a:p>
            <a:fld id="{893BC4E5-D571-440E-93AF-78793979AF0D}" type="slidenum">
              <a:rPr lang="en-IL" smtClean="0"/>
              <a:t>‹#›</a:t>
            </a:fld>
            <a:endParaRPr lang="en-IL"/>
          </a:p>
        </p:txBody>
      </p:sp>
    </p:spTree>
    <p:extLst>
      <p:ext uri="{BB962C8B-B14F-4D97-AF65-F5344CB8AC3E}">
        <p14:creationId xmlns:p14="http://schemas.microsoft.com/office/powerpoint/2010/main" val="12612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FCE1-7745-4EFB-7F37-3A498C7027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58A8653C-9F77-BB60-CC7B-8FC0988B48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4C694-A71B-4DFA-94C2-94ADE7E87579}"/>
              </a:ext>
            </a:extLst>
          </p:cNvPr>
          <p:cNvSpPr>
            <a:spLocks noGrp="1"/>
          </p:cNvSpPr>
          <p:nvPr>
            <p:ph type="dt" sz="half" idx="10"/>
          </p:nvPr>
        </p:nvSpPr>
        <p:spPr/>
        <p:txBody>
          <a:bodyPr/>
          <a:lstStyle/>
          <a:p>
            <a:fld id="{A61DE789-6CFD-4921-AC68-50A8056B8F06}" type="datetimeFigureOut">
              <a:rPr lang="en-IL" smtClean="0"/>
              <a:t>01/12/2022</a:t>
            </a:fld>
            <a:endParaRPr lang="en-IL"/>
          </a:p>
        </p:txBody>
      </p:sp>
      <p:sp>
        <p:nvSpPr>
          <p:cNvPr id="5" name="Footer Placeholder 4">
            <a:extLst>
              <a:ext uri="{FF2B5EF4-FFF2-40B4-BE49-F238E27FC236}">
                <a16:creationId xmlns:a16="http://schemas.microsoft.com/office/drawing/2014/main" id="{947D8E2B-A4BE-6E55-9B49-C371D2EE7BE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E2AA822-54A9-8FC8-18CC-5E729E464C02}"/>
              </a:ext>
            </a:extLst>
          </p:cNvPr>
          <p:cNvSpPr>
            <a:spLocks noGrp="1"/>
          </p:cNvSpPr>
          <p:nvPr>
            <p:ph type="sldNum" sz="quarter" idx="12"/>
          </p:nvPr>
        </p:nvSpPr>
        <p:spPr/>
        <p:txBody>
          <a:bodyPr/>
          <a:lstStyle/>
          <a:p>
            <a:fld id="{893BC4E5-D571-440E-93AF-78793979AF0D}" type="slidenum">
              <a:rPr lang="en-IL" smtClean="0"/>
              <a:t>‹#›</a:t>
            </a:fld>
            <a:endParaRPr lang="en-IL"/>
          </a:p>
        </p:txBody>
      </p:sp>
    </p:spTree>
    <p:extLst>
      <p:ext uri="{BB962C8B-B14F-4D97-AF65-F5344CB8AC3E}">
        <p14:creationId xmlns:p14="http://schemas.microsoft.com/office/powerpoint/2010/main" val="22447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A3A2-7A48-C992-3342-5242EFAFA60D}"/>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1DF0BD5-199B-3DE6-0151-E8C10CC0C8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9A33C067-24E5-7F68-A3A1-3F18CEB9D3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C946BCB-B5EE-A2D2-1F63-9A84D5B600EE}"/>
              </a:ext>
            </a:extLst>
          </p:cNvPr>
          <p:cNvSpPr>
            <a:spLocks noGrp="1"/>
          </p:cNvSpPr>
          <p:nvPr>
            <p:ph type="dt" sz="half" idx="10"/>
          </p:nvPr>
        </p:nvSpPr>
        <p:spPr/>
        <p:txBody>
          <a:bodyPr/>
          <a:lstStyle/>
          <a:p>
            <a:fld id="{A61DE789-6CFD-4921-AC68-50A8056B8F06}" type="datetimeFigureOut">
              <a:rPr lang="en-IL" smtClean="0"/>
              <a:t>01/12/2022</a:t>
            </a:fld>
            <a:endParaRPr lang="en-IL"/>
          </a:p>
        </p:txBody>
      </p:sp>
      <p:sp>
        <p:nvSpPr>
          <p:cNvPr id="6" name="Footer Placeholder 5">
            <a:extLst>
              <a:ext uri="{FF2B5EF4-FFF2-40B4-BE49-F238E27FC236}">
                <a16:creationId xmlns:a16="http://schemas.microsoft.com/office/drawing/2014/main" id="{8C871D2B-897E-32D9-DD32-A20BDA8FD0F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26B7063-5F23-2858-9F89-3FBBE048B1B9}"/>
              </a:ext>
            </a:extLst>
          </p:cNvPr>
          <p:cNvSpPr>
            <a:spLocks noGrp="1"/>
          </p:cNvSpPr>
          <p:nvPr>
            <p:ph type="sldNum" sz="quarter" idx="12"/>
          </p:nvPr>
        </p:nvSpPr>
        <p:spPr/>
        <p:txBody>
          <a:bodyPr/>
          <a:lstStyle/>
          <a:p>
            <a:fld id="{893BC4E5-D571-440E-93AF-78793979AF0D}" type="slidenum">
              <a:rPr lang="en-IL" smtClean="0"/>
              <a:t>‹#›</a:t>
            </a:fld>
            <a:endParaRPr lang="en-IL"/>
          </a:p>
        </p:txBody>
      </p:sp>
    </p:spTree>
    <p:extLst>
      <p:ext uri="{BB962C8B-B14F-4D97-AF65-F5344CB8AC3E}">
        <p14:creationId xmlns:p14="http://schemas.microsoft.com/office/powerpoint/2010/main" val="304729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6D89-FA9A-AE30-0C54-1D7A4E013507}"/>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0D84D164-B1AF-501D-6030-87366935FA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6B059-D48C-F412-E4EF-2DDB7F3986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A5F7F35-1A1E-3320-A189-F9F6C85C41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899357-1384-5E98-2073-8CDD60FC9E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73E942EE-A1DC-75DB-FB14-1B05F489057F}"/>
              </a:ext>
            </a:extLst>
          </p:cNvPr>
          <p:cNvSpPr>
            <a:spLocks noGrp="1"/>
          </p:cNvSpPr>
          <p:nvPr>
            <p:ph type="dt" sz="half" idx="10"/>
          </p:nvPr>
        </p:nvSpPr>
        <p:spPr/>
        <p:txBody>
          <a:bodyPr/>
          <a:lstStyle/>
          <a:p>
            <a:fld id="{A61DE789-6CFD-4921-AC68-50A8056B8F06}" type="datetimeFigureOut">
              <a:rPr lang="en-IL" smtClean="0"/>
              <a:t>01/12/2022</a:t>
            </a:fld>
            <a:endParaRPr lang="en-IL"/>
          </a:p>
        </p:txBody>
      </p:sp>
      <p:sp>
        <p:nvSpPr>
          <p:cNvPr id="8" name="Footer Placeholder 7">
            <a:extLst>
              <a:ext uri="{FF2B5EF4-FFF2-40B4-BE49-F238E27FC236}">
                <a16:creationId xmlns:a16="http://schemas.microsoft.com/office/drawing/2014/main" id="{FC29D77B-2729-524F-F0BC-913EE92A59D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75405BE-B782-B7D9-BF78-FB225C64C81B}"/>
              </a:ext>
            </a:extLst>
          </p:cNvPr>
          <p:cNvSpPr>
            <a:spLocks noGrp="1"/>
          </p:cNvSpPr>
          <p:nvPr>
            <p:ph type="sldNum" sz="quarter" idx="12"/>
          </p:nvPr>
        </p:nvSpPr>
        <p:spPr/>
        <p:txBody>
          <a:bodyPr/>
          <a:lstStyle/>
          <a:p>
            <a:fld id="{893BC4E5-D571-440E-93AF-78793979AF0D}" type="slidenum">
              <a:rPr lang="en-IL" smtClean="0"/>
              <a:t>‹#›</a:t>
            </a:fld>
            <a:endParaRPr lang="en-IL"/>
          </a:p>
        </p:txBody>
      </p:sp>
    </p:spTree>
    <p:extLst>
      <p:ext uri="{BB962C8B-B14F-4D97-AF65-F5344CB8AC3E}">
        <p14:creationId xmlns:p14="http://schemas.microsoft.com/office/powerpoint/2010/main" val="5348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E77D-B5A9-DC24-D610-4011D8DCB36F}"/>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C6CA2CF-5D95-D56F-43CB-6AC7AE5EF25C}"/>
              </a:ext>
            </a:extLst>
          </p:cNvPr>
          <p:cNvSpPr>
            <a:spLocks noGrp="1"/>
          </p:cNvSpPr>
          <p:nvPr>
            <p:ph type="dt" sz="half" idx="10"/>
          </p:nvPr>
        </p:nvSpPr>
        <p:spPr/>
        <p:txBody>
          <a:bodyPr/>
          <a:lstStyle/>
          <a:p>
            <a:fld id="{A61DE789-6CFD-4921-AC68-50A8056B8F06}" type="datetimeFigureOut">
              <a:rPr lang="en-IL" smtClean="0"/>
              <a:t>01/12/2022</a:t>
            </a:fld>
            <a:endParaRPr lang="en-IL"/>
          </a:p>
        </p:txBody>
      </p:sp>
      <p:sp>
        <p:nvSpPr>
          <p:cNvPr id="4" name="Footer Placeholder 3">
            <a:extLst>
              <a:ext uri="{FF2B5EF4-FFF2-40B4-BE49-F238E27FC236}">
                <a16:creationId xmlns:a16="http://schemas.microsoft.com/office/drawing/2014/main" id="{4CA83F24-12E7-B190-0E23-E7BC70995614}"/>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F1937EBE-D198-2656-52E8-0C7F647C1F2E}"/>
              </a:ext>
            </a:extLst>
          </p:cNvPr>
          <p:cNvSpPr>
            <a:spLocks noGrp="1"/>
          </p:cNvSpPr>
          <p:nvPr>
            <p:ph type="sldNum" sz="quarter" idx="12"/>
          </p:nvPr>
        </p:nvSpPr>
        <p:spPr/>
        <p:txBody>
          <a:bodyPr/>
          <a:lstStyle/>
          <a:p>
            <a:fld id="{893BC4E5-D571-440E-93AF-78793979AF0D}" type="slidenum">
              <a:rPr lang="en-IL" smtClean="0"/>
              <a:t>‹#›</a:t>
            </a:fld>
            <a:endParaRPr lang="en-IL"/>
          </a:p>
        </p:txBody>
      </p:sp>
    </p:spTree>
    <p:extLst>
      <p:ext uri="{BB962C8B-B14F-4D97-AF65-F5344CB8AC3E}">
        <p14:creationId xmlns:p14="http://schemas.microsoft.com/office/powerpoint/2010/main" val="282928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67F5F-6904-B7E0-EEDE-242C04D5F439}"/>
              </a:ext>
            </a:extLst>
          </p:cNvPr>
          <p:cNvSpPr>
            <a:spLocks noGrp="1"/>
          </p:cNvSpPr>
          <p:nvPr>
            <p:ph type="dt" sz="half" idx="10"/>
          </p:nvPr>
        </p:nvSpPr>
        <p:spPr/>
        <p:txBody>
          <a:bodyPr/>
          <a:lstStyle/>
          <a:p>
            <a:fld id="{A61DE789-6CFD-4921-AC68-50A8056B8F06}" type="datetimeFigureOut">
              <a:rPr lang="en-IL" smtClean="0"/>
              <a:t>01/12/2022</a:t>
            </a:fld>
            <a:endParaRPr lang="en-IL"/>
          </a:p>
        </p:txBody>
      </p:sp>
      <p:sp>
        <p:nvSpPr>
          <p:cNvPr id="3" name="Footer Placeholder 2">
            <a:extLst>
              <a:ext uri="{FF2B5EF4-FFF2-40B4-BE49-F238E27FC236}">
                <a16:creationId xmlns:a16="http://schemas.microsoft.com/office/drawing/2014/main" id="{379A3E84-4BCB-DB3E-9D8C-9B9288B6C79E}"/>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09341DE9-8F18-D568-9F26-A61EBC3D16B6}"/>
              </a:ext>
            </a:extLst>
          </p:cNvPr>
          <p:cNvSpPr>
            <a:spLocks noGrp="1"/>
          </p:cNvSpPr>
          <p:nvPr>
            <p:ph type="sldNum" sz="quarter" idx="12"/>
          </p:nvPr>
        </p:nvSpPr>
        <p:spPr/>
        <p:txBody>
          <a:bodyPr/>
          <a:lstStyle/>
          <a:p>
            <a:fld id="{893BC4E5-D571-440E-93AF-78793979AF0D}" type="slidenum">
              <a:rPr lang="en-IL" smtClean="0"/>
              <a:t>‹#›</a:t>
            </a:fld>
            <a:endParaRPr lang="en-IL"/>
          </a:p>
        </p:txBody>
      </p:sp>
    </p:spTree>
    <p:extLst>
      <p:ext uri="{BB962C8B-B14F-4D97-AF65-F5344CB8AC3E}">
        <p14:creationId xmlns:p14="http://schemas.microsoft.com/office/powerpoint/2010/main" val="212220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064C-411E-1E0B-4000-8FC72A809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D073A650-6057-2319-5B90-A72059CE1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CB95647C-58C6-F52E-A79C-97EC4271F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740C2-B513-352C-C112-DE23DFE2A490}"/>
              </a:ext>
            </a:extLst>
          </p:cNvPr>
          <p:cNvSpPr>
            <a:spLocks noGrp="1"/>
          </p:cNvSpPr>
          <p:nvPr>
            <p:ph type="dt" sz="half" idx="10"/>
          </p:nvPr>
        </p:nvSpPr>
        <p:spPr/>
        <p:txBody>
          <a:bodyPr/>
          <a:lstStyle/>
          <a:p>
            <a:fld id="{A61DE789-6CFD-4921-AC68-50A8056B8F06}" type="datetimeFigureOut">
              <a:rPr lang="en-IL" smtClean="0"/>
              <a:t>01/12/2022</a:t>
            </a:fld>
            <a:endParaRPr lang="en-IL"/>
          </a:p>
        </p:txBody>
      </p:sp>
      <p:sp>
        <p:nvSpPr>
          <p:cNvPr id="6" name="Footer Placeholder 5">
            <a:extLst>
              <a:ext uri="{FF2B5EF4-FFF2-40B4-BE49-F238E27FC236}">
                <a16:creationId xmlns:a16="http://schemas.microsoft.com/office/drawing/2014/main" id="{AFCE0412-8079-4644-601A-90E1358AC9E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2FE4880-EA78-4759-0167-FCBFE2C3A4FC}"/>
              </a:ext>
            </a:extLst>
          </p:cNvPr>
          <p:cNvSpPr>
            <a:spLocks noGrp="1"/>
          </p:cNvSpPr>
          <p:nvPr>
            <p:ph type="sldNum" sz="quarter" idx="12"/>
          </p:nvPr>
        </p:nvSpPr>
        <p:spPr/>
        <p:txBody>
          <a:bodyPr/>
          <a:lstStyle/>
          <a:p>
            <a:fld id="{893BC4E5-D571-440E-93AF-78793979AF0D}" type="slidenum">
              <a:rPr lang="en-IL" smtClean="0"/>
              <a:t>‹#›</a:t>
            </a:fld>
            <a:endParaRPr lang="en-IL"/>
          </a:p>
        </p:txBody>
      </p:sp>
    </p:spTree>
    <p:extLst>
      <p:ext uri="{BB962C8B-B14F-4D97-AF65-F5344CB8AC3E}">
        <p14:creationId xmlns:p14="http://schemas.microsoft.com/office/powerpoint/2010/main" val="335800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DFCC-3F2A-07AE-13EF-E6069B01D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FEB84DB9-EA4C-EA51-BA79-DE00B9D07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FE7D45C0-E3C1-3300-025C-A8BFB8F09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C39040-F3BF-3942-BBAE-5C33325CEEC2}"/>
              </a:ext>
            </a:extLst>
          </p:cNvPr>
          <p:cNvSpPr>
            <a:spLocks noGrp="1"/>
          </p:cNvSpPr>
          <p:nvPr>
            <p:ph type="dt" sz="half" idx="10"/>
          </p:nvPr>
        </p:nvSpPr>
        <p:spPr/>
        <p:txBody>
          <a:bodyPr/>
          <a:lstStyle/>
          <a:p>
            <a:fld id="{A61DE789-6CFD-4921-AC68-50A8056B8F06}" type="datetimeFigureOut">
              <a:rPr lang="en-IL" smtClean="0"/>
              <a:t>01/12/2022</a:t>
            </a:fld>
            <a:endParaRPr lang="en-IL"/>
          </a:p>
        </p:txBody>
      </p:sp>
      <p:sp>
        <p:nvSpPr>
          <p:cNvPr id="6" name="Footer Placeholder 5">
            <a:extLst>
              <a:ext uri="{FF2B5EF4-FFF2-40B4-BE49-F238E27FC236}">
                <a16:creationId xmlns:a16="http://schemas.microsoft.com/office/drawing/2014/main" id="{ACABA3C1-3EA0-DE1F-95F7-DA5CAC6D243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28A0238-CE46-5787-173C-3D4C7BC24D8F}"/>
              </a:ext>
            </a:extLst>
          </p:cNvPr>
          <p:cNvSpPr>
            <a:spLocks noGrp="1"/>
          </p:cNvSpPr>
          <p:nvPr>
            <p:ph type="sldNum" sz="quarter" idx="12"/>
          </p:nvPr>
        </p:nvSpPr>
        <p:spPr/>
        <p:txBody>
          <a:bodyPr/>
          <a:lstStyle/>
          <a:p>
            <a:fld id="{893BC4E5-D571-440E-93AF-78793979AF0D}" type="slidenum">
              <a:rPr lang="en-IL" smtClean="0"/>
              <a:t>‹#›</a:t>
            </a:fld>
            <a:endParaRPr lang="en-IL"/>
          </a:p>
        </p:txBody>
      </p:sp>
    </p:spTree>
    <p:extLst>
      <p:ext uri="{BB962C8B-B14F-4D97-AF65-F5344CB8AC3E}">
        <p14:creationId xmlns:p14="http://schemas.microsoft.com/office/powerpoint/2010/main" val="366513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52BC71-8443-E925-9CDC-635793782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CC9CE339-FDB7-16EE-7973-A742DCC327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7BB8921-ED60-5C47-665E-9D4198F101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DE789-6CFD-4921-AC68-50A8056B8F06}" type="datetimeFigureOut">
              <a:rPr lang="en-IL" smtClean="0"/>
              <a:t>01/12/2022</a:t>
            </a:fld>
            <a:endParaRPr lang="en-IL"/>
          </a:p>
        </p:txBody>
      </p:sp>
      <p:sp>
        <p:nvSpPr>
          <p:cNvPr id="5" name="Footer Placeholder 4">
            <a:extLst>
              <a:ext uri="{FF2B5EF4-FFF2-40B4-BE49-F238E27FC236}">
                <a16:creationId xmlns:a16="http://schemas.microsoft.com/office/drawing/2014/main" id="{B763778D-1061-80A7-E440-D79915A87D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AAF8FBF8-EBFC-74FD-B638-5EBD6782B0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BC4E5-D571-440E-93AF-78793979AF0D}" type="slidenum">
              <a:rPr lang="en-IL" smtClean="0"/>
              <a:t>‹#›</a:t>
            </a:fld>
            <a:endParaRPr lang="en-IL"/>
          </a:p>
        </p:txBody>
      </p:sp>
    </p:spTree>
    <p:extLst>
      <p:ext uri="{BB962C8B-B14F-4D97-AF65-F5344CB8AC3E}">
        <p14:creationId xmlns:p14="http://schemas.microsoft.com/office/powerpoint/2010/main" val="669441321"/>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6A96-8919-5AC7-3454-6D70027EEFC2}"/>
              </a:ext>
            </a:extLst>
          </p:cNvPr>
          <p:cNvSpPr>
            <a:spLocks noGrp="1"/>
          </p:cNvSpPr>
          <p:nvPr>
            <p:ph type="ctrTitle"/>
          </p:nvPr>
        </p:nvSpPr>
        <p:spPr/>
        <p:txBody>
          <a:bodyPr vert="horz" lIns="91440" tIns="45720" rIns="91440" bIns="45720" rtlCol="0" anchor="ctr">
            <a:normAutofit/>
          </a:bodyPr>
          <a:lstStyle/>
          <a:p>
            <a:r>
              <a:rPr lang="en-US" sz="4400"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rPr>
              <a:t>Robot Run Café in LA</a:t>
            </a:r>
            <a:endParaRPr lang="en-IL" sz="4400"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endParaRPr>
          </a:p>
        </p:txBody>
      </p:sp>
      <p:sp>
        <p:nvSpPr>
          <p:cNvPr id="3" name="Subtitle 2">
            <a:extLst>
              <a:ext uri="{FF2B5EF4-FFF2-40B4-BE49-F238E27FC236}">
                <a16:creationId xmlns:a16="http://schemas.microsoft.com/office/drawing/2014/main" id="{340A2D95-0814-6E38-89A2-B3C798A375DE}"/>
              </a:ext>
            </a:extLst>
          </p:cNvPr>
          <p:cNvSpPr>
            <a:spLocks noGrp="1"/>
          </p:cNvSpPr>
          <p:nvPr>
            <p:ph type="subTitle" idx="1"/>
          </p:nvPr>
        </p:nvSpPr>
        <p:spPr/>
        <p:txBody>
          <a:bodyPr/>
          <a:lstStyle/>
          <a:p>
            <a:pPr algn="l"/>
            <a:r>
              <a:rPr lang="en-US" dirty="0"/>
              <a:t>Market analysis of Los Angeles based eateries by type, whether a chain, location, and size.</a:t>
            </a:r>
            <a:endParaRPr lang="en-IL" dirty="0"/>
          </a:p>
        </p:txBody>
      </p:sp>
    </p:spTree>
    <p:extLst>
      <p:ext uri="{BB962C8B-B14F-4D97-AF65-F5344CB8AC3E}">
        <p14:creationId xmlns:p14="http://schemas.microsoft.com/office/powerpoint/2010/main" val="1826933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D73F-08E9-2DBF-57E0-559686B86265}"/>
              </a:ext>
            </a:extLst>
          </p:cNvPr>
          <p:cNvSpPr>
            <a:spLocks noGrp="1"/>
          </p:cNvSpPr>
          <p:nvPr>
            <p:ph type="title"/>
          </p:nvPr>
        </p:nvSpPr>
        <p:spPr>
          <a:xfrm>
            <a:off x="0" y="0"/>
            <a:ext cx="12192000" cy="1325563"/>
          </a:xfrm>
        </p:spPr>
        <p:txBody>
          <a:bodyPr vert="horz" lIns="91440" tIns="45720" rIns="91440" bIns="45720" rtlCol="0" anchor="ctr">
            <a:normAutofit/>
          </a:bodyPr>
          <a:lstStyle/>
          <a:p>
            <a:pPr algn="ctr"/>
            <a:r>
              <a:rPr lang="en-US" sz="3200"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rPr>
              <a:t>While the top 10 streets account for only 1% of the total streets, 27 % of eateries are located on one of them.</a:t>
            </a:r>
          </a:p>
        </p:txBody>
      </p:sp>
      <p:pic>
        <p:nvPicPr>
          <p:cNvPr id="7" name="Picture 6">
            <a:extLst>
              <a:ext uri="{FF2B5EF4-FFF2-40B4-BE49-F238E27FC236}">
                <a16:creationId xmlns:a16="http://schemas.microsoft.com/office/drawing/2014/main" id="{C72C8248-1D04-CF40-2043-7044805A5421}"/>
              </a:ext>
            </a:extLst>
          </p:cNvPr>
          <p:cNvPicPr>
            <a:picLocks noChangeAspect="1"/>
          </p:cNvPicPr>
          <p:nvPr/>
        </p:nvPicPr>
        <p:blipFill>
          <a:blip r:embed="rId2"/>
          <a:stretch>
            <a:fillRect/>
          </a:stretch>
        </p:blipFill>
        <p:spPr>
          <a:xfrm>
            <a:off x="-1" y="1460714"/>
            <a:ext cx="10751127" cy="4869440"/>
          </a:xfrm>
          <a:prstGeom prst="rect">
            <a:avLst/>
          </a:prstGeom>
        </p:spPr>
      </p:pic>
    </p:spTree>
    <p:extLst>
      <p:ext uri="{BB962C8B-B14F-4D97-AF65-F5344CB8AC3E}">
        <p14:creationId xmlns:p14="http://schemas.microsoft.com/office/powerpoint/2010/main" val="293867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D73F-08E9-2DBF-57E0-559686B86265}"/>
              </a:ext>
            </a:extLst>
          </p:cNvPr>
          <p:cNvSpPr>
            <a:spLocks noGrp="1"/>
          </p:cNvSpPr>
          <p:nvPr>
            <p:ph type="title"/>
          </p:nvPr>
        </p:nvSpPr>
        <p:spPr>
          <a:xfrm>
            <a:off x="0" y="-203200"/>
            <a:ext cx="12192000" cy="1325563"/>
          </a:xfrm>
        </p:spPr>
        <p:txBody>
          <a:bodyPr vert="horz" lIns="91440" tIns="45720" rIns="91440" bIns="45720" rtlCol="0" anchor="ctr">
            <a:normAutofit/>
          </a:bodyPr>
          <a:lstStyle/>
          <a:p>
            <a:pPr algn="ctr"/>
            <a:r>
              <a:rPr lang="en-US" sz="3200"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rPr>
              <a:t>No relationship between location and size of eatery</a:t>
            </a:r>
          </a:p>
        </p:txBody>
      </p:sp>
      <p:sp>
        <p:nvSpPr>
          <p:cNvPr id="4" name="TextBox 3">
            <a:extLst>
              <a:ext uri="{FF2B5EF4-FFF2-40B4-BE49-F238E27FC236}">
                <a16:creationId xmlns:a16="http://schemas.microsoft.com/office/drawing/2014/main" id="{2E961C6C-370E-16CF-79A3-9807E29C0946}"/>
              </a:ext>
            </a:extLst>
          </p:cNvPr>
          <p:cNvSpPr txBox="1"/>
          <p:nvPr/>
        </p:nvSpPr>
        <p:spPr>
          <a:xfrm>
            <a:off x="7370617" y="1702563"/>
            <a:ext cx="4285673" cy="3016210"/>
          </a:xfrm>
          <a:prstGeom prst="rect">
            <a:avLst/>
          </a:prstGeom>
          <a:noFill/>
        </p:spPr>
        <p:txBody>
          <a:bodyPr wrap="square">
            <a:spAutoFit/>
          </a:bodyPr>
          <a:lstStyle/>
          <a:p>
            <a:pPr marL="285750" indent="-285750" algn="l">
              <a:spcBef>
                <a:spcPts val="600"/>
              </a:spcBef>
              <a:spcAft>
                <a:spcPts val="600"/>
              </a:spcAft>
              <a:buFont typeface="Arial" panose="020B0604020202020204" pitchFamily="34" charset="0"/>
              <a:buChar char="•"/>
            </a:pPr>
            <a:r>
              <a:rPr lang="en-US" sz="1600" b="0" i="0" dirty="0">
                <a:solidFill>
                  <a:srgbClr val="000000"/>
                </a:solidFill>
                <a:effectLst/>
                <a:latin typeface="Helvetica Neue"/>
              </a:rPr>
              <a:t>2,022 or 78% of eateries have &lt;=50 seats </a:t>
            </a:r>
          </a:p>
          <a:p>
            <a:pPr marL="742950" lvl="1" indent="-285750">
              <a:spcBef>
                <a:spcPts val="600"/>
              </a:spcBef>
              <a:spcAft>
                <a:spcPts val="600"/>
              </a:spcAft>
              <a:buFont typeface="Courier New" panose="02070309020205020404" pitchFamily="49" charset="0"/>
              <a:buChar char="o"/>
            </a:pPr>
            <a:r>
              <a:rPr lang="en-US" sz="1600" b="0" i="0" dirty="0">
                <a:solidFill>
                  <a:srgbClr val="000000"/>
                </a:solidFill>
                <a:effectLst/>
                <a:latin typeface="Helvetica Neue"/>
              </a:rPr>
              <a:t>When broken down further by individual street, all streets hover around this number (min=71%, max=86%). </a:t>
            </a:r>
          </a:p>
          <a:p>
            <a:pPr marL="742950" lvl="1" indent="-285750">
              <a:spcBef>
                <a:spcPts val="600"/>
              </a:spcBef>
              <a:spcAft>
                <a:spcPts val="600"/>
              </a:spcAft>
              <a:buFont typeface="Courier New" panose="02070309020205020404" pitchFamily="49" charset="0"/>
              <a:buChar char="o"/>
            </a:pPr>
            <a:r>
              <a:rPr lang="en-US" sz="1600" b="0" i="0" dirty="0">
                <a:solidFill>
                  <a:srgbClr val="000000"/>
                </a:solidFill>
                <a:effectLst/>
                <a:latin typeface="Helvetica Neue"/>
              </a:rPr>
              <a:t>This is not different then the whole population which hovers around 79% with few seats.</a:t>
            </a:r>
          </a:p>
          <a:p>
            <a:pPr marL="285750" indent="-285750" algn="l">
              <a:spcBef>
                <a:spcPts val="600"/>
              </a:spcBef>
              <a:spcAft>
                <a:spcPts val="600"/>
              </a:spcAft>
              <a:buFont typeface="Arial" panose="020B0604020202020204" pitchFamily="34" charset="0"/>
              <a:buChar char="•"/>
            </a:pPr>
            <a:r>
              <a:rPr lang="en-US" sz="1600" b="0" i="0" dirty="0">
                <a:solidFill>
                  <a:srgbClr val="000000"/>
                </a:solidFill>
                <a:effectLst/>
                <a:latin typeface="Helvetica Neue"/>
              </a:rPr>
              <a:t>There are no meaningful differences in number of seats per eatery by street</a:t>
            </a:r>
          </a:p>
        </p:txBody>
      </p:sp>
      <p:pic>
        <p:nvPicPr>
          <p:cNvPr id="14" name="Picture 13">
            <a:extLst>
              <a:ext uri="{FF2B5EF4-FFF2-40B4-BE49-F238E27FC236}">
                <a16:creationId xmlns:a16="http://schemas.microsoft.com/office/drawing/2014/main" id="{3972DF2A-F283-0129-0FD2-86402C5A714E}"/>
              </a:ext>
            </a:extLst>
          </p:cNvPr>
          <p:cNvPicPr>
            <a:picLocks noChangeAspect="1"/>
          </p:cNvPicPr>
          <p:nvPr/>
        </p:nvPicPr>
        <p:blipFill>
          <a:blip r:embed="rId2"/>
          <a:stretch>
            <a:fillRect/>
          </a:stretch>
        </p:blipFill>
        <p:spPr>
          <a:xfrm>
            <a:off x="535710" y="818064"/>
            <a:ext cx="6776043" cy="3185439"/>
          </a:xfrm>
          <a:prstGeom prst="rect">
            <a:avLst/>
          </a:prstGeom>
        </p:spPr>
      </p:pic>
      <p:pic>
        <p:nvPicPr>
          <p:cNvPr id="5" name="Picture 4">
            <a:extLst>
              <a:ext uri="{FF2B5EF4-FFF2-40B4-BE49-F238E27FC236}">
                <a16:creationId xmlns:a16="http://schemas.microsoft.com/office/drawing/2014/main" id="{64C1D237-B5FD-551B-70D2-70397698A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10" y="3752047"/>
            <a:ext cx="6931910" cy="3525895"/>
          </a:xfrm>
          <a:prstGeom prst="rect">
            <a:avLst/>
          </a:prstGeom>
        </p:spPr>
      </p:pic>
      <p:cxnSp>
        <p:nvCxnSpPr>
          <p:cNvPr id="11" name="Straight Connector 10">
            <a:extLst>
              <a:ext uri="{FF2B5EF4-FFF2-40B4-BE49-F238E27FC236}">
                <a16:creationId xmlns:a16="http://schemas.microsoft.com/office/drawing/2014/main" id="{A6B2CA70-4693-95E7-51FC-FF9ECB0C7C34}"/>
              </a:ext>
            </a:extLst>
          </p:cNvPr>
          <p:cNvCxnSpPr>
            <a:cxnSpLocks/>
          </p:cNvCxnSpPr>
          <p:nvPr/>
        </p:nvCxnSpPr>
        <p:spPr>
          <a:xfrm>
            <a:off x="381413" y="3823855"/>
            <a:ext cx="6989204"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1989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E589-3484-AAC0-AB9B-90404E4B6717}"/>
              </a:ext>
            </a:extLst>
          </p:cNvPr>
          <p:cNvSpPr>
            <a:spLocks noGrp="1"/>
          </p:cNvSpPr>
          <p:nvPr>
            <p:ph type="title"/>
          </p:nvPr>
        </p:nvSpPr>
        <p:spPr>
          <a:xfrm>
            <a:off x="838200" y="0"/>
            <a:ext cx="10515600" cy="1325563"/>
          </a:xfrm>
        </p:spPr>
        <p:txBody>
          <a:bodyPr/>
          <a:lstStyle/>
          <a:p>
            <a:pPr algn="ctr"/>
            <a:r>
              <a:rPr lang="en-US"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rPr>
              <a:t>Conclusions &amp; Recommendations</a:t>
            </a:r>
            <a:endParaRPr lang="en-IL"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endParaRPr>
          </a:p>
        </p:txBody>
      </p:sp>
      <p:sp>
        <p:nvSpPr>
          <p:cNvPr id="6" name="TextBox 5">
            <a:extLst>
              <a:ext uri="{FF2B5EF4-FFF2-40B4-BE49-F238E27FC236}">
                <a16:creationId xmlns:a16="http://schemas.microsoft.com/office/drawing/2014/main" id="{AA212071-8697-2CB3-052D-EF4BF8F7A2F9}"/>
              </a:ext>
            </a:extLst>
          </p:cNvPr>
          <p:cNvSpPr txBox="1"/>
          <p:nvPr/>
        </p:nvSpPr>
        <p:spPr>
          <a:xfrm>
            <a:off x="1265382" y="1745673"/>
            <a:ext cx="8072582" cy="255454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000" dirty="0"/>
              <a:t>The dataset contains </a:t>
            </a:r>
            <a:r>
              <a:rPr lang="en-US" sz="2000" b="1" dirty="0">
                <a:latin typeface="Arial Black" panose="020B0A04020102020204" pitchFamily="34" charset="0"/>
              </a:rPr>
              <a:t>9,391</a:t>
            </a:r>
            <a:r>
              <a:rPr lang="en-US" sz="2000" dirty="0"/>
              <a:t> eateries in Los Angeles</a:t>
            </a:r>
          </a:p>
          <a:p>
            <a:pPr marL="285750" indent="-285750">
              <a:spcBef>
                <a:spcPts val="600"/>
              </a:spcBef>
              <a:spcAft>
                <a:spcPts val="600"/>
              </a:spcAft>
              <a:buFont typeface="Arial" panose="020B0604020202020204" pitchFamily="34" charset="0"/>
              <a:buChar char="•"/>
            </a:pPr>
            <a:r>
              <a:rPr lang="en-US" sz="2000" dirty="0"/>
              <a:t>75% of eateries are dubbed “Restaurants”</a:t>
            </a:r>
          </a:p>
          <a:p>
            <a:pPr marL="285750" indent="-285750">
              <a:spcBef>
                <a:spcPts val="600"/>
              </a:spcBef>
              <a:spcAft>
                <a:spcPts val="600"/>
              </a:spcAft>
              <a:buFont typeface="Arial" panose="020B0604020202020204" pitchFamily="34" charset="0"/>
              <a:buChar char="•"/>
            </a:pPr>
            <a:r>
              <a:rPr lang="en-US" sz="2000" dirty="0"/>
              <a:t>37% of eateries are chains</a:t>
            </a:r>
          </a:p>
          <a:p>
            <a:pPr marL="285750" indent="-285750">
              <a:spcBef>
                <a:spcPts val="600"/>
              </a:spcBef>
              <a:spcAft>
                <a:spcPts val="600"/>
              </a:spcAft>
              <a:buFont typeface="Arial" panose="020B0604020202020204" pitchFamily="34" charset="0"/>
              <a:buChar char="•"/>
            </a:pPr>
            <a:r>
              <a:rPr lang="en-US" sz="2000" dirty="0"/>
              <a:t>Most eateries have less than 50 seats, and within those, the average eatery has about 20</a:t>
            </a:r>
          </a:p>
          <a:p>
            <a:pPr marL="285750" indent="-285750">
              <a:spcBef>
                <a:spcPts val="600"/>
              </a:spcBef>
              <a:spcAft>
                <a:spcPts val="600"/>
              </a:spcAft>
              <a:buFont typeface="Arial" panose="020B0604020202020204" pitchFamily="34" charset="0"/>
              <a:buChar char="•"/>
            </a:pPr>
            <a:r>
              <a:rPr lang="en-US" sz="2000" dirty="0"/>
              <a:t>27% of eateries are located on one of the top 10 streets</a:t>
            </a:r>
            <a:endParaRPr lang="en-IL" sz="2000" dirty="0"/>
          </a:p>
        </p:txBody>
      </p:sp>
    </p:spTree>
    <p:extLst>
      <p:ext uri="{BB962C8B-B14F-4D97-AF65-F5344CB8AC3E}">
        <p14:creationId xmlns:p14="http://schemas.microsoft.com/office/powerpoint/2010/main" val="212070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723897-CD88-B87E-0C43-7E45C6F155E3}"/>
              </a:ext>
            </a:extLst>
          </p:cNvPr>
          <p:cNvPicPr>
            <a:picLocks noChangeAspect="1"/>
          </p:cNvPicPr>
          <p:nvPr/>
        </p:nvPicPr>
        <p:blipFill>
          <a:blip r:embed="rId2"/>
          <a:stretch>
            <a:fillRect/>
          </a:stretch>
        </p:blipFill>
        <p:spPr>
          <a:xfrm>
            <a:off x="687146" y="996620"/>
            <a:ext cx="4610337" cy="2863997"/>
          </a:xfrm>
          <a:prstGeom prst="rect">
            <a:avLst/>
          </a:prstGeom>
        </p:spPr>
      </p:pic>
      <p:sp>
        <p:nvSpPr>
          <p:cNvPr id="2" name="Title 1">
            <a:extLst>
              <a:ext uri="{FF2B5EF4-FFF2-40B4-BE49-F238E27FC236}">
                <a16:creationId xmlns:a16="http://schemas.microsoft.com/office/drawing/2014/main" id="{A5DED73F-08E9-2DBF-57E0-559686B86265}"/>
              </a:ext>
            </a:extLst>
          </p:cNvPr>
          <p:cNvSpPr>
            <a:spLocks noGrp="1"/>
          </p:cNvSpPr>
          <p:nvPr>
            <p:ph type="title"/>
          </p:nvPr>
        </p:nvSpPr>
        <p:spPr>
          <a:xfrm>
            <a:off x="838200" y="-129309"/>
            <a:ext cx="10515600" cy="1325563"/>
          </a:xfrm>
        </p:spPr>
        <p:txBody>
          <a:bodyPr vert="horz" lIns="91440" tIns="45720" rIns="91440" bIns="45720" rtlCol="0" anchor="ctr">
            <a:normAutofit/>
          </a:bodyPr>
          <a:lstStyle/>
          <a:p>
            <a:pPr algn="ctr"/>
            <a:r>
              <a:rPr lang="en-US"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rPr>
              <a:t>Most eateries are “Restaurants”</a:t>
            </a:r>
            <a:endParaRPr lang="en-IL"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endParaRPr>
          </a:p>
        </p:txBody>
      </p:sp>
      <p:sp>
        <p:nvSpPr>
          <p:cNvPr id="9" name="TextBox 8">
            <a:extLst>
              <a:ext uri="{FF2B5EF4-FFF2-40B4-BE49-F238E27FC236}">
                <a16:creationId xmlns:a16="http://schemas.microsoft.com/office/drawing/2014/main" id="{7896A822-E64B-C0FC-5BCF-E2E921F6735C}"/>
              </a:ext>
            </a:extLst>
          </p:cNvPr>
          <p:cNvSpPr txBox="1"/>
          <p:nvPr/>
        </p:nvSpPr>
        <p:spPr>
          <a:xfrm>
            <a:off x="6622473" y="1653309"/>
            <a:ext cx="4731327" cy="261610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t>While most eateries are dubbed “Restaurants”, I am concerned this is a catch-all category as the term is not defined</a:t>
            </a:r>
          </a:p>
          <a:p>
            <a:pPr marL="285750" indent="-285750">
              <a:spcBef>
                <a:spcPts val="600"/>
              </a:spcBef>
              <a:spcAft>
                <a:spcPts val="600"/>
              </a:spcAft>
              <a:buFont typeface="Arial" panose="020B0604020202020204" pitchFamily="34" charset="0"/>
              <a:buChar char="•"/>
            </a:pPr>
            <a:r>
              <a:rPr lang="en-US" dirty="0"/>
              <a:t>Without “Restaurants”, “Fast Food” followed by “Café” are the largest eatery types</a:t>
            </a:r>
          </a:p>
          <a:p>
            <a:pPr marL="285750" indent="-285750">
              <a:spcBef>
                <a:spcPts val="600"/>
              </a:spcBef>
              <a:spcAft>
                <a:spcPts val="600"/>
              </a:spcAft>
              <a:buFont typeface="Arial" panose="020B0604020202020204" pitchFamily="34" charset="0"/>
              <a:buChar char="•"/>
            </a:pPr>
            <a:r>
              <a:rPr lang="en-US" dirty="0"/>
              <a:t>The difference between the sizes of the remaining 3 categories (“Pizza”, “Bar”, and “Bakery”) lacks significance</a:t>
            </a:r>
            <a:endParaRPr lang="en-IL" dirty="0"/>
          </a:p>
        </p:txBody>
      </p:sp>
      <p:pic>
        <p:nvPicPr>
          <p:cNvPr id="15" name="Picture 14">
            <a:extLst>
              <a:ext uri="{FF2B5EF4-FFF2-40B4-BE49-F238E27FC236}">
                <a16:creationId xmlns:a16="http://schemas.microsoft.com/office/drawing/2014/main" id="{7364097B-D00C-956E-26B3-E17A133A807B}"/>
              </a:ext>
            </a:extLst>
          </p:cNvPr>
          <p:cNvPicPr>
            <a:picLocks noChangeAspect="1"/>
          </p:cNvPicPr>
          <p:nvPr/>
        </p:nvPicPr>
        <p:blipFill>
          <a:blip r:embed="rId3"/>
          <a:stretch>
            <a:fillRect/>
          </a:stretch>
        </p:blipFill>
        <p:spPr>
          <a:xfrm>
            <a:off x="0" y="3906617"/>
            <a:ext cx="5429941" cy="2809945"/>
          </a:xfrm>
          <a:prstGeom prst="rect">
            <a:avLst/>
          </a:prstGeom>
        </p:spPr>
      </p:pic>
      <p:cxnSp>
        <p:nvCxnSpPr>
          <p:cNvPr id="17" name="Straight Connector 16">
            <a:extLst>
              <a:ext uri="{FF2B5EF4-FFF2-40B4-BE49-F238E27FC236}">
                <a16:creationId xmlns:a16="http://schemas.microsoft.com/office/drawing/2014/main" id="{A7B62445-5562-7031-268D-C816AAF1BE28}"/>
              </a:ext>
            </a:extLst>
          </p:cNvPr>
          <p:cNvCxnSpPr/>
          <p:nvPr/>
        </p:nvCxnSpPr>
        <p:spPr>
          <a:xfrm>
            <a:off x="175491" y="3814616"/>
            <a:ext cx="539403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65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D73F-08E9-2DBF-57E0-559686B86265}"/>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US"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rPr>
              <a:t>Most eateries are not part of a chain</a:t>
            </a:r>
            <a:endParaRPr lang="en-IL"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endParaRPr>
          </a:p>
        </p:txBody>
      </p:sp>
      <p:sp>
        <p:nvSpPr>
          <p:cNvPr id="9" name="TextBox 8">
            <a:extLst>
              <a:ext uri="{FF2B5EF4-FFF2-40B4-BE49-F238E27FC236}">
                <a16:creationId xmlns:a16="http://schemas.microsoft.com/office/drawing/2014/main" id="{7896A822-E64B-C0FC-5BCF-E2E921F6735C}"/>
              </a:ext>
            </a:extLst>
          </p:cNvPr>
          <p:cNvSpPr txBox="1"/>
          <p:nvPr/>
        </p:nvSpPr>
        <p:spPr>
          <a:xfrm>
            <a:off x="6622473" y="2521528"/>
            <a:ext cx="4731327" cy="64633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t>61% of eateries are not a part of a chain, while 39% are.</a:t>
            </a:r>
            <a:endParaRPr lang="en-IL" dirty="0"/>
          </a:p>
        </p:txBody>
      </p:sp>
      <p:pic>
        <p:nvPicPr>
          <p:cNvPr id="5" name="Picture 4">
            <a:extLst>
              <a:ext uri="{FF2B5EF4-FFF2-40B4-BE49-F238E27FC236}">
                <a16:creationId xmlns:a16="http://schemas.microsoft.com/office/drawing/2014/main" id="{66C0EECA-BB3E-3B68-39C7-9AD1E88A3FDF}"/>
              </a:ext>
            </a:extLst>
          </p:cNvPr>
          <p:cNvPicPr>
            <a:picLocks noChangeAspect="1"/>
          </p:cNvPicPr>
          <p:nvPr/>
        </p:nvPicPr>
        <p:blipFill>
          <a:blip r:embed="rId2"/>
          <a:stretch>
            <a:fillRect/>
          </a:stretch>
        </p:blipFill>
        <p:spPr>
          <a:xfrm>
            <a:off x="935347" y="1880536"/>
            <a:ext cx="3991130" cy="2814555"/>
          </a:xfrm>
          <a:prstGeom prst="rect">
            <a:avLst/>
          </a:prstGeom>
        </p:spPr>
      </p:pic>
    </p:spTree>
    <p:extLst>
      <p:ext uri="{BB962C8B-B14F-4D97-AF65-F5344CB8AC3E}">
        <p14:creationId xmlns:p14="http://schemas.microsoft.com/office/powerpoint/2010/main" val="223536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D73F-08E9-2DBF-57E0-559686B86265}"/>
              </a:ext>
            </a:extLst>
          </p:cNvPr>
          <p:cNvSpPr>
            <a:spLocks noGrp="1"/>
          </p:cNvSpPr>
          <p:nvPr>
            <p:ph type="title"/>
          </p:nvPr>
        </p:nvSpPr>
        <p:spPr>
          <a:xfrm>
            <a:off x="0" y="0"/>
            <a:ext cx="12192000" cy="1325563"/>
          </a:xfrm>
        </p:spPr>
        <p:txBody>
          <a:bodyPr vert="horz" lIns="91440" tIns="45720" rIns="91440" bIns="45720" rtlCol="0" anchor="ctr">
            <a:noAutofit/>
          </a:bodyPr>
          <a:lstStyle/>
          <a:p>
            <a:pPr algn="ctr"/>
            <a:r>
              <a:rPr lang="en-US" sz="3000"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rPr>
              <a:t>Fast Food venues, Cafes, and Pizza shops have a higher percentage of chains, or multiple locations than the remaining three</a:t>
            </a:r>
            <a:endParaRPr lang="en-IL" sz="3000"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endParaRPr>
          </a:p>
        </p:txBody>
      </p:sp>
      <p:sp>
        <p:nvSpPr>
          <p:cNvPr id="9" name="TextBox 8">
            <a:extLst>
              <a:ext uri="{FF2B5EF4-FFF2-40B4-BE49-F238E27FC236}">
                <a16:creationId xmlns:a16="http://schemas.microsoft.com/office/drawing/2014/main" id="{7896A822-E64B-C0FC-5BCF-E2E921F6735C}"/>
              </a:ext>
            </a:extLst>
          </p:cNvPr>
          <p:cNvSpPr txBox="1"/>
          <p:nvPr/>
        </p:nvSpPr>
        <p:spPr>
          <a:xfrm>
            <a:off x="240146" y="5248362"/>
            <a:ext cx="10252363" cy="132343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t>In the first graph, the size of the gap the bars demonstrates the amount of eateries with multiple locations for each type, i.e., potentially a chain. Fast Food, Cafes, and Pizza eateries had wider gaps which intuitively makes sense as they are more likely to be chains than Bakeries, Bars, and Restaurants </a:t>
            </a:r>
          </a:p>
          <a:p>
            <a:pPr marL="285750" indent="-285750">
              <a:spcBef>
                <a:spcPts val="600"/>
              </a:spcBef>
              <a:spcAft>
                <a:spcPts val="600"/>
              </a:spcAft>
              <a:buFont typeface="Arial" panose="020B0604020202020204" pitchFamily="34" charset="0"/>
              <a:buChar char="•"/>
            </a:pPr>
            <a:r>
              <a:rPr lang="en-US" sz="1400" dirty="0"/>
              <a:t>However, the breakdown in the second graph indicates that Bakeries are all chains and Pizza shops have few (which I addressed in my recommendations to the engineers) </a:t>
            </a:r>
            <a:endParaRPr lang="en-IL" sz="1400" dirty="0"/>
          </a:p>
        </p:txBody>
      </p:sp>
      <p:cxnSp>
        <p:nvCxnSpPr>
          <p:cNvPr id="10" name="Straight Connector 9">
            <a:extLst>
              <a:ext uri="{FF2B5EF4-FFF2-40B4-BE49-F238E27FC236}">
                <a16:creationId xmlns:a16="http://schemas.microsoft.com/office/drawing/2014/main" id="{3C98AD0D-41CC-7619-2EB4-5B36BC834754}"/>
              </a:ext>
            </a:extLst>
          </p:cNvPr>
          <p:cNvCxnSpPr>
            <a:cxnSpLocks/>
          </p:cNvCxnSpPr>
          <p:nvPr/>
        </p:nvCxnSpPr>
        <p:spPr>
          <a:xfrm>
            <a:off x="646004" y="3090892"/>
            <a:ext cx="11212945"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4118AAD0-9670-53A4-7C87-3DA9589F45CC}"/>
              </a:ext>
            </a:extLst>
          </p:cNvPr>
          <p:cNvPicPr>
            <a:picLocks noChangeAspect="1"/>
          </p:cNvPicPr>
          <p:nvPr/>
        </p:nvPicPr>
        <p:blipFill>
          <a:blip r:embed="rId2"/>
          <a:stretch>
            <a:fillRect/>
          </a:stretch>
        </p:blipFill>
        <p:spPr>
          <a:xfrm>
            <a:off x="1938088" y="1486644"/>
            <a:ext cx="8090167" cy="1533643"/>
          </a:xfrm>
          <a:prstGeom prst="rect">
            <a:avLst/>
          </a:prstGeom>
        </p:spPr>
      </p:pic>
      <p:pic>
        <p:nvPicPr>
          <p:cNvPr id="17" name="Picture 16">
            <a:extLst>
              <a:ext uri="{FF2B5EF4-FFF2-40B4-BE49-F238E27FC236}">
                <a16:creationId xmlns:a16="http://schemas.microsoft.com/office/drawing/2014/main" id="{09F8CA4A-20DB-BFFA-A06B-2580EEFB7EFC}"/>
              </a:ext>
            </a:extLst>
          </p:cNvPr>
          <p:cNvPicPr>
            <a:picLocks noChangeAspect="1"/>
          </p:cNvPicPr>
          <p:nvPr/>
        </p:nvPicPr>
        <p:blipFill>
          <a:blip r:embed="rId3"/>
          <a:stretch>
            <a:fillRect/>
          </a:stretch>
        </p:blipFill>
        <p:spPr>
          <a:xfrm>
            <a:off x="1938087" y="3355655"/>
            <a:ext cx="8090167" cy="1524592"/>
          </a:xfrm>
          <a:prstGeom prst="rect">
            <a:avLst/>
          </a:prstGeom>
        </p:spPr>
      </p:pic>
    </p:spTree>
    <p:extLst>
      <p:ext uri="{BB962C8B-B14F-4D97-AF65-F5344CB8AC3E}">
        <p14:creationId xmlns:p14="http://schemas.microsoft.com/office/powerpoint/2010/main" val="3732757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D73F-08E9-2DBF-57E0-559686B86265}"/>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US" sz="3800"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rPr>
              <a:t>Chain/Number of locations did not affect the average number of seats for an eatery</a:t>
            </a:r>
            <a:endParaRPr lang="en-IL" sz="3800"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endParaRPr>
          </a:p>
        </p:txBody>
      </p:sp>
      <p:pic>
        <p:nvPicPr>
          <p:cNvPr id="5" name="Picture 4">
            <a:extLst>
              <a:ext uri="{FF2B5EF4-FFF2-40B4-BE49-F238E27FC236}">
                <a16:creationId xmlns:a16="http://schemas.microsoft.com/office/drawing/2014/main" id="{1327218E-19C6-259A-6B4C-B279B63BEA6A}"/>
              </a:ext>
            </a:extLst>
          </p:cNvPr>
          <p:cNvPicPr>
            <a:picLocks noChangeAspect="1"/>
          </p:cNvPicPr>
          <p:nvPr/>
        </p:nvPicPr>
        <p:blipFill>
          <a:blip r:embed="rId2"/>
          <a:stretch>
            <a:fillRect/>
          </a:stretch>
        </p:blipFill>
        <p:spPr>
          <a:xfrm>
            <a:off x="117734" y="1487201"/>
            <a:ext cx="8861165" cy="3883597"/>
          </a:xfrm>
          <a:prstGeom prst="rect">
            <a:avLst/>
          </a:prstGeom>
        </p:spPr>
      </p:pic>
      <p:sp>
        <p:nvSpPr>
          <p:cNvPr id="9" name="TextBox 8">
            <a:extLst>
              <a:ext uri="{FF2B5EF4-FFF2-40B4-BE49-F238E27FC236}">
                <a16:creationId xmlns:a16="http://schemas.microsoft.com/office/drawing/2014/main" id="{7896A822-E64B-C0FC-5BCF-E2E921F6735C}"/>
              </a:ext>
            </a:extLst>
          </p:cNvPr>
          <p:cNvSpPr txBox="1"/>
          <p:nvPr/>
        </p:nvSpPr>
        <p:spPr>
          <a:xfrm>
            <a:off x="7499928" y="3722960"/>
            <a:ext cx="3669144" cy="221599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dirty="0"/>
              <a:t> The graphs demonstrate that the spread across the categories is very similar.</a:t>
            </a:r>
          </a:p>
          <a:p>
            <a:pPr marL="285750" indent="-285750">
              <a:spcBef>
                <a:spcPts val="600"/>
              </a:spcBef>
              <a:spcAft>
                <a:spcPts val="600"/>
              </a:spcAft>
              <a:buFont typeface="Arial" panose="020B0604020202020204" pitchFamily="34" charset="0"/>
              <a:buChar char="•"/>
            </a:pPr>
            <a:r>
              <a:rPr lang="en-US" sz="1600" dirty="0"/>
              <a:t>Each category has more eateries with &lt;50 seats with a peak from 10 to 20 seats, few with between 20 and 30 seats, and a small increase between 40 and 50.</a:t>
            </a:r>
            <a:endParaRPr lang="en-IL" sz="1600" dirty="0"/>
          </a:p>
        </p:txBody>
      </p:sp>
      <p:pic>
        <p:nvPicPr>
          <p:cNvPr id="4" name="Picture 3">
            <a:extLst>
              <a:ext uri="{FF2B5EF4-FFF2-40B4-BE49-F238E27FC236}">
                <a16:creationId xmlns:a16="http://schemas.microsoft.com/office/drawing/2014/main" id="{ED968CDD-A616-016C-4853-9A1E9B3BA382}"/>
              </a:ext>
            </a:extLst>
          </p:cNvPr>
          <p:cNvPicPr>
            <a:picLocks noChangeAspect="1"/>
          </p:cNvPicPr>
          <p:nvPr/>
        </p:nvPicPr>
        <p:blipFill>
          <a:blip r:embed="rId3"/>
          <a:stretch>
            <a:fillRect/>
          </a:stretch>
        </p:blipFill>
        <p:spPr>
          <a:xfrm>
            <a:off x="7630436" y="2659224"/>
            <a:ext cx="3098372" cy="991166"/>
          </a:xfrm>
          <a:prstGeom prst="rect">
            <a:avLst/>
          </a:prstGeom>
        </p:spPr>
      </p:pic>
    </p:spTree>
    <p:extLst>
      <p:ext uri="{BB962C8B-B14F-4D97-AF65-F5344CB8AC3E}">
        <p14:creationId xmlns:p14="http://schemas.microsoft.com/office/powerpoint/2010/main" val="380804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D73F-08E9-2DBF-57E0-559686B86265}"/>
              </a:ext>
            </a:extLst>
          </p:cNvPr>
          <p:cNvSpPr>
            <a:spLocks noGrp="1"/>
          </p:cNvSpPr>
          <p:nvPr>
            <p:ph type="title"/>
          </p:nvPr>
        </p:nvSpPr>
        <p:spPr>
          <a:xfrm>
            <a:off x="838200" y="0"/>
            <a:ext cx="10515600" cy="1325563"/>
          </a:xfrm>
        </p:spPr>
        <p:txBody>
          <a:bodyPr vert="horz" lIns="91440" tIns="45720" rIns="91440" bIns="45720" rtlCol="0" anchor="ctr">
            <a:normAutofit fontScale="90000"/>
          </a:bodyPr>
          <a:lstStyle/>
          <a:p>
            <a:pPr algn="ctr"/>
            <a:r>
              <a:rPr lang="en-US" sz="3800"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rPr>
              <a:t>Chains with many locations tend to have fewer seats than chains with few location and non-chains.</a:t>
            </a:r>
            <a:endParaRPr lang="en-IL" sz="3800"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endParaRPr>
          </a:p>
        </p:txBody>
      </p:sp>
      <p:pic>
        <p:nvPicPr>
          <p:cNvPr id="4" name="Picture 3">
            <a:extLst>
              <a:ext uri="{FF2B5EF4-FFF2-40B4-BE49-F238E27FC236}">
                <a16:creationId xmlns:a16="http://schemas.microsoft.com/office/drawing/2014/main" id="{4929340F-B49D-1E2E-13FF-74375735BA05}"/>
              </a:ext>
            </a:extLst>
          </p:cNvPr>
          <p:cNvPicPr>
            <a:picLocks noChangeAspect="1"/>
          </p:cNvPicPr>
          <p:nvPr/>
        </p:nvPicPr>
        <p:blipFill>
          <a:blip r:embed="rId2"/>
          <a:stretch>
            <a:fillRect/>
          </a:stretch>
        </p:blipFill>
        <p:spPr>
          <a:xfrm>
            <a:off x="182420" y="1640069"/>
            <a:ext cx="6115582" cy="3883278"/>
          </a:xfrm>
          <a:prstGeom prst="rect">
            <a:avLst/>
          </a:prstGeom>
        </p:spPr>
      </p:pic>
      <p:sp>
        <p:nvSpPr>
          <p:cNvPr id="8" name="TextBox 7">
            <a:extLst>
              <a:ext uri="{FF2B5EF4-FFF2-40B4-BE49-F238E27FC236}">
                <a16:creationId xmlns:a16="http://schemas.microsoft.com/office/drawing/2014/main" id="{8AAF1E9A-15FE-9CFD-0232-9A7614D45861}"/>
              </a:ext>
            </a:extLst>
          </p:cNvPr>
          <p:cNvSpPr txBox="1"/>
          <p:nvPr/>
        </p:nvSpPr>
        <p:spPr>
          <a:xfrm>
            <a:off x="6640945" y="1607887"/>
            <a:ext cx="5181600" cy="427809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dirty="0"/>
              <a:t>The “Many Locations, Chain” category is bottom heavy meaning that it tends towards few seats within the eateries that have &lt;=50 seats.</a:t>
            </a:r>
          </a:p>
          <a:p>
            <a:pPr marL="285750" indent="-285750">
              <a:spcBef>
                <a:spcPts val="600"/>
              </a:spcBef>
              <a:spcAft>
                <a:spcPts val="600"/>
              </a:spcAft>
              <a:buFont typeface="Arial" panose="020B0604020202020204" pitchFamily="34" charset="0"/>
              <a:buChar char="•"/>
            </a:pPr>
            <a:r>
              <a:rPr lang="en-IL" dirty="0"/>
              <a:t>The 2 categories with fewer locations seem to follow a more similar</a:t>
            </a:r>
            <a:r>
              <a:rPr lang="en-US" dirty="0"/>
              <a:t>, more evenly spread</a:t>
            </a:r>
            <a:r>
              <a:rPr lang="en-IL" dirty="0"/>
              <a:t> pattern with regard to seats. </a:t>
            </a:r>
            <a:endParaRPr lang="en-US" dirty="0"/>
          </a:p>
          <a:p>
            <a:pPr marL="742950" lvl="1" indent="-285750">
              <a:spcBef>
                <a:spcPts val="600"/>
              </a:spcBef>
              <a:spcAft>
                <a:spcPts val="600"/>
              </a:spcAft>
              <a:buFont typeface="Courier New" panose="02070309020205020404" pitchFamily="49" charset="0"/>
              <a:buChar char="o"/>
            </a:pPr>
            <a:r>
              <a:rPr lang="en-IL" dirty="0"/>
              <a:t>However, the "Few Locations, Chain" category is more similar to the "Many Locations, Chain" than "Not Chain" is to the "Many Locations, Chain" category. It looks like the violin is being squeezed meaning that the weight towards the bottom becomes less and less as the category moves</a:t>
            </a:r>
            <a:r>
              <a:rPr lang="en-US" dirty="0"/>
              <a:t> farther</a:t>
            </a:r>
            <a:r>
              <a:rPr lang="en-IL" dirty="0"/>
              <a:t> away from being a chain. </a:t>
            </a:r>
          </a:p>
        </p:txBody>
      </p:sp>
    </p:spTree>
    <p:extLst>
      <p:ext uri="{BB962C8B-B14F-4D97-AF65-F5344CB8AC3E}">
        <p14:creationId xmlns:p14="http://schemas.microsoft.com/office/powerpoint/2010/main" val="153820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D73F-08E9-2DBF-57E0-559686B86265}"/>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US" sz="3800"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rPr>
              <a:t>Restaurants and Bars are most likely to have more than 50 seats</a:t>
            </a:r>
          </a:p>
        </p:txBody>
      </p:sp>
      <p:sp>
        <p:nvSpPr>
          <p:cNvPr id="8" name="TextBox 7">
            <a:extLst>
              <a:ext uri="{FF2B5EF4-FFF2-40B4-BE49-F238E27FC236}">
                <a16:creationId xmlns:a16="http://schemas.microsoft.com/office/drawing/2014/main" id="{8AAF1E9A-15FE-9CFD-0232-9A7614D45861}"/>
              </a:ext>
            </a:extLst>
          </p:cNvPr>
          <p:cNvSpPr txBox="1"/>
          <p:nvPr/>
        </p:nvSpPr>
        <p:spPr>
          <a:xfrm>
            <a:off x="8035635" y="1984599"/>
            <a:ext cx="3786909" cy="1908215"/>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dirty="0"/>
              <a:t>Restaurants and bars are most likely to have more than 50 seats</a:t>
            </a:r>
          </a:p>
          <a:p>
            <a:pPr marL="285750" indent="-285750">
              <a:spcBef>
                <a:spcPts val="600"/>
              </a:spcBef>
              <a:spcAft>
                <a:spcPts val="600"/>
              </a:spcAft>
              <a:buFont typeface="Arial" panose="020B0604020202020204" pitchFamily="34" charset="0"/>
              <a:buChar char="•"/>
            </a:pPr>
            <a:r>
              <a:rPr lang="en-US" dirty="0"/>
              <a:t>Less than 90% of pizza shops, bakeries, and cafes have fewer than or equal to 50 seats, with fast food hovering around 88%.</a:t>
            </a:r>
            <a:endParaRPr lang="en-IL" dirty="0"/>
          </a:p>
        </p:txBody>
      </p:sp>
      <p:pic>
        <p:nvPicPr>
          <p:cNvPr id="7" name="Picture 6">
            <a:extLst>
              <a:ext uri="{FF2B5EF4-FFF2-40B4-BE49-F238E27FC236}">
                <a16:creationId xmlns:a16="http://schemas.microsoft.com/office/drawing/2014/main" id="{AA16C911-12FF-D5FE-7CD1-7A4E866B6F35}"/>
              </a:ext>
            </a:extLst>
          </p:cNvPr>
          <p:cNvPicPr>
            <a:picLocks noChangeAspect="1"/>
          </p:cNvPicPr>
          <p:nvPr/>
        </p:nvPicPr>
        <p:blipFill>
          <a:blip r:embed="rId2"/>
          <a:stretch>
            <a:fillRect/>
          </a:stretch>
        </p:blipFill>
        <p:spPr>
          <a:xfrm>
            <a:off x="77287" y="1617164"/>
            <a:ext cx="8158157" cy="3802692"/>
          </a:xfrm>
          <a:prstGeom prst="rect">
            <a:avLst/>
          </a:prstGeom>
        </p:spPr>
      </p:pic>
    </p:spTree>
    <p:extLst>
      <p:ext uri="{BB962C8B-B14F-4D97-AF65-F5344CB8AC3E}">
        <p14:creationId xmlns:p14="http://schemas.microsoft.com/office/powerpoint/2010/main" val="55596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D73F-08E9-2DBF-57E0-559686B86265}"/>
              </a:ext>
            </a:extLst>
          </p:cNvPr>
          <p:cNvSpPr>
            <a:spLocks noGrp="1"/>
          </p:cNvSpPr>
          <p:nvPr>
            <p:ph type="title"/>
          </p:nvPr>
        </p:nvSpPr>
        <p:spPr>
          <a:xfrm>
            <a:off x="838200" y="0"/>
            <a:ext cx="10515600" cy="1325563"/>
          </a:xfrm>
        </p:spPr>
        <p:txBody>
          <a:bodyPr vert="horz" lIns="91440" tIns="45720" rIns="91440" bIns="45720" rtlCol="0" anchor="ctr">
            <a:normAutofit/>
          </a:bodyPr>
          <a:lstStyle/>
          <a:p>
            <a:pPr algn="ctr"/>
            <a:r>
              <a:rPr lang="en-US" sz="3800" dirty="0">
                <a:solidFill>
                  <a:srgbClr val="0066FF"/>
                </a:solidFill>
                <a:latin typeface="Bahnschrift SemiLight" panose="020B0502040204020203" pitchFamily="34" charset="0"/>
                <a:ea typeface="Cascadia Code" panose="020B0609020000020004" pitchFamily="49" charset="0"/>
                <a:cs typeface="Cascadia Code" panose="020B0609020000020004" pitchFamily="49" charset="0"/>
              </a:rPr>
              <a:t>Within eateries with &lt;=50 seats, type may be correlated with number of seats</a:t>
            </a:r>
          </a:p>
        </p:txBody>
      </p:sp>
      <p:sp>
        <p:nvSpPr>
          <p:cNvPr id="8" name="TextBox 7">
            <a:extLst>
              <a:ext uri="{FF2B5EF4-FFF2-40B4-BE49-F238E27FC236}">
                <a16:creationId xmlns:a16="http://schemas.microsoft.com/office/drawing/2014/main" id="{8AAF1E9A-15FE-9CFD-0232-9A7614D45861}"/>
              </a:ext>
            </a:extLst>
          </p:cNvPr>
          <p:cNvSpPr txBox="1"/>
          <p:nvPr/>
        </p:nvSpPr>
        <p:spPr>
          <a:xfrm>
            <a:off x="792018" y="4144578"/>
            <a:ext cx="9310255" cy="2646878"/>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dirty="0"/>
              <a:t>When only considering eateries with 50 seats or less, all types average around 20 seats </a:t>
            </a:r>
          </a:p>
          <a:p>
            <a:pPr marL="285750" indent="-285750">
              <a:spcBef>
                <a:spcPts val="600"/>
              </a:spcBef>
              <a:spcAft>
                <a:spcPts val="600"/>
              </a:spcAft>
              <a:buFont typeface="Arial" panose="020B0604020202020204" pitchFamily="34" charset="0"/>
              <a:buChar char="•"/>
            </a:pPr>
            <a:r>
              <a:rPr lang="en-US" dirty="0"/>
              <a:t>The number of seats distribution for Restaurants doesn't really depict a pattern which supports my earlier concern that it's a catch all category</a:t>
            </a:r>
          </a:p>
          <a:p>
            <a:pPr marL="285750" indent="-285750">
              <a:spcBef>
                <a:spcPts val="600"/>
              </a:spcBef>
              <a:spcAft>
                <a:spcPts val="600"/>
              </a:spcAft>
              <a:buFont typeface="Arial" panose="020B0604020202020204" pitchFamily="34" charset="0"/>
              <a:buChar char="•"/>
            </a:pPr>
            <a:r>
              <a:rPr lang="en-US" dirty="0"/>
              <a:t>Bakeries, then pizza shops most heavily trend towards fewer seats</a:t>
            </a:r>
          </a:p>
          <a:p>
            <a:pPr marL="285750" indent="-285750">
              <a:spcBef>
                <a:spcPts val="600"/>
              </a:spcBef>
              <a:spcAft>
                <a:spcPts val="600"/>
              </a:spcAft>
              <a:buFont typeface="Arial" panose="020B0604020202020204" pitchFamily="34" charset="0"/>
              <a:buChar char="•"/>
            </a:pPr>
            <a:r>
              <a:rPr lang="en-US" dirty="0"/>
              <a:t>Fast food, bars, and cafes have more of an even spread, but maintain a right skew, i.e., trend towards fewer seats </a:t>
            </a:r>
          </a:p>
          <a:p>
            <a:pPr marL="285750" indent="-285750">
              <a:spcBef>
                <a:spcPts val="600"/>
              </a:spcBef>
              <a:spcAft>
                <a:spcPts val="600"/>
              </a:spcAft>
              <a:buFont typeface="Arial" panose="020B0604020202020204" pitchFamily="34" charset="0"/>
              <a:buChar char="•"/>
            </a:pPr>
            <a:r>
              <a:rPr lang="en-US" dirty="0"/>
              <a:t>Up to 20 seats seems to be most popular</a:t>
            </a:r>
            <a:endParaRPr lang="en-IL" dirty="0"/>
          </a:p>
        </p:txBody>
      </p:sp>
      <p:pic>
        <p:nvPicPr>
          <p:cNvPr id="7" name="Picture 6">
            <a:extLst>
              <a:ext uri="{FF2B5EF4-FFF2-40B4-BE49-F238E27FC236}">
                <a16:creationId xmlns:a16="http://schemas.microsoft.com/office/drawing/2014/main" id="{809B1633-C513-BB21-11B4-3E9760757E57}"/>
              </a:ext>
            </a:extLst>
          </p:cNvPr>
          <p:cNvPicPr>
            <a:picLocks noChangeAspect="1"/>
          </p:cNvPicPr>
          <p:nvPr/>
        </p:nvPicPr>
        <p:blipFill>
          <a:blip r:embed="rId2"/>
          <a:stretch>
            <a:fillRect/>
          </a:stretch>
        </p:blipFill>
        <p:spPr>
          <a:xfrm>
            <a:off x="199903" y="1549640"/>
            <a:ext cx="11792194" cy="2327563"/>
          </a:xfrm>
          <a:prstGeom prst="rect">
            <a:avLst/>
          </a:prstGeom>
        </p:spPr>
      </p:pic>
    </p:spTree>
    <p:extLst>
      <p:ext uri="{BB962C8B-B14F-4D97-AF65-F5344CB8AC3E}">
        <p14:creationId xmlns:p14="http://schemas.microsoft.com/office/powerpoint/2010/main" val="781209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TotalTime>
  <Words>738</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Bahnschrift SemiLight</vt:lpstr>
      <vt:lpstr>Calibri</vt:lpstr>
      <vt:lpstr>Calibri Light</vt:lpstr>
      <vt:lpstr>Courier New</vt:lpstr>
      <vt:lpstr>Helvetica Neue</vt:lpstr>
      <vt:lpstr>Office Theme</vt:lpstr>
      <vt:lpstr>Robot Run Café in LA</vt:lpstr>
      <vt:lpstr>Conclusions &amp; Recommendations</vt:lpstr>
      <vt:lpstr>Most eateries are “Restaurants”</vt:lpstr>
      <vt:lpstr>Most eateries are not part of a chain</vt:lpstr>
      <vt:lpstr>Fast Food venues, Cafes, and Pizza shops have a higher percentage of chains, or multiple locations than the remaining three</vt:lpstr>
      <vt:lpstr>Chain/Number of locations did not affect the average number of seats for an eatery</vt:lpstr>
      <vt:lpstr>Chains with many locations tend to have fewer seats than chains with few location and non-chains.</vt:lpstr>
      <vt:lpstr>Restaurants and Bars are most likely to have more than 50 seats</vt:lpstr>
      <vt:lpstr>Within eateries with &lt;=50 seats, type may be correlated with number of seats</vt:lpstr>
      <vt:lpstr>While the top 10 streets account for only 1% of the total streets, 27 % of eateries are located on one of them.</vt:lpstr>
      <vt:lpstr>No relationship between location and size of eatery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Run Café in LA</dc:title>
  <dc:creator>Talia Peckerman</dc:creator>
  <cp:lastModifiedBy>Talia Peckerman</cp:lastModifiedBy>
  <cp:revision>2</cp:revision>
  <dcterms:created xsi:type="dcterms:W3CDTF">2022-11-06T12:09:05Z</dcterms:created>
  <dcterms:modified xsi:type="dcterms:W3CDTF">2022-12-01T09:08:25Z</dcterms:modified>
</cp:coreProperties>
</file>