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Robo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d26cd11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d26cd11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d26cd111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d26cd11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d26cd111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d26cd11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d26cd111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d26cd11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d26cd111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d26cd11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d26cd111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d26cd11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d26cd11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d26cd11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4e86aded9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4e86aded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d26cd111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d26cd11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2650" y="223125"/>
            <a:ext cx="7212600" cy="143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CCCCCC"/>
                </a:solidFill>
                <a:latin typeface="Times New Roman"/>
                <a:ea typeface="Times New Roman"/>
                <a:cs typeface="Times New Roman"/>
                <a:sym typeface="Times New Roman"/>
              </a:rPr>
              <a:t>CSE 572: Hospital Costs Database</a:t>
            </a:r>
            <a:endParaRPr>
              <a:solidFill>
                <a:srgbClr val="CCCCCC"/>
              </a:solidFill>
              <a:latin typeface="Times New Roman"/>
              <a:ea typeface="Times New Roman"/>
              <a:cs typeface="Times New Roman"/>
              <a:sym typeface="Times New Roman"/>
            </a:endParaRPr>
          </a:p>
        </p:txBody>
      </p:sp>
      <p:sp>
        <p:nvSpPr>
          <p:cNvPr id="86" name="Google Shape;86;p13"/>
          <p:cNvSpPr txBox="1">
            <a:spLocks noGrp="1"/>
          </p:cNvSpPr>
          <p:nvPr>
            <p:ph type="subTitle" idx="1"/>
          </p:nvPr>
        </p:nvSpPr>
        <p:spPr>
          <a:xfrm>
            <a:off x="520550" y="3596300"/>
            <a:ext cx="4558800" cy="1323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CCCCCC"/>
                </a:solidFill>
                <a:latin typeface="Times New Roman"/>
                <a:ea typeface="Times New Roman"/>
                <a:cs typeface="Times New Roman"/>
                <a:sym typeface="Times New Roman"/>
              </a:rPr>
              <a:t>By Christopher Magnuson</a:t>
            </a:r>
            <a:endParaRPr sz="1800">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a:solidFill>
                  <a:srgbClr val="CCCCCC"/>
                </a:solidFill>
                <a:latin typeface="Times New Roman"/>
                <a:ea typeface="Times New Roman"/>
                <a:cs typeface="Times New Roman"/>
                <a:sym typeface="Times New Roman"/>
              </a:rPr>
              <a:t>      Taylor Pedretti</a:t>
            </a:r>
            <a:endParaRPr sz="1800">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a:solidFill>
                  <a:srgbClr val="CCCCCC"/>
                </a:solidFill>
                <a:latin typeface="Times New Roman"/>
                <a:ea typeface="Times New Roman"/>
                <a:cs typeface="Times New Roman"/>
                <a:sym typeface="Times New Roman"/>
              </a:rPr>
              <a:t>      Felipe Valadez</a:t>
            </a:r>
            <a:endParaRPr sz="1800">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800">
                <a:solidFill>
                  <a:srgbClr val="CCCCCC"/>
                </a:solidFill>
                <a:latin typeface="Times New Roman"/>
                <a:ea typeface="Times New Roman"/>
                <a:cs typeface="Times New Roman"/>
                <a:sym typeface="Times New Roman"/>
              </a:rPr>
              <a:t>      Zhenghao Zhou</a:t>
            </a:r>
            <a:endParaRPr sz="1800">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1;p19">
            <a:extLst>
              <a:ext uri="{FF2B5EF4-FFF2-40B4-BE49-F238E27FC236}">
                <a16:creationId xmlns:a16="http://schemas.microsoft.com/office/drawing/2014/main" id="{0D0DEC82-CDA9-4CE0-8539-180F4E0B2C0B}"/>
              </a:ext>
            </a:extLst>
          </p:cNvPr>
          <p:cNvSpPr txBox="1">
            <a:spLocks/>
          </p:cNvSpPr>
          <p:nvPr/>
        </p:nvSpPr>
        <p:spPr>
          <a:xfrm>
            <a:off x="446175" y="161125"/>
            <a:ext cx="5652300" cy="6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3000" dirty="0">
                <a:solidFill>
                  <a:srgbClr val="CCCCCC"/>
                </a:solidFill>
              </a:rPr>
              <a:t>Select Statement</a:t>
            </a:r>
          </a:p>
        </p:txBody>
      </p:sp>
      <p:sp>
        <p:nvSpPr>
          <p:cNvPr id="4" name="Google Shape;122;p19">
            <a:extLst>
              <a:ext uri="{FF2B5EF4-FFF2-40B4-BE49-F238E27FC236}">
                <a16:creationId xmlns:a16="http://schemas.microsoft.com/office/drawing/2014/main" id="{635AEB55-6378-42C2-AEE7-D9A43712DDB8}"/>
              </a:ext>
            </a:extLst>
          </p:cNvPr>
          <p:cNvSpPr txBox="1"/>
          <p:nvPr/>
        </p:nvSpPr>
        <p:spPr>
          <a:xfrm>
            <a:off x="365760" y="822960"/>
            <a:ext cx="8234100" cy="4114800"/>
          </a:xfrm>
          <a:prstGeom prst="rect">
            <a:avLst/>
          </a:prstGeom>
          <a:noFill/>
          <a:ln>
            <a:noFill/>
          </a:ln>
        </p:spPr>
        <p:txBody>
          <a:bodyPr spcFirstLastPara="1" wrap="square" lIns="91425" tIns="91425" rIns="91425" bIns="91425" anchor="t" anchorCtr="0">
            <a:noAutofit/>
          </a:bodyPr>
          <a:lstStyle/>
          <a:p>
            <a:pPr lvl="0">
              <a:lnSpc>
                <a:spcPct val="115000"/>
              </a:lnSpc>
              <a:buSzPts val="1100"/>
            </a:pPr>
            <a:r>
              <a:rPr lang="en-US" sz="1100" dirty="0">
                <a:solidFill>
                  <a:srgbClr val="CCCCCC"/>
                </a:solidFill>
                <a:latin typeface="Consolas"/>
                <a:ea typeface="Consolas"/>
                <a:cs typeface="Consolas"/>
                <a:sym typeface="Consolas"/>
              </a:rPr>
              <a:t>select </a:t>
            </a:r>
            <a:r>
              <a:rPr lang="en-US" sz="1100" dirty="0" err="1">
                <a:solidFill>
                  <a:srgbClr val="CCCCCC"/>
                </a:solidFill>
                <a:latin typeface="Consolas"/>
                <a:ea typeface="Consolas"/>
                <a:cs typeface="Consolas"/>
                <a:sym typeface="Consolas"/>
              </a:rPr>
              <a:t>service_name</a:t>
            </a:r>
            <a:r>
              <a:rPr lang="en-US" sz="1100" dirty="0">
                <a:solidFill>
                  <a:srgbClr val="CCCCCC"/>
                </a:solidFill>
                <a:latin typeface="Consolas"/>
                <a:ea typeface="Consolas"/>
                <a:cs typeface="Consolas"/>
                <a:sym typeface="Consolas"/>
              </a:rPr>
              <a:t> as "Service Name", charge as "Price" from </a:t>
            </a:r>
            <a:r>
              <a:rPr lang="en-US" sz="1100" dirty="0" err="1">
                <a:solidFill>
                  <a:srgbClr val="CCCCCC"/>
                </a:solidFill>
                <a:latin typeface="Consolas"/>
                <a:ea typeface="Consolas"/>
                <a:cs typeface="Consolas"/>
                <a:sym typeface="Consolas"/>
              </a:rPr>
              <a:t>serviceinfo</a:t>
            </a:r>
            <a:r>
              <a:rPr lang="en-US" sz="1100" dirty="0">
                <a:solidFill>
                  <a:srgbClr val="CCCCCC"/>
                </a:solidFill>
                <a:latin typeface="Consolas"/>
                <a:ea typeface="Consolas"/>
                <a:cs typeface="Consolas"/>
                <a:sym typeface="Consolas"/>
              </a:rPr>
              <a:t> where charge&gt;5000;</a:t>
            </a: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endParaRPr lang="en-US" sz="1100" dirty="0">
              <a:solidFill>
                <a:srgbClr val="CCCCCC"/>
              </a:solidFill>
              <a:latin typeface="Consolas"/>
              <a:ea typeface="Consolas"/>
              <a:cs typeface="Consolas"/>
              <a:sym typeface="Consolas"/>
            </a:endParaRPr>
          </a:p>
          <a:p>
            <a:pPr lvl="0">
              <a:lnSpc>
                <a:spcPct val="115000"/>
              </a:lnSpc>
              <a:buSzPts val="1100"/>
            </a:pPr>
            <a:r>
              <a:rPr lang="en-US" sz="1100" dirty="0">
                <a:solidFill>
                  <a:srgbClr val="CCCCCC"/>
                </a:solidFill>
                <a:latin typeface="Consolas"/>
                <a:ea typeface="Consolas"/>
                <a:cs typeface="Consolas"/>
                <a:sym typeface="Consolas"/>
              </a:rPr>
              <a:t>select </a:t>
            </a:r>
            <a:r>
              <a:rPr lang="en-US" sz="1100" dirty="0" err="1">
                <a:solidFill>
                  <a:srgbClr val="CCCCCC"/>
                </a:solidFill>
                <a:latin typeface="Consolas"/>
                <a:ea typeface="Consolas"/>
                <a:cs typeface="Consolas"/>
                <a:sym typeface="Consolas"/>
              </a:rPr>
              <a:t>service_name</a:t>
            </a:r>
            <a:r>
              <a:rPr lang="en-US" sz="1100" dirty="0">
                <a:solidFill>
                  <a:srgbClr val="CCCCCC"/>
                </a:solidFill>
                <a:latin typeface="Consolas"/>
                <a:ea typeface="Consolas"/>
                <a:cs typeface="Consolas"/>
                <a:sym typeface="Consolas"/>
              </a:rPr>
              <a:t> as "Service Name", charge as "Price", </a:t>
            </a:r>
            <a:r>
              <a:rPr lang="en-US" sz="1100" dirty="0" err="1">
                <a:solidFill>
                  <a:srgbClr val="CCCCCC"/>
                </a:solidFill>
                <a:latin typeface="Consolas"/>
                <a:ea typeface="Consolas"/>
                <a:cs typeface="Consolas"/>
                <a:sym typeface="Consolas"/>
              </a:rPr>
              <a:t>service_description</a:t>
            </a:r>
            <a:r>
              <a:rPr lang="en-US" sz="1100" dirty="0">
                <a:solidFill>
                  <a:srgbClr val="CCCCCC"/>
                </a:solidFill>
                <a:latin typeface="Consolas"/>
                <a:ea typeface="Consolas"/>
                <a:cs typeface="Consolas"/>
                <a:sym typeface="Consolas"/>
              </a:rPr>
              <a:t> as "Description" from </a:t>
            </a:r>
            <a:r>
              <a:rPr lang="en-US" sz="1100" dirty="0" err="1">
                <a:solidFill>
                  <a:srgbClr val="CCCCCC"/>
                </a:solidFill>
                <a:latin typeface="Consolas"/>
                <a:ea typeface="Consolas"/>
                <a:cs typeface="Consolas"/>
                <a:sym typeface="Consolas"/>
              </a:rPr>
              <a:t>serviceinfo</a:t>
            </a:r>
            <a:r>
              <a:rPr lang="en-US" sz="1100" dirty="0">
                <a:solidFill>
                  <a:srgbClr val="CCCCCC"/>
                </a:solidFill>
                <a:latin typeface="Consolas"/>
                <a:ea typeface="Consolas"/>
                <a:cs typeface="Consolas"/>
                <a:sym typeface="Consolas"/>
              </a:rPr>
              <a:t> where upper(</a:t>
            </a:r>
            <a:r>
              <a:rPr lang="en-US" sz="1100" dirty="0" err="1">
                <a:solidFill>
                  <a:srgbClr val="CCCCCC"/>
                </a:solidFill>
                <a:latin typeface="Consolas"/>
                <a:ea typeface="Consolas"/>
                <a:cs typeface="Consolas"/>
                <a:sym typeface="Consolas"/>
              </a:rPr>
              <a:t>hospital_procedure_code</a:t>
            </a:r>
            <a:r>
              <a:rPr lang="en-US" sz="1100" dirty="0">
                <a:solidFill>
                  <a:srgbClr val="CCCCCC"/>
                </a:solidFill>
                <a:latin typeface="Consolas"/>
                <a:ea typeface="Consolas"/>
                <a:cs typeface="Consolas"/>
                <a:sym typeface="Consolas"/>
              </a:rPr>
              <a:t>) like ('06600019’);</a:t>
            </a:r>
          </a:p>
          <a:p>
            <a:pPr lvl="0">
              <a:lnSpc>
                <a:spcPct val="115000"/>
              </a:lnSpc>
              <a:buSzPts val="1100"/>
            </a:pPr>
            <a:endParaRPr sz="1100" dirty="0">
              <a:solidFill>
                <a:srgbClr val="CCCCCC"/>
              </a:solidFill>
              <a:latin typeface="Consolas"/>
              <a:ea typeface="Consolas"/>
              <a:cs typeface="Consolas"/>
              <a:sym typeface="Consolas"/>
            </a:endParaRPr>
          </a:p>
        </p:txBody>
      </p:sp>
      <p:graphicFrame>
        <p:nvGraphicFramePr>
          <p:cNvPr id="5" name="Table 4">
            <a:extLst>
              <a:ext uri="{FF2B5EF4-FFF2-40B4-BE49-F238E27FC236}">
                <a16:creationId xmlns:a16="http://schemas.microsoft.com/office/drawing/2014/main" id="{8B97C570-EE77-4D1D-ACF2-65FF7DEA4C48}"/>
              </a:ext>
            </a:extLst>
          </p:cNvPr>
          <p:cNvGraphicFramePr>
            <a:graphicFrameLocks noGrp="1"/>
          </p:cNvGraphicFramePr>
          <p:nvPr>
            <p:extLst>
              <p:ext uri="{D42A27DB-BD31-4B8C-83A1-F6EECF244321}">
                <p14:modId xmlns:p14="http://schemas.microsoft.com/office/powerpoint/2010/main" val="3624844238"/>
              </p:ext>
            </p:extLst>
          </p:nvPr>
        </p:nvGraphicFramePr>
        <p:xfrm>
          <a:off x="446175" y="1229584"/>
          <a:ext cx="8153686" cy="1483360"/>
        </p:xfrm>
        <a:graphic>
          <a:graphicData uri="http://schemas.openxmlformats.org/drawingml/2006/table">
            <a:tbl>
              <a:tblPr firstRow="1" bandRow="1">
                <a:tableStyleId>{5C22544A-7EE6-4342-B048-85BDC9FD1C3A}</a:tableStyleId>
              </a:tblPr>
              <a:tblGrid>
                <a:gridCol w="4076843">
                  <a:extLst>
                    <a:ext uri="{9D8B030D-6E8A-4147-A177-3AD203B41FA5}">
                      <a16:colId xmlns:a16="http://schemas.microsoft.com/office/drawing/2014/main" val="150616715"/>
                    </a:ext>
                  </a:extLst>
                </a:gridCol>
                <a:gridCol w="4076843">
                  <a:extLst>
                    <a:ext uri="{9D8B030D-6E8A-4147-A177-3AD203B41FA5}">
                      <a16:colId xmlns:a16="http://schemas.microsoft.com/office/drawing/2014/main" val="2214984605"/>
                    </a:ext>
                  </a:extLst>
                </a:gridCol>
              </a:tblGrid>
              <a:tr h="370840">
                <a:tc>
                  <a:txBody>
                    <a:bodyPr/>
                    <a:lstStyle/>
                    <a:p>
                      <a:r>
                        <a:rPr lang="en-US" dirty="0"/>
                        <a:t>Service Name</a:t>
                      </a:r>
                    </a:p>
                  </a:txBody>
                  <a:tcPr/>
                </a:tc>
                <a:tc>
                  <a:txBody>
                    <a:bodyPr/>
                    <a:lstStyle/>
                    <a:p>
                      <a:r>
                        <a:rPr lang="en-US" dirty="0"/>
                        <a:t>Price</a:t>
                      </a:r>
                    </a:p>
                  </a:txBody>
                  <a:tcPr/>
                </a:tc>
                <a:extLst>
                  <a:ext uri="{0D108BD9-81ED-4DB2-BD59-A6C34878D82A}">
                    <a16:rowId xmlns:a16="http://schemas.microsoft.com/office/drawing/2014/main" val="210765760"/>
                  </a:ext>
                </a:extLst>
              </a:tr>
              <a:tr h="370840">
                <a:tc>
                  <a:txBody>
                    <a:bodyPr/>
                    <a:lstStyle/>
                    <a:p>
                      <a:r>
                        <a:rPr lang="en-US" dirty="0"/>
                        <a:t>IR THROMBECT MECH ART INIT ADD</a:t>
                      </a:r>
                    </a:p>
                  </a:txBody>
                  <a:tcPr/>
                </a:tc>
                <a:tc>
                  <a:txBody>
                    <a:bodyPr/>
                    <a:lstStyle/>
                    <a:p>
                      <a:r>
                        <a:rPr lang="en-US" dirty="0"/>
                        <a:t>6580</a:t>
                      </a:r>
                    </a:p>
                  </a:txBody>
                  <a:tcPr/>
                </a:tc>
                <a:extLst>
                  <a:ext uri="{0D108BD9-81ED-4DB2-BD59-A6C34878D82A}">
                    <a16:rowId xmlns:a16="http://schemas.microsoft.com/office/drawing/2014/main" val="1838882407"/>
                  </a:ext>
                </a:extLst>
              </a:tr>
              <a:tr h="370840">
                <a:tc>
                  <a:txBody>
                    <a:bodyPr/>
                    <a:lstStyle/>
                    <a:p>
                      <a:r>
                        <a:rPr lang="en-US" dirty="0"/>
                        <a:t>LVIS HR 3.5X23 STENT</a:t>
                      </a:r>
                    </a:p>
                  </a:txBody>
                  <a:tcPr/>
                </a:tc>
                <a:tc>
                  <a:txBody>
                    <a:bodyPr/>
                    <a:lstStyle/>
                    <a:p>
                      <a:r>
                        <a:rPr lang="en-US" dirty="0"/>
                        <a:t>15231</a:t>
                      </a:r>
                    </a:p>
                  </a:txBody>
                  <a:tcPr/>
                </a:tc>
                <a:extLst>
                  <a:ext uri="{0D108BD9-81ED-4DB2-BD59-A6C34878D82A}">
                    <a16:rowId xmlns:a16="http://schemas.microsoft.com/office/drawing/2014/main" val="3082980954"/>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413679848"/>
                  </a:ext>
                </a:extLst>
              </a:tr>
            </a:tbl>
          </a:graphicData>
        </a:graphic>
      </p:graphicFrame>
      <p:graphicFrame>
        <p:nvGraphicFramePr>
          <p:cNvPr id="6" name="Table 5">
            <a:extLst>
              <a:ext uri="{FF2B5EF4-FFF2-40B4-BE49-F238E27FC236}">
                <a16:creationId xmlns:a16="http://schemas.microsoft.com/office/drawing/2014/main" id="{E1721822-3558-40C6-93EF-DDE77E65C32C}"/>
              </a:ext>
            </a:extLst>
          </p:cNvPr>
          <p:cNvGraphicFramePr>
            <a:graphicFrameLocks noGrp="1"/>
          </p:cNvGraphicFramePr>
          <p:nvPr>
            <p:extLst>
              <p:ext uri="{D42A27DB-BD31-4B8C-83A1-F6EECF244321}">
                <p14:modId xmlns:p14="http://schemas.microsoft.com/office/powerpoint/2010/main" val="2176856222"/>
              </p:ext>
            </p:extLst>
          </p:nvPr>
        </p:nvGraphicFramePr>
        <p:xfrm>
          <a:off x="446174" y="3370356"/>
          <a:ext cx="8153684" cy="741680"/>
        </p:xfrm>
        <a:graphic>
          <a:graphicData uri="http://schemas.openxmlformats.org/drawingml/2006/table">
            <a:tbl>
              <a:tblPr firstRow="1" bandRow="1">
                <a:tableStyleId>{5C22544A-7EE6-4342-B048-85BDC9FD1C3A}</a:tableStyleId>
              </a:tblPr>
              <a:tblGrid>
                <a:gridCol w="4076842">
                  <a:extLst>
                    <a:ext uri="{9D8B030D-6E8A-4147-A177-3AD203B41FA5}">
                      <a16:colId xmlns:a16="http://schemas.microsoft.com/office/drawing/2014/main" val="3883822617"/>
                    </a:ext>
                  </a:extLst>
                </a:gridCol>
                <a:gridCol w="4076842">
                  <a:extLst>
                    <a:ext uri="{9D8B030D-6E8A-4147-A177-3AD203B41FA5}">
                      <a16:colId xmlns:a16="http://schemas.microsoft.com/office/drawing/2014/main" val="1663117126"/>
                    </a:ext>
                  </a:extLst>
                </a:gridCol>
              </a:tblGrid>
              <a:tr h="370840">
                <a:tc>
                  <a:txBody>
                    <a:bodyPr/>
                    <a:lstStyle/>
                    <a:p>
                      <a:r>
                        <a:rPr lang="en-US" dirty="0"/>
                        <a:t>Service Name</a:t>
                      </a:r>
                    </a:p>
                  </a:txBody>
                  <a:tcPr/>
                </a:tc>
                <a:tc>
                  <a:txBody>
                    <a:bodyPr/>
                    <a:lstStyle/>
                    <a:p>
                      <a:r>
                        <a:rPr lang="en-US" dirty="0"/>
                        <a:t>Price</a:t>
                      </a:r>
                    </a:p>
                  </a:txBody>
                  <a:tcPr/>
                </a:tc>
                <a:extLst>
                  <a:ext uri="{0D108BD9-81ED-4DB2-BD59-A6C34878D82A}">
                    <a16:rowId xmlns:a16="http://schemas.microsoft.com/office/drawing/2014/main" val="395979653"/>
                  </a:ext>
                </a:extLst>
              </a:tr>
              <a:tr h="370840">
                <a:tc>
                  <a:txBody>
                    <a:bodyPr/>
                    <a:lstStyle/>
                    <a:p>
                      <a:r>
                        <a:rPr lang="en-US" dirty="0"/>
                        <a:t>ROOM  AND CARE - NICU</a:t>
                      </a:r>
                    </a:p>
                  </a:txBody>
                  <a:tcPr/>
                </a:tc>
                <a:tc>
                  <a:txBody>
                    <a:bodyPr/>
                    <a:lstStyle/>
                    <a:p>
                      <a:r>
                        <a:rPr lang="en-US" dirty="0"/>
                        <a:t>6952</a:t>
                      </a:r>
                    </a:p>
                  </a:txBody>
                  <a:tcPr/>
                </a:tc>
                <a:extLst>
                  <a:ext uri="{0D108BD9-81ED-4DB2-BD59-A6C34878D82A}">
                    <a16:rowId xmlns:a16="http://schemas.microsoft.com/office/drawing/2014/main" val="1338613106"/>
                  </a:ext>
                </a:extLst>
              </a:tr>
            </a:tbl>
          </a:graphicData>
        </a:graphic>
      </p:graphicFrame>
    </p:spTree>
    <p:extLst>
      <p:ext uri="{BB962C8B-B14F-4D97-AF65-F5344CB8AC3E}">
        <p14:creationId xmlns:p14="http://schemas.microsoft.com/office/powerpoint/2010/main" val="30803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ctrTitle"/>
          </p:nvPr>
        </p:nvSpPr>
        <p:spPr>
          <a:xfrm>
            <a:off x="195025" y="125267"/>
            <a:ext cx="3236400" cy="6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CCCCCC"/>
                </a:solidFill>
                <a:latin typeface="Times New Roman"/>
                <a:ea typeface="Times New Roman"/>
                <a:cs typeface="Times New Roman"/>
                <a:sym typeface="Times New Roman"/>
              </a:rPr>
              <a:t>Views</a:t>
            </a:r>
            <a:endParaRPr sz="3000">
              <a:solidFill>
                <a:srgbClr val="CCCCCC"/>
              </a:solidFill>
              <a:latin typeface="Times New Roman"/>
              <a:ea typeface="Times New Roman"/>
              <a:cs typeface="Times New Roman"/>
              <a:sym typeface="Times New Roman"/>
            </a:endParaRPr>
          </a:p>
        </p:txBody>
      </p:sp>
      <p:sp>
        <p:nvSpPr>
          <p:cNvPr id="140" name="Google Shape;140;p22"/>
          <p:cNvSpPr txBox="1"/>
          <p:nvPr/>
        </p:nvSpPr>
        <p:spPr>
          <a:xfrm>
            <a:off x="365750" y="688825"/>
            <a:ext cx="8229600" cy="4248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b="1" dirty="0">
                <a:solidFill>
                  <a:srgbClr val="CCCCCC"/>
                </a:solidFill>
                <a:latin typeface="Consolas"/>
                <a:ea typeface="Consolas"/>
                <a:cs typeface="Consolas"/>
                <a:sym typeface="Consolas"/>
              </a:rPr>
              <a:t>-- View for finding all services with x-ray within the name --</a:t>
            </a:r>
            <a:endParaRPr sz="1200" b="1"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r>
              <a:rPr lang="en" sz="1100" dirty="0">
                <a:solidFill>
                  <a:srgbClr val="CCCCCC"/>
                </a:solidFill>
                <a:latin typeface="Consolas"/>
                <a:ea typeface="Consolas"/>
                <a:cs typeface="Consolas"/>
                <a:sym typeface="Consolas"/>
              </a:rPr>
              <a:t>create view xray as select s.service_name as "Service Name", s.charge as "Price" from serviceinfo s where upper(s.service_name) like upper('%x-ray%') or upper(s.service_name) like upper('%x ray%') or upper(s.service_name) like upper('%xray%');</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200" b="1" dirty="0">
                <a:solidFill>
                  <a:srgbClr val="CCCCCC"/>
                </a:solidFill>
                <a:latin typeface="Consolas"/>
                <a:ea typeface="Consolas"/>
                <a:cs typeface="Consolas"/>
                <a:sym typeface="Consolas"/>
              </a:rPr>
              <a:t>-- Display all hospitals in the US based off of ISO 3166-1 codes --</a:t>
            </a:r>
            <a:endParaRPr sz="1200" b="1"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r>
              <a:rPr lang="en" sz="1100" dirty="0">
                <a:solidFill>
                  <a:srgbClr val="CCCCCC"/>
                </a:solidFill>
                <a:latin typeface="Consolas"/>
                <a:ea typeface="Consolas"/>
                <a:cs typeface="Consolas"/>
                <a:sym typeface="Consolas"/>
              </a:rPr>
              <a:t>create view usHospitalInfo as select h.hospital_name as "Hospital Name", l.street_address as "Address", l.city as "City", l.state_province as "State", l.postal_code as "Postal Code", l.phone_number as "Phone Number" from locationinfo l, hospitalinfo h where (l.location_id = h.location_id) and l.country_id=840;</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200" b="1" dirty="0">
                <a:solidFill>
                  <a:srgbClr val="CCCCCC"/>
                </a:solidFill>
                <a:latin typeface="Consolas"/>
                <a:ea typeface="Consolas"/>
                <a:cs typeface="Consolas"/>
                <a:sym typeface="Consolas"/>
              </a:rPr>
              <a:t>-- View all services with the hcpcs id of Z7610 --</a:t>
            </a:r>
            <a:endParaRPr sz="1200" b="1"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r>
              <a:rPr lang="en" sz="1100" dirty="0">
                <a:solidFill>
                  <a:srgbClr val="CCCCCC"/>
                </a:solidFill>
                <a:latin typeface="Consolas"/>
                <a:ea typeface="Consolas"/>
                <a:cs typeface="Consolas"/>
                <a:sym typeface="Consolas"/>
              </a:rPr>
              <a:t>create view serviceinfo as select s.service_name as "Service Name", s.charge as "Price", hc.description as "HCPCS Des" from serviceinfo s, HCPCSCodes hc where upper(s.HCPCS_id) like upper('Z7610');</a:t>
            </a:r>
            <a:endParaRPr sz="1100" dirty="0">
              <a:solidFill>
                <a:srgbClr val="CCCCCC"/>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28550" y="350492"/>
            <a:ext cx="4255500" cy="69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CCCCCC"/>
                </a:solidFill>
                <a:latin typeface="Times New Roman"/>
                <a:ea typeface="Times New Roman"/>
                <a:cs typeface="Times New Roman"/>
                <a:sym typeface="Times New Roman"/>
              </a:rPr>
              <a:t>Overview</a:t>
            </a:r>
            <a:endParaRPr sz="3600">
              <a:solidFill>
                <a:srgbClr val="CCCCCC"/>
              </a:solidFill>
              <a:latin typeface="Times New Roman"/>
              <a:ea typeface="Times New Roman"/>
              <a:cs typeface="Times New Roman"/>
              <a:sym typeface="Times New Roman"/>
            </a:endParaRPr>
          </a:p>
        </p:txBody>
      </p:sp>
      <p:sp>
        <p:nvSpPr>
          <p:cNvPr id="92" name="Google Shape;92;p14"/>
          <p:cNvSpPr txBox="1">
            <a:spLocks noGrp="1"/>
          </p:cNvSpPr>
          <p:nvPr>
            <p:ph type="subTitle" idx="1"/>
          </p:nvPr>
        </p:nvSpPr>
        <p:spPr>
          <a:xfrm>
            <a:off x="422550" y="1045901"/>
            <a:ext cx="7555200" cy="3242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rgbClr val="CCCCCC"/>
                </a:solidFill>
                <a:latin typeface="Times New Roman"/>
                <a:ea typeface="Times New Roman"/>
                <a:cs typeface="Times New Roman"/>
                <a:sym typeface="Times New Roman"/>
              </a:rPr>
              <a:t>The purpose of the database that we have created is to help patients determine the cheapest hospitals in their local area for a specific procedure that they are in need of. A recent law has mandated that hospitals provide pricing on procedures that is publicly available. However, the data is in large spreadsheets and is very hard for patients to access and obtain the information they need. Our database will solve this issue.</a:t>
            </a:r>
            <a:endParaRPr sz="1800">
              <a:solidFill>
                <a:srgbClr val="CCCCC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60275" y="99000"/>
            <a:ext cx="51270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B7B7B7"/>
                </a:solidFill>
                <a:latin typeface="Times New Roman"/>
                <a:ea typeface="Times New Roman"/>
                <a:cs typeface="Times New Roman"/>
                <a:sym typeface="Times New Roman"/>
              </a:rPr>
              <a:t>Introduction</a:t>
            </a:r>
            <a:endParaRPr sz="3600">
              <a:solidFill>
                <a:srgbClr val="B7B7B7"/>
              </a:solidFill>
              <a:latin typeface="Times New Roman"/>
              <a:ea typeface="Times New Roman"/>
              <a:cs typeface="Times New Roman"/>
              <a:sym typeface="Times New Roman"/>
            </a:endParaRPr>
          </a:p>
        </p:txBody>
      </p:sp>
      <p:sp>
        <p:nvSpPr>
          <p:cNvPr id="98" name="Google Shape;98;p15"/>
          <p:cNvSpPr txBox="1">
            <a:spLocks noGrp="1"/>
          </p:cNvSpPr>
          <p:nvPr>
            <p:ph type="subTitle" idx="1"/>
          </p:nvPr>
        </p:nvSpPr>
        <p:spPr>
          <a:xfrm>
            <a:off x="349275" y="930625"/>
            <a:ext cx="7330800" cy="3637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800">
                <a:solidFill>
                  <a:srgbClr val="CCCCCC"/>
                </a:solidFill>
                <a:latin typeface="Times New Roman"/>
                <a:ea typeface="Times New Roman"/>
                <a:cs typeface="Times New Roman"/>
                <a:sym typeface="Times New Roman"/>
              </a:rPr>
              <a:t>Our database will  help patients navigate the different pricing variations that occur throughout hospitals in their local area. It will most likely be useful for people that are having elective procedures and other non-life threatening procedures. They will have the ability to research local hospitals and find a hospital that offers them best value. For years consumers have been able to price shop different items that they are interested in purchasing. The time has come for  the consumer to have this same option when dealing with medical procedures.</a:t>
            </a:r>
            <a:endParaRPr sz="1800">
              <a:solidFill>
                <a:srgbClr val="CCCCC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ctrTitle"/>
          </p:nvPr>
        </p:nvSpPr>
        <p:spPr>
          <a:xfrm>
            <a:off x="316500" y="139272"/>
            <a:ext cx="38907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CCCCCC"/>
                </a:solidFill>
                <a:latin typeface="Times New Roman"/>
                <a:ea typeface="Times New Roman"/>
                <a:cs typeface="Times New Roman"/>
                <a:sym typeface="Times New Roman"/>
              </a:rPr>
              <a:t>Introduction </a:t>
            </a:r>
            <a:endParaRPr sz="3600">
              <a:solidFill>
                <a:srgbClr val="CCCCCC"/>
              </a:solidFill>
              <a:latin typeface="Times New Roman"/>
              <a:ea typeface="Times New Roman"/>
              <a:cs typeface="Times New Roman"/>
              <a:sym typeface="Times New Roman"/>
            </a:endParaRPr>
          </a:p>
        </p:txBody>
      </p:sp>
      <p:sp>
        <p:nvSpPr>
          <p:cNvPr id="104" name="Google Shape;104;p16"/>
          <p:cNvSpPr txBox="1">
            <a:spLocks noGrp="1"/>
          </p:cNvSpPr>
          <p:nvPr>
            <p:ph type="subTitle" idx="1"/>
          </p:nvPr>
        </p:nvSpPr>
        <p:spPr>
          <a:xfrm>
            <a:off x="457750" y="684975"/>
            <a:ext cx="7373400" cy="36282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a:solidFill>
                  <a:srgbClr val="CCCCCC"/>
                </a:solidFill>
                <a:latin typeface="Times New Roman"/>
                <a:ea typeface="Times New Roman"/>
                <a:cs typeface="Times New Roman"/>
                <a:sym typeface="Times New Roman"/>
              </a:rPr>
              <a:t>In China, the national database provides users with professional classification of Chinese medical research, new medicine, professional hospitals, famous doctors' research results and pathological health information according to Chinese domestic disease departments and domestic common diseases, to facilitate more targeted and accurate access and there is a new database of the citizen which can record every citizen`s medical history. And our system will provide a similar service of the old Chinese database.</a:t>
            </a:r>
            <a:endParaRPr sz="1800">
              <a:solidFill>
                <a:srgbClr val="CCCCC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ctrTitle"/>
          </p:nvPr>
        </p:nvSpPr>
        <p:spPr>
          <a:xfrm>
            <a:off x="174075" y="174168"/>
            <a:ext cx="3781500" cy="84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CCCCCC"/>
                </a:solidFill>
                <a:latin typeface="Times New Roman"/>
                <a:ea typeface="Times New Roman"/>
                <a:cs typeface="Times New Roman"/>
                <a:sym typeface="Times New Roman"/>
              </a:rPr>
              <a:t>Entities </a:t>
            </a:r>
            <a:endParaRPr sz="3600">
              <a:solidFill>
                <a:srgbClr val="CCCCCC"/>
              </a:solidFill>
              <a:latin typeface="Times New Roman"/>
              <a:ea typeface="Times New Roman"/>
              <a:cs typeface="Times New Roman"/>
              <a:sym typeface="Times New Roman"/>
            </a:endParaRPr>
          </a:p>
        </p:txBody>
      </p:sp>
      <p:sp>
        <p:nvSpPr>
          <p:cNvPr id="110" name="Google Shape;110;p17"/>
          <p:cNvSpPr txBox="1">
            <a:spLocks noGrp="1"/>
          </p:cNvSpPr>
          <p:nvPr>
            <p:ph type="subTitle" idx="1"/>
          </p:nvPr>
        </p:nvSpPr>
        <p:spPr>
          <a:xfrm>
            <a:off x="824000" y="1017475"/>
            <a:ext cx="6093000" cy="35469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Hospital</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Location</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Countries</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Regions</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Reviews</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Service</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Users</a:t>
            </a:r>
            <a:endParaRPr sz="2400" dirty="0">
              <a:solidFill>
                <a:srgbClr val="CCCCCC"/>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CCCCCC"/>
              </a:buClr>
              <a:buSzPts val="2400"/>
              <a:buFont typeface="Times New Roman"/>
              <a:buChar char="●"/>
            </a:pPr>
            <a:r>
              <a:rPr lang="en" sz="2400" dirty="0">
                <a:solidFill>
                  <a:srgbClr val="CCCCCC"/>
                </a:solidFill>
                <a:latin typeface="Times New Roman"/>
                <a:ea typeface="Times New Roman"/>
                <a:cs typeface="Times New Roman"/>
                <a:sym typeface="Times New Roman"/>
              </a:rPr>
              <a:t>Doctor</a:t>
            </a:r>
            <a:endParaRPr sz="2400" dirty="0">
              <a:solidFill>
                <a:srgbClr val="CCCCCC"/>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p:nvPr>
        </p:nvSpPr>
        <p:spPr>
          <a:xfrm>
            <a:off x="125150" y="118300"/>
            <a:ext cx="6586500" cy="68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CCCCCC"/>
                </a:solidFill>
                <a:latin typeface="Times New Roman"/>
                <a:ea typeface="Times New Roman"/>
                <a:cs typeface="Times New Roman"/>
                <a:sym typeface="Times New Roman"/>
              </a:rPr>
              <a:t>Entity Relation Diagram </a:t>
            </a:r>
            <a:endParaRPr sz="3600">
              <a:solidFill>
                <a:srgbClr val="CCCCCC"/>
              </a:solidFill>
              <a:latin typeface="Times New Roman"/>
              <a:ea typeface="Times New Roman"/>
              <a:cs typeface="Times New Roman"/>
              <a:sym typeface="Times New Roman"/>
            </a:endParaRPr>
          </a:p>
        </p:txBody>
      </p:sp>
      <p:pic>
        <p:nvPicPr>
          <p:cNvPr id="116" name="Google Shape;116;p18"/>
          <p:cNvPicPr preferRelativeResize="0"/>
          <p:nvPr/>
        </p:nvPicPr>
        <p:blipFill>
          <a:blip r:embed="rId3">
            <a:alphaModFix/>
          </a:blip>
          <a:stretch>
            <a:fillRect/>
          </a:stretch>
        </p:blipFill>
        <p:spPr>
          <a:xfrm>
            <a:off x="905575" y="800500"/>
            <a:ext cx="6870674" cy="40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ctrTitle"/>
          </p:nvPr>
        </p:nvSpPr>
        <p:spPr>
          <a:xfrm>
            <a:off x="446175" y="161125"/>
            <a:ext cx="56523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CCCCCC"/>
                </a:solidFill>
              </a:rPr>
              <a:t>Create Statement</a:t>
            </a:r>
            <a:endParaRPr sz="3000" dirty="0">
              <a:solidFill>
                <a:srgbClr val="CCCCCC"/>
              </a:solidFill>
            </a:endParaRPr>
          </a:p>
        </p:txBody>
      </p:sp>
      <p:sp>
        <p:nvSpPr>
          <p:cNvPr id="122" name="Google Shape;122;p19"/>
          <p:cNvSpPr txBox="1"/>
          <p:nvPr/>
        </p:nvSpPr>
        <p:spPr>
          <a:xfrm>
            <a:off x="365760" y="822960"/>
            <a:ext cx="82341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CREATE TABLE serviceinfo</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service_id          		number(10) NOT NULL PRIMARY KEY,</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hospital_procedure_code 	</a:t>
            </a:r>
            <a:r>
              <a:rPr lang="en-US" sz="1100" dirty="0">
                <a:solidFill>
                  <a:srgbClr val="CCCCCC"/>
                </a:solidFill>
                <a:latin typeface="Consolas"/>
                <a:ea typeface="Consolas"/>
                <a:cs typeface="Consolas"/>
                <a:sym typeface="Consolas"/>
              </a:rPr>
              <a:t>varchar(4000)</a:t>
            </a: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lvl="0">
              <a:lnSpc>
                <a:spcPct val="115000"/>
              </a:lnSpc>
              <a:buSzPts val="1100"/>
            </a:pPr>
            <a:r>
              <a:rPr lang="en" sz="1100" dirty="0">
                <a:solidFill>
                  <a:srgbClr val="CCCCCC"/>
                </a:solidFill>
                <a:latin typeface="Consolas"/>
                <a:ea typeface="Consolas"/>
                <a:cs typeface="Consolas"/>
                <a:sym typeface="Consolas"/>
              </a:rPr>
              <a:t> service_name        		</a:t>
            </a:r>
            <a:r>
              <a:rPr lang="en-US" sz="1100" dirty="0">
                <a:solidFill>
                  <a:srgbClr val="CCCCCC"/>
                </a:solidFill>
                <a:latin typeface="Consolas"/>
                <a:ea typeface="Consolas"/>
                <a:cs typeface="Consolas"/>
                <a:sym typeface="Consolas"/>
              </a:rPr>
              <a:t>varchar(4000)</a:t>
            </a: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lvl="0">
              <a:lnSpc>
                <a:spcPct val="115000"/>
              </a:lnSpc>
              <a:buSzPts val="1100"/>
            </a:pPr>
            <a:r>
              <a:rPr lang="en" sz="1100" dirty="0">
                <a:solidFill>
                  <a:srgbClr val="CCCCCC"/>
                </a:solidFill>
                <a:latin typeface="Consolas"/>
                <a:ea typeface="Consolas"/>
                <a:cs typeface="Consolas"/>
                <a:sym typeface="Consolas"/>
              </a:rPr>
              <a:t> service_description 		</a:t>
            </a:r>
            <a:r>
              <a:rPr lang="en-US" sz="1100" dirty="0">
                <a:solidFill>
                  <a:srgbClr val="CCCCCC"/>
                </a:solidFill>
                <a:latin typeface="Consolas"/>
                <a:ea typeface="Consolas"/>
                <a:cs typeface="Consolas"/>
                <a:sym typeface="Consolas"/>
              </a:rPr>
              <a:t>varchar(4000)</a:t>
            </a: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charge              		binary_double,</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date_updated        		date,</a:t>
            </a:r>
            <a:endParaRPr sz="1100" dirty="0">
              <a:solidFill>
                <a:srgbClr val="CCCCCC"/>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hospital_id         		number(10) NOT NULL,</a:t>
            </a:r>
            <a:endParaRPr sz="1100" dirty="0">
              <a:solidFill>
                <a:srgbClr val="CCCCCC"/>
              </a:solidFill>
              <a:latin typeface="Consolas"/>
              <a:ea typeface="Consolas"/>
              <a:cs typeface="Consolas"/>
              <a:sym typeface="Consolas"/>
            </a:endParaRPr>
          </a:p>
          <a:p>
            <a:pPr lvl="0">
              <a:lnSpc>
                <a:spcPct val="115000"/>
              </a:lnSpc>
              <a:buSzPts val="1100"/>
            </a:pPr>
            <a:r>
              <a:rPr lang="en" sz="1100" dirty="0">
                <a:solidFill>
                  <a:srgbClr val="CCCCCC"/>
                </a:solidFill>
                <a:latin typeface="Consolas"/>
                <a:ea typeface="Consolas"/>
                <a:cs typeface="Consolas"/>
                <a:sym typeface="Consolas"/>
              </a:rPr>
              <a:t> review_ids   		</a:t>
            </a:r>
            <a:r>
              <a:rPr lang="en-US" sz="1100" dirty="0">
                <a:solidFill>
                  <a:srgbClr val="CCCCCC"/>
                </a:solidFill>
                <a:latin typeface="Consolas"/>
                <a:ea typeface="Consolas"/>
                <a:cs typeface="Consolas"/>
                <a:sym typeface="Consolas"/>
              </a:rPr>
              <a:t>varchar(4000)</a:t>
            </a: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lvl="0">
              <a:lnSpc>
                <a:spcPct val="115000"/>
              </a:lnSpc>
              <a:buSzPts val="1100"/>
            </a:pPr>
            <a:r>
              <a:rPr lang="en" sz="1100" dirty="0">
                <a:solidFill>
                  <a:srgbClr val="CCCCCC"/>
                </a:solidFill>
                <a:latin typeface="Consolas"/>
                <a:ea typeface="Consolas"/>
                <a:cs typeface="Consolas"/>
                <a:sym typeface="Consolas"/>
              </a:rPr>
              <a:t> HCPCS_id            		</a:t>
            </a:r>
            <a:r>
              <a:rPr lang="en-US" sz="1100" dirty="0">
                <a:solidFill>
                  <a:srgbClr val="CCCCCC"/>
                </a:solidFill>
                <a:latin typeface="Consolas"/>
                <a:ea typeface="Consolas"/>
                <a:cs typeface="Consolas"/>
                <a:sym typeface="Consolas"/>
              </a:rPr>
              <a:t>varchar(4000)</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ALTER TABLE locationinfo ADD CONSTRAINT country_fk FOREIGN KEY (country_id) REFERENCES countries(country_id);</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ALTER TABLE countries ADD CONSTRAINT region_fk FOREIGN KEY (region_id) REFERENCES region(region_id);</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ALTER TABLE hospitalinfo ADD CONSTRAINT location_fk FOREIGN KEY (location_id) REFERENCES locationinfo(location_id);</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CCCCCC"/>
                </a:solidFill>
                <a:latin typeface="Consolas"/>
                <a:ea typeface="Consolas"/>
                <a:cs typeface="Consolas"/>
                <a:sym typeface="Consolas"/>
              </a:rPr>
              <a:t>ALTER TABLE serviceinfo ADD CONSTRAINT hospital_fk FOREIGN KEY (hospital_id) REFERENCES hospitalinfo(hospital_id);</a:t>
            </a:r>
            <a:endParaRPr sz="1100" dirty="0">
              <a:solidFill>
                <a:srgbClr val="CCCCCC"/>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309850" y="148725"/>
            <a:ext cx="5788500" cy="8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CCCCCC"/>
                </a:solidFill>
              </a:rPr>
              <a:t>Insert Statement</a:t>
            </a:r>
            <a:endParaRPr sz="3000">
              <a:solidFill>
                <a:srgbClr val="CCCCCC"/>
              </a:solidFill>
            </a:endParaRPr>
          </a:p>
        </p:txBody>
      </p:sp>
      <p:sp>
        <p:nvSpPr>
          <p:cNvPr id="128" name="Google Shape;128;p20"/>
          <p:cNvSpPr txBox="1"/>
          <p:nvPr/>
        </p:nvSpPr>
        <p:spPr>
          <a:xfrm>
            <a:off x="365750" y="822950"/>
            <a:ext cx="82296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INSERT INTO</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locationinfo(location_id, street_address, postal_code, city, state_province, phone_number, country_id)</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SELECT 1, '400 N Pepper Ave',    	 92324, 'Colton',    'CA', '909-580-1000', 840 FROM dual UNION ALL</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SELECT 2, '820 E Mountain View St', 92311, 'Barstow',   'CA', '760-256-1761', 840 FROM dual UNION ALL</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 SELECT 3, '5451 Walnut Ave',    	 91710, 'Chino',     'CA', '909-464-8600', 840 FROM dual UNION ALL</a:t>
            </a:r>
            <a:endParaRPr sz="1100" dirty="0">
              <a:solidFill>
                <a:srgbClr val="CCCCCC"/>
              </a:solidFill>
              <a:latin typeface="Consolas"/>
              <a:ea typeface="Consolas"/>
              <a:cs typeface="Consolas"/>
              <a:sym typeface="Consolas"/>
            </a:endParaRPr>
          </a:p>
          <a:p>
            <a:pPr marL="0" lvl="0" indent="0" algn="l" rtl="0">
              <a:lnSpc>
                <a:spcPct val="150000"/>
              </a:lnSpc>
              <a:spcBef>
                <a:spcPts val="0"/>
              </a:spcBef>
              <a:spcAft>
                <a:spcPts val="0"/>
              </a:spcAft>
              <a:buNone/>
            </a:pPr>
            <a:r>
              <a:rPr lang="en" sz="1100" dirty="0">
                <a:solidFill>
                  <a:srgbClr val="CCCCCC"/>
                </a:solidFill>
                <a:latin typeface="Consolas"/>
                <a:ea typeface="Consolas"/>
                <a:cs typeface="Consolas"/>
                <a:sym typeface="Consolas"/>
              </a:rPr>
              <a:t> SELECT 4, '800 S Main St’,	 92882, 'Corona',    'CA', '951-737-4343', 840 FROM dual;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CCCCCC"/>
                </a:solidFill>
                <a:latin typeface="Consolas"/>
                <a:ea typeface="Consolas"/>
                <a:cs typeface="Consolas"/>
                <a:sym typeface="Consolas"/>
              </a:rPr>
              <a:t>INSERT INTO HCPCSCodes</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'80061',NULL,'Lipid panel','310'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'80069',NULL,'Renal function panel','310'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'80074',NULL,'Acute hepatitis panel','220'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'80076',NULL,'Hepatic function panel','310'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'80081',NULL,'Obstetric panel','210, 220, 400, 510, 520'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'80150',NULL,'Assay of amikacin','340'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'80155',NULL,'Drug assay caffeine','340'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SELECT '80156',NULL,'Assay, carbamazepine, total','340' FROM dual UNION ALL</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en" sz="1100" dirty="0">
                <a:solidFill>
                  <a:srgbClr val="CCCCCC"/>
                </a:solidFill>
                <a:latin typeface="Consolas"/>
                <a:ea typeface="Consolas"/>
                <a:cs typeface="Consolas"/>
                <a:sym typeface="Consolas"/>
              </a:rPr>
              <a:t>...</a:t>
            </a: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endParaRPr sz="1100" dirty="0">
              <a:solidFill>
                <a:srgbClr val="CCCCCC"/>
              </a:solidFill>
              <a:latin typeface="Consolas"/>
              <a:ea typeface="Consolas"/>
              <a:cs typeface="Consolas"/>
              <a:sym typeface="Consolas"/>
            </a:endParaRPr>
          </a:p>
          <a:p>
            <a:pPr marL="0" lvl="0" indent="0" algn="l" rtl="0">
              <a:lnSpc>
                <a:spcPct val="115000"/>
              </a:lnSpc>
              <a:spcBef>
                <a:spcPts val="0"/>
              </a:spcBef>
              <a:spcAft>
                <a:spcPts val="0"/>
              </a:spcAft>
              <a:buNone/>
            </a:pPr>
            <a:r>
              <a:rPr lang="en" sz="1100" dirty="0">
                <a:solidFill>
                  <a:srgbClr val="CCCCCC"/>
                </a:solidFill>
                <a:latin typeface="Consolas"/>
                <a:ea typeface="Consolas"/>
                <a:cs typeface="Consolas"/>
                <a:sym typeface="Consolas"/>
              </a:rPr>
              <a:t>OVER 20,000 INSERT STATEMENTS ALONE FROM ONLY 3 HOSPITALS!!! CRAZY!</a:t>
            </a:r>
            <a:endParaRPr sz="1100" dirty="0">
              <a:solidFill>
                <a:srgbClr val="CCCCCC"/>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ctrTitle"/>
          </p:nvPr>
        </p:nvSpPr>
        <p:spPr>
          <a:xfrm>
            <a:off x="174075" y="125274"/>
            <a:ext cx="3222300" cy="5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CCCCCC"/>
                </a:solidFill>
                <a:latin typeface="Times New Roman"/>
                <a:ea typeface="Times New Roman"/>
                <a:cs typeface="Times New Roman"/>
                <a:sym typeface="Times New Roman"/>
              </a:rPr>
              <a:t>Triggers</a:t>
            </a:r>
            <a:endParaRPr sz="3000" dirty="0">
              <a:solidFill>
                <a:srgbClr val="CCCCCC"/>
              </a:solidFill>
              <a:latin typeface="Times New Roman"/>
              <a:ea typeface="Times New Roman"/>
              <a:cs typeface="Times New Roman"/>
              <a:sym typeface="Times New Roman"/>
            </a:endParaRPr>
          </a:p>
        </p:txBody>
      </p:sp>
      <p:sp>
        <p:nvSpPr>
          <p:cNvPr id="134" name="Google Shape;134;p21"/>
          <p:cNvSpPr txBox="1"/>
          <p:nvPr/>
        </p:nvSpPr>
        <p:spPr>
          <a:xfrm>
            <a:off x="365775" y="740875"/>
            <a:ext cx="8229600" cy="428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CCCCCC"/>
                </a:solidFill>
                <a:latin typeface="Consolas"/>
                <a:ea typeface="Consolas"/>
                <a:cs typeface="Consolas"/>
                <a:sym typeface="Consolas"/>
              </a:rPr>
              <a:t>CREATE SEQUENCE user_seq START WITH 1 INCREMENT BY 1;</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CREATE OR REPLACE TRIGGER user_seq</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BEFORE INSERT ON users</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FOR EACH ROW</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WHEN (new.unique_id IS NULL)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BEGIN</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SELECT user_seq.NEXTVAL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INTO :new.unique_id</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FROM dual;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END;</a:t>
            </a:r>
            <a:endParaRPr sz="1100">
              <a:solidFill>
                <a:srgbClr val="CCCCCC"/>
              </a:solidFill>
              <a:latin typeface="Consolas"/>
              <a:ea typeface="Consolas"/>
              <a:cs typeface="Consolas"/>
              <a:sym typeface="Consolas"/>
            </a:endParaRPr>
          </a:p>
          <a:p>
            <a:pPr marL="0" lvl="0" indent="0" algn="l" rtl="0">
              <a:spcBef>
                <a:spcPts val="0"/>
              </a:spcBef>
              <a:spcAft>
                <a:spcPts val="0"/>
              </a:spcAft>
              <a:buNone/>
            </a:pP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a:p>
            <a:pPr marL="0" lvl="0" indent="0" algn="l" rtl="0">
              <a:spcBef>
                <a:spcPts val="0"/>
              </a:spcBef>
              <a:spcAft>
                <a:spcPts val="0"/>
              </a:spcAft>
              <a:buNone/>
            </a:pPr>
            <a:endParaRPr sz="1100">
              <a:solidFill>
                <a:srgbClr val="CCCCCC"/>
              </a:solidFill>
              <a:latin typeface="Consolas"/>
              <a:ea typeface="Consolas"/>
              <a:cs typeface="Consolas"/>
              <a:sym typeface="Consolas"/>
            </a:endParaRPr>
          </a:p>
          <a:p>
            <a:pPr marL="0" lvl="0" indent="0" algn="l" rtl="0">
              <a:spcBef>
                <a:spcPts val="0"/>
              </a:spcBef>
              <a:spcAft>
                <a:spcPts val="0"/>
              </a:spcAft>
              <a:buNone/>
            </a:pPr>
            <a:r>
              <a:rPr lang="en" sz="1100">
                <a:solidFill>
                  <a:srgbClr val="CCCCCC"/>
                </a:solidFill>
                <a:latin typeface="Consolas"/>
                <a:ea typeface="Consolas"/>
                <a:cs typeface="Consolas"/>
                <a:sym typeface="Consolas"/>
              </a:rPr>
              <a:t>CREATE SEQUENCE review_seq START WITH 1 INCREMENT BY 1;</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CREATE OR REPLACE TRIGGER review_seq</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BEFORE INSERT ON reviews</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FOR EACH ROW</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WHEN (new.review_id  IS NULL)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BEGIN</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SELECT review_seq.NEXTVAL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INTO :new.review_id</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    FROM dual;</a:t>
            </a:r>
            <a:endParaRPr sz="1100">
              <a:solidFill>
                <a:srgbClr val="CCCCCC"/>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1100">
                <a:solidFill>
                  <a:srgbClr val="CCCCCC"/>
                </a:solidFill>
                <a:latin typeface="Consolas"/>
                <a:ea typeface="Consolas"/>
                <a:cs typeface="Consolas"/>
                <a:sym typeface="Consolas"/>
              </a:rPr>
              <a:t>END;</a:t>
            </a:r>
            <a:endParaRPr sz="1100">
              <a:solidFill>
                <a:srgbClr val="CCCCCC"/>
              </a:solidFill>
              <a:latin typeface="Consolas"/>
              <a:ea typeface="Consolas"/>
              <a:cs typeface="Consolas"/>
              <a:sym typeface="Consolas"/>
            </a:endParaRPr>
          </a:p>
          <a:p>
            <a:pPr marL="0" lvl="0" indent="0" algn="l" rtl="0">
              <a:spcBef>
                <a:spcPts val="0"/>
              </a:spcBef>
              <a:spcAft>
                <a:spcPts val="0"/>
              </a:spcAft>
              <a:buNone/>
            </a:pPr>
            <a:r>
              <a:rPr lang="en" sz="1100">
                <a:solidFill>
                  <a:srgbClr val="CCCCCC"/>
                </a:solidFill>
                <a:latin typeface="Consolas"/>
                <a:ea typeface="Consolas"/>
                <a:cs typeface="Consolas"/>
                <a:sym typeface="Consolas"/>
              </a:rPr>
              <a:t>/</a:t>
            </a:r>
            <a:endParaRPr sz="1100">
              <a:solidFill>
                <a:srgbClr val="CCCCCC"/>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793</Words>
  <Application>Microsoft Office PowerPoint</Application>
  <PresentationFormat>On-screen Show (16:9)</PresentationFormat>
  <Paragraphs>116</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Roboto</vt:lpstr>
      <vt:lpstr>Consolas</vt:lpstr>
      <vt:lpstr>Geometric</vt:lpstr>
      <vt:lpstr>CSE 572: Hospital Costs Database</vt:lpstr>
      <vt:lpstr>Overview</vt:lpstr>
      <vt:lpstr>Introduction</vt:lpstr>
      <vt:lpstr>Introduction </vt:lpstr>
      <vt:lpstr>Entities </vt:lpstr>
      <vt:lpstr>Entity Relation Diagram </vt:lpstr>
      <vt:lpstr>Create Statement</vt:lpstr>
      <vt:lpstr>Insert Statement</vt:lpstr>
      <vt:lpstr>Triggers</vt:lpstr>
      <vt:lpstr>PowerPoint Presentation</vt:lpstr>
      <vt:lpstr>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572: Hospital Costs Database</dc:title>
  <dc:creator>Nex</dc:creator>
  <cp:lastModifiedBy>Taylor Shane Pedretti</cp:lastModifiedBy>
  <cp:revision>4</cp:revision>
  <dcterms:modified xsi:type="dcterms:W3CDTF">2019-03-22T03:05:53Z</dcterms:modified>
</cp:coreProperties>
</file>