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1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97" r:id="rId14"/>
    <p:sldId id="276" r:id="rId15"/>
    <p:sldId id="274" r:id="rId16"/>
    <p:sldId id="275" r:id="rId17"/>
    <p:sldId id="277" r:id="rId18"/>
    <p:sldId id="278" r:id="rId19"/>
    <p:sldId id="280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8" r:id="rId34"/>
    <p:sldId id="295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32E8E7-DE27-2B43-865F-AE6ACEEEDDC9}">
          <p14:sldIdLst>
            <p14:sldId id="256"/>
            <p14:sldId id="261"/>
            <p14:sldId id="258"/>
            <p14:sldId id="259"/>
            <p14:sldId id="263"/>
            <p14:sldId id="262"/>
            <p14:sldId id="264"/>
            <p14:sldId id="265"/>
            <p14:sldId id="266"/>
            <p14:sldId id="267"/>
            <p14:sldId id="268"/>
            <p14:sldId id="269"/>
            <p14:sldId id="297"/>
            <p14:sldId id="276"/>
            <p14:sldId id="274"/>
            <p14:sldId id="275"/>
            <p14:sldId id="277"/>
            <p14:sldId id="278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8"/>
            <p14:sldId id="295"/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52" autoAdjust="0"/>
  </p:normalViewPr>
  <p:slideViewPr>
    <p:cSldViewPr snapToGrid="0" snapToObjects="1">
      <p:cViewPr>
        <p:scale>
          <a:sx n="112" d="100"/>
          <a:sy n="112" d="100"/>
        </p:scale>
        <p:origin x="-288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C1362-7AF1-7A4D-81F4-247CBD3DF6F8}" type="datetimeFigureOut">
              <a:rPr lang="en-US" smtClean="0"/>
              <a:t>05/08/14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E313B-F962-5C4E-AE0D-5DC7CB876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B94E-52C2-4F7E-A77E-E1ED88D1C67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76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 = 150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B94E-52C2-4F7E-A77E-E1ED88D1C67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533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 = 150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B94E-52C2-4F7E-A77E-E1ED88D1C67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627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Pentalath using 50.000 play-outs: 55.0% +- 3.1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B94E-52C2-4F7E-A77E-E1ED88D1C67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19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9500-5B46-CF40-A988-33DD8462E304}" type="datetimeFigureOut">
              <a:rPr lang="en-US" smtClean="0"/>
              <a:t>05/08/14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7ADE-0876-D84B-8585-DBC7D1AF9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3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9500-5B46-CF40-A988-33DD8462E304}" type="datetimeFigureOut">
              <a:rPr lang="en-US" smtClean="0"/>
              <a:t>05/08/14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7ADE-0876-D84B-8585-DBC7D1AF9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1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9500-5B46-CF40-A988-33DD8462E304}" type="datetimeFigureOut">
              <a:rPr lang="en-US" smtClean="0"/>
              <a:t>05/08/14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7ADE-0876-D84B-8585-DBC7D1AF9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4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9500-5B46-CF40-A988-33DD8462E304}" type="datetimeFigureOut">
              <a:rPr lang="en-US" smtClean="0"/>
              <a:t>05/08/14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7ADE-0876-D84B-8585-DBC7D1AF9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9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9500-5B46-CF40-A988-33DD8462E304}" type="datetimeFigureOut">
              <a:rPr lang="en-US" smtClean="0"/>
              <a:t>05/08/14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7ADE-0876-D84B-8585-DBC7D1AF9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95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9500-5B46-CF40-A988-33DD8462E304}" type="datetimeFigureOut">
              <a:rPr lang="en-US" smtClean="0"/>
              <a:t>05/08/14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7ADE-0876-D84B-8585-DBC7D1AF9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8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9500-5B46-CF40-A988-33DD8462E304}" type="datetimeFigureOut">
              <a:rPr lang="en-US" smtClean="0"/>
              <a:t>05/08/14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7ADE-0876-D84B-8585-DBC7D1AF9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9500-5B46-CF40-A988-33DD8462E304}" type="datetimeFigureOut">
              <a:rPr lang="en-US" smtClean="0"/>
              <a:t>05/08/14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7ADE-0876-D84B-8585-DBC7D1AF9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92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9500-5B46-CF40-A988-33DD8462E304}" type="datetimeFigureOut">
              <a:rPr lang="en-US" smtClean="0"/>
              <a:t>05/08/14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7ADE-0876-D84B-8585-DBC7D1AF9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9500-5B46-CF40-A988-33DD8462E304}" type="datetimeFigureOut">
              <a:rPr lang="en-US" smtClean="0"/>
              <a:t>05/08/14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7ADE-0876-D84B-8585-DBC7D1AF9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9500-5B46-CF40-A988-33DD8462E304}" type="datetimeFigureOut">
              <a:rPr lang="en-US" smtClean="0"/>
              <a:t>05/08/14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47ADE-0876-D84B-8585-DBC7D1AF9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49500-5B46-CF40-A988-33DD8462E304}" type="datetimeFigureOut">
              <a:rPr lang="en-US" smtClean="0"/>
              <a:t>05/08/14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47ADE-0876-D84B-8585-DBC7D1AF9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1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Minimizing Simple and Cumulative Regret in MCTS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T. </a:t>
            </a:r>
            <a:r>
              <a:rPr lang="en-US" dirty="0" err="1" smtClean="0"/>
              <a:t>Pepels</a:t>
            </a:r>
            <a:r>
              <a:rPr lang="en-US" dirty="0" smtClean="0"/>
              <a:t>, T. </a:t>
            </a:r>
            <a:r>
              <a:rPr lang="en-US" dirty="0" err="1" smtClean="0"/>
              <a:t>Cazenave</a:t>
            </a:r>
            <a:r>
              <a:rPr lang="en-US" dirty="0" smtClean="0"/>
              <a:t>, </a:t>
            </a:r>
          </a:p>
          <a:p>
            <a:r>
              <a:rPr lang="en-US" dirty="0" smtClean="0"/>
              <a:t>M.H.M. </a:t>
            </a:r>
            <a:r>
              <a:rPr lang="en-US" dirty="0" err="1" smtClean="0"/>
              <a:t>Winands</a:t>
            </a:r>
            <a:r>
              <a:rPr lang="en-US" dirty="0" smtClean="0"/>
              <a:t>, M. </a:t>
            </a:r>
            <a:r>
              <a:rPr lang="en-US" dirty="0" err="1" smtClean="0"/>
              <a:t>Lanctot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4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Multi-Armed </a:t>
            </a:r>
            <a:r>
              <a:rPr lang="en-GB" dirty="0" smtClean="0"/>
              <a:t>Bandits (MAB)</a:t>
            </a:r>
            <a:endParaRPr lang="en-GB" dirty="0"/>
          </a:p>
        </p:txBody>
      </p:sp>
      <p:pic>
        <p:nvPicPr>
          <p:cNvPr id="5" name="Tijdelijke aanduiding voor inhoud 4" descr="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1" y="1889017"/>
            <a:ext cx="7557027" cy="2404079"/>
          </a:xfrm>
        </p:spPr>
      </p:pic>
      <p:sp>
        <p:nvSpPr>
          <p:cNvPr id="4" name="Tekstvak 3" descr=" 4"/>
          <p:cNvSpPr txBox="1"/>
          <p:nvPr/>
        </p:nvSpPr>
        <p:spPr>
          <a:xfrm>
            <a:off x="774268" y="4437112"/>
            <a:ext cx="167224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1" dirty="0" smtClean="0"/>
              <a:t>m</a:t>
            </a:r>
            <a:r>
              <a:rPr lang="en-GB" sz="2000" b="1" i="1" baseline="-25000" dirty="0" smtClean="0"/>
              <a:t>A</a:t>
            </a:r>
            <a:r>
              <a:rPr lang="en-GB" sz="2000" b="1" i="1" dirty="0" smtClean="0"/>
              <a:t> = 0.19</a:t>
            </a:r>
            <a:endParaRPr lang="en-GB" sz="2000" b="1" i="1" dirty="0"/>
          </a:p>
        </p:txBody>
      </p:sp>
      <p:sp>
        <p:nvSpPr>
          <p:cNvPr id="6" name="Tekstvak 5" descr=" 6"/>
          <p:cNvSpPr txBox="1"/>
          <p:nvPr/>
        </p:nvSpPr>
        <p:spPr>
          <a:xfrm>
            <a:off x="2699792" y="4437112"/>
            <a:ext cx="167224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1" dirty="0" err="1" smtClean="0"/>
              <a:t>m</a:t>
            </a:r>
            <a:r>
              <a:rPr lang="en-GB" sz="2000" b="1" i="1" baseline="-25000" dirty="0" err="1" smtClean="0"/>
              <a:t>B</a:t>
            </a:r>
            <a:r>
              <a:rPr lang="en-GB" sz="2000" b="1" i="1" baseline="-25000" dirty="0" smtClean="0"/>
              <a:t> </a:t>
            </a:r>
            <a:r>
              <a:rPr lang="en-GB" sz="2000" b="1" i="1" dirty="0" smtClean="0"/>
              <a:t>= 0.09</a:t>
            </a:r>
            <a:endParaRPr lang="en-GB" sz="2000" b="1" i="1" dirty="0"/>
          </a:p>
        </p:txBody>
      </p:sp>
      <p:sp>
        <p:nvSpPr>
          <p:cNvPr id="7" name="Tekstvak 6" descr=" 7"/>
          <p:cNvSpPr txBox="1"/>
          <p:nvPr/>
        </p:nvSpPr>
        <p:spPr>
          <a:xfrm>
            <a:off x="4654883" y="4437112"/>
            <a:ext cx="167224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1" dirty="0" err="1" smtClean="0"/>
              <a:t>m</a:t>
            </a:r>
            <a:r>
              <a:rPr lang="en-GB" sz="2000" b="1" i="1" baseline="-25000" dirty="0" err="1" smtClean="0"/>
              <a:t>C</a:t>
            </a:r>
            <a:r>
              <a:rPr lang="en-GB" sz="2000" b="1" i="1" baseline="-25000" dirty="0" smtClean="0"/>
              <a:t> </a:t>
            </a:r>
            <a:r>
              <a:rPr lang="en-GB" sz="2000" b="1" i="1" dirty="0" smtClean="0"/>
              <a:t>= 0.15</a:t>
            </a:r>
            <a:endParaRPr lang="en-GB" sz="2000" b="1" i="1" dirty="0"/>
          </a:p>
        </p:txBody>
      </p:sp>
      <p:sp>
        <p:nvSpPr>
          <p:cNvPr id="8" name="Tekstvak 7" descr=" 8"/>
          <p:cNvSpPr txBox="1"/>
          <p:nvPr/>
        </p:nvSpPr>
        <p:spPr>
          <a:xfrm>
            <a:off x="6627623" y="4437112"/>
            <a:ext cx="167224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1" dirty="0" err="1" smtClean="0"/>
              <a:t>m</a:t>
            </a:r>
            <a:r>
              <a:rPr lang="en-GB" sz="2000" b="1" i="1" baseline="-25000" dirty="0" err="1" smtClean="0"/>
              <a:t>D</a:t>
            </a:r>
            <a:r>
              <a:rPr lang="en-GB" sz="2000" b="1" i="1" baseline="-25000" dirty="0" smtClean="0"/>
              <a:t> </a:t>
            </a:r>
            <a:r>
              <a:rPr lang="en-GB" sz="2000" b="1" i="1" dirty="0" smtClean="0"/>
              <a:t>= 0.28 </a:t>
            </a:r>
            <a:endParaRPr lang="en-GB" sz="2000" b="1" i="1" dirty="0"/>
          </a:p>
        </p:txBody>
      </p:sp>
    </p:spTree>
    <p:extLst>
      <p:ext uri="{BB962C8B-B14F-4D97-AF65-F5344CB8AC3E}">
        <p14:creationId xmlns:p14="http://schemas.microsoft.com/office/powerpoint/2010/main" val="4022148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xmlns:p14="http://schemas.microsoft.com/office/powerpoint/2010/main"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Multi-Armed </a:t>
            </a:r>
            <a:r>
              <a:rPr lang="en-GB" dirty="0" smtClean="0"/>
              <a:t>Bandits (MAB)</a:t>
            </a:r>
            <a:endParaRPr lang="en-GB" dirty="0"/>
          </a:p>
        </p:txBody>
      </p:sp>
      <p:pic>
        <p:nvPicPr>
          <p:cNvPr id="5" name="Tijdelijke aanduiding voor inhoud 4" descr="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11" y="1889017"/>
            <a:ext cx="7557027" cy="2404079"/>
          </a:xfrm>
        </p:spPr>
      </p:pic>
      <p:sp>
        <p:nvSpPr>
          <p:cNvPr id="4" name="Tekstvak 3" descr=" 4"/>
          <p:cNvSpPr txBox="1"/>
          <p:nvPr/>
        </p:nvSpPr>
        <p:spPr>
          <a:xfrm>
            <a:off x="774268" y="4437112"/>
            <a:ext cx="167224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1" dirty="0" smtClean="0"/>
              <a:t>m</a:t>
            </a:r>
            <a:r>
              <a:rPr lang="en-GB" sz="2000" b="1" i="1" baseline="-25000" dirty="0" smtClean="0"/>
              <a:t>A</a:t>
            </a:r>
            <a:r>
              <a:rPr lang="en-GB" sz="2000" b="1" i="1" dirty="0" smtClean="0"/>
              <a:t> = 0.19</a:t>
            </a:r>
            <a:endParaRPr lang="en-GB" sz="2000" b="1" i="1" dirty="0"/>
          </a:p>
        </p:txBody>
      </p:sp>
      <p:sp>
        <p:nvSpPr>
          <p:cNvPr id="6" name="Tekstvak 5" descr=" 6"/>
          <p:cNvSpPr txBox="1"/>
          <p:nvPr/>
        </p:nvSpPr>
        <p:spPr>
          <a:xfrm>
            <a:off x="2699792" y="4437112"/>
            <a:ext cx="167224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1" dirty="0" err="1" smtClean="0"/>
              <a:t>m</a:t>
            </a:r>
            <a:r>
              <a:rPr lang="en-GB" sz="2000" b="1" i="1" baseline="-25000" dirty="0" err="1" smtClean="0"/>
              <a:t>B</a:t>
            </a:r>
            <a:r>
              <a:rPr lang="en-GB" sz="2000" b="1" i="1" baseline="-25000" dirty="0" smtClean="0"/>
              <a:t> </a:t>
            </a:r>
            <a:r>
              <a:rPr lang="en-GB" sz="2000" b="1" i="1" dirty="0" smtClean="0"/>
              <a:t>= 0.09</a:t>
            </a:r>
            <a:endParaRPr lang="en-GB" sz="2000" b="1" i="1" dirty="0"/>
          </a:p>
        </p:txBody>
      </p:sp>
      <p:sp>
        <p:nvSpPr>
          <p:cNvPr id="7" name="Tekstvak 6" descr=" 7"/>
          <p:cNvSpPr txBox="1"/>
          <p:nvPr/>
        </p:nvSpPr>
        <p:spPr>
          <a:xfrm>
            <a:off x="4654883" y="4437112"/>
            <a:ext cx="167224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1" dirty="0" err="1" smtClean="0"/>
              <a:t>m</a:t>
            </a:r>
            <a:r>
              <a:rPr lang="en-GB" sz="2000" b="1" i="1" baseline="-25000" dirty="0" err="1" smtClean="0"/>
              <a:t>C</a:t>
            </a:r>
            <a:r>
              <a:rPr lang="en-GB" sz="2000" b="1" i="1" baseline="-25000" dirty="0" smtClean="0"/>
              <a:t> </a:t>
            </a:r>
            <a:r>
              <a:rPr lang="en-GB" sz="2000" b="1" i="1" dirty="0" smtClean="0"/>
              <a:t>= 0.15</a:t>
            </a:r>
            <a:endParaRPr lang="en-GB" sz="2000" b="1" i="1" dirty="0"/>
          </a:p>
        </p:txBody>
      </p:sp>
      <p:sp>
        <p:nvSpPr>
          <p:cNvPr id="8" name="Tekstvak 7" descr=" 8"/>
          <p:cNvSpPr txBox="1"/>
          <p:nvPr/>
        </p:nvSpPr>
        <p:spPr>
          <a:xfrm>
            <a:off x="6627623" y="4437112"/>
            <a:ext cx="167224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i="1" dirty="0" err="1" smtClean="0"/>
              <a:t>m</a:t>
            </a:r>
            <a:r>
              <a:rPr lang="en-GB" sz="2000" b="1" i="1" baseline="-25000" dirty="0" err="1" smtClean="0"/>
              <a:t>D</a:t>
            </a:r>
            <a:r>
              <a:rPr lang="en-GB" sz="2000" b="1" i="1" baseline="-25000" dirty="0" smtClean="0"/>
              <a:t> </a:t>
            </a:r>
            <a:r>
              <a:rPr lang="en-GB" sz="2000" b="1" i="1" dirty="0" smtClean="0"/>
              <a:t>= 0.28 </a:t>
            </a:r>
            <a:endParaRPr lang="en-GB" sz="2000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739511" y="5420553"/>
            <a:ext cx="6796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Cummulative</a:t>
            </a:r>
            <a:r>
              <a:rPr lang="en-US" sz="2800" dirty="0" smtClean="0"/>
              <a:t> regret: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= 3.6</a:t>
            </a:r>
          </a:p>
          <a:p>
            <a:r>
              <a:rPr lang="en-US" sz="2800" dirty="0" smtClean="0"/>
              <a:t>Simple regret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 =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9640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xmlns:p14="http://schemas.microsoft.com/office/powerpoint/2010/main"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More on Regret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Metric for MAB algorithms</a:t>
                </a:r>
              </a:p>
              <a:p>
                <a:pPr lvl="1"/>
                <a14:m>
                  <m:oMath xmlns:m="http://schemas.openxmlformats.org/officeDocument/2006/math" xmlns="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 smtClean="0"/>
                  <a:t> and </a:t>
                </a:r>
                <a14:m>
                  <m:oMath xmlns:m="http://schemas.openxmlformats.org/officeDocument/2006/math" xmlns="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GB" b="0" dirty="0" smtClean="0">
                  <a:ea typeface="Cambria Math" panose="02040503050406030204" pitchFamily="18" charset="0"/>
                </a:endParaRPr>
              </a:p>
              <a:p>
                <a:r>
                  <a:rPr lang="en-GB" dirty="0" err="1" smtClean="0"/>
                  <a:t>Bubeck</a:t>
                </a:r>
                <a:r>
                  <a:rPr lang="en-GB" dirty="0" smtClean="0"/>
                  <a:t> </a:t>
                </a:r>
                <a:r>
                  <a:rPr lang="en-GB" i="1" dirty="0" smtClean="0"/>
                  <a:t>et al.</a:t>
                </a:r>
                <a:r>
                  <a:rPr lang="en-GB" dirty="0" smtClean="0"/>
                  <a:t> (2010):</a:t>
                </a:r>
              </a:p>
              <a:p>
                <a:pPr marL="457200" lvl="1" indent="0" algn="ctr">
                  <a:buNone/>
                </a:pPr>
                <a:r>
                  <a:rPr lang="en-GB" dirty="0" smtClean="0"/>
                  <a:t>smaller upper bound on </a:t>
                </a:r>
                <a14:m>
                  <m:oMath xmlns:m="http://schemas.openxmlformats.org/officeDocument/2006/math" xmlns="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dirty="0" smtClean="0"/>
                  <a:t> </a:t>
                </a:r>
              </a:p>
              <a:p>
                <a:pPr marL="457200" lvl="1" indent="0" algn="ctr">
                  <a:buNone/>
                </a:pPr>
                <a:r>
                  <a:rPr lang="en-GB" i="1" dirty="0" smtClean="0"/>
                  <a:t>leads to </a:t>
                </a:r>
              </a:p>
              <a:p>
                <a:pPr marL="457200" lvl="1" indent="0" algn="ctr">
                  <a:buNone/>
                </a:pPr>
                <a:r>
                  <a:rPr lang="en-GB" dirty="0"/>
                  <a:t>h</a:t>
                </a:r>
                <a:r>
                  <a:rPr lang="en-GB" dirty="0" smtClean="0"/>
                  <a:t>igher lower bound on </a:t>
                </a:r>
                <a14:m>
                  <m:oMath xmlns:m="http://schemas.openxmlformats.org/officeDocument/2006/math" xmlns="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GB" dirty="0"/>
              </a:p>
              <a:p>
                <a:r>
                  <a:rPr lang="en-GB" b="1" dirty="0" smtClean="0"/>
                  <a:t>Exception when budget is small</a:t>
                </a: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997" t="-3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56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Regret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Bubeck</a:t>
            </a:r>
            <a:r>
              <a:rPr lang="en-US" dirty="0" smtClean="0"/>
              <a:t> </a:t>
            </a:r>
            <a:r>
              <a:rPr lang="en-US" i="1" dirty="0" smtClean="0"/>
              <a:t>et al.</a:t>
            </a:r>
            <a:r>
              <a:rPr lang="en-US" dirty="0" smtClean="0"/>
              <a:t> (2010)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Smaller upper bounds on the expected cumulative regret lead to higher lower bounds on the expected simple regret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 single method can provide </a:t>
            </a:r>
            <a:r>
              <a:rPr lang="en-US" b="1" dirty="0" smtClean="0"/>
              <a:t>optimal bounds </a:t>
            </a:r>
            <a:r>
              <a:rPr lang="en-US" dirty="0" smtClean="0"/>
              <a:t>on both </a:t>
            </a:r>
            <a:r>
              <a:rPr lang="en-US" i="1" dirty="0" smtClean="0"/>
              <a:t>simple</a:t>
            </a:r>
            <a:r>
              <a:rPr lang="en-US" dirty="0" smtClean="0"/>
              <a:t> and </a:t>
            </a:r>
            <a:r>
              <a:rPr lang="en-US" i="1" dirty="0" smtClean="0"/>
              <a:t>cumulative</a:t>
            </a:r>
            <a:r>
              <a:rPr lang="en-US" dirty="0" smtClean="0"/>
              <a:t> regret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When </a:t>
            </a:r>
            <a:r>
              <a:rPr lang="en-US" i="1" dirty="0" smtClean="0"/>
              <a:t>overall budget </a:t>
            </a:r>
            <a:r>
              <a:rPr lang="en-US" dirty="0" smtClean="0"/>
              <a:t>is </a:t>
            </a:r>
            <a:r>
              <a:rPr lang="en-US" b="1" dirty="0" smtClean="0"/>
              <a:t>small</a:t>
            </a:r>
            <a:r>
              <a:rPr lang="en-US" dirty="0" smtClean="0"/>
              <a:t> UCB empirically provides improved simple regret over other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4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Simple Regret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Halving </a:t>
            </a:r>
            <a:r>
              <a:rPr lang="en-US" sz="2000" dirty="0" smtClean="0"/>
              <a:t>(</a:t>
            </a:r>
            <a:r>
              <a:rPr lang="en-US" sz="2000" dirty="0" err="1" smtClean="0"/>
              <a:t>Karnin</a:t>
            </a:r>
            <a:r>
              <a:rPr lang="en-US" sz="2000" dirty="0" smtClean="0"/>
              <a:t> </a:t>
            </a:r>
            <a:r>
              <a:rPr lang="en-US" sz="2000" i="1" dirty="0" smtClean="0"/>
              <a:t>et al.</a:t>
            </a:r>
            <a:r>
              <a:rPr lang="en-US" sz="2000" dirty="0" smtClean="0"/>
              <a:t>, 2013)</a:t>
            </a:r>
          </a:p>
          <a:p>
            <a:pPr lvl="1"/>
            <a:r>
              <a:rPr lang="en-US" dirty="0" smtClean="0"/>
              <a:t>               </a:t>
            </a:r>
            <a:r>
              <a:rPr lang="en-US" dirty="0"/>
              <a:t> </a:t>
            </a:r>
            <a:r>
              <a:rPr lang="en-US" dirty="0" smtClean="0"/>
              <a:t> rounds</a:t>
            </a:r>
          </a:p>
          <a:p>
            <a:pPr lvl="1"/>
            <a:r>
              <a:rPr lang="en-US" dirty="0" smtClean="0"/>
              <a:t>Remove worst ½ arms after each round</a:t>
            </a:r>
          </a:p>
          <a:p>
            <a:pPr lvl="1"/>
            <a:r>
              <a:rPr lang="en-US" dirty="0" smtClean="0"/>
              <a:t>Recommend single remaining arm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sz="2000" dirty="0"/>
          </a:p>
        </p:txBody>
      </p:sp>
      <p:pic>
        <p:nvPicPr>
          <p:cNvPr id="5" name="Picture 4" descr="Screen Shot 2014-08-01 at 11.03.0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6"/>
          <a:stretch/>
        </p:blipFill>
        <p:spPr>
          <a:xfrm>
            <a:off x="1310721" y="2242427"/>
            <a:ext cx="1302503" cy="498918"/>
          </a:xfrm>
          <a:prstGeom prst="rect">
            <a:avLst/>
          </a:prstGeom>
        </p:spPr>
      </p:pic>
      <p:pic>
        <p:nvPicPr>
          <p:cNvPr id="6" name="Afbeelding 3" descr="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03" y="4027267"/>
            <a:ext cx="4376317" cy="22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45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Regret and MCTS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samples are ‘free’</a:t>
            </a:r>
          </a:p>
          <a:p>
            <a:pPr lvl="1"/>
            <a:r>
              <a:rPr lang="en-GB" dirty="0" smtClean="0"/>
              <a:t>Costs </a:t>
            </a:r>
            <a:r>
              <a:rPr lang="en-GB" i="1" dirty="0" smtClean="0"/>
              <a:t>only</a:t>
            </a:r>
            <a:r>
              <a:rPr lang="en-GB" dirty="0" smtClean="0"/>
              <a:t> in terms of efficiency</a:t>
            </a:r>
          </a:p>
          <a:p>
            <a:r>
              <a:rPr lang="en-GB" dirty="0" smtClean="0"/>
              <a:t>Behaviour of agent in domain</a:t>
            </a:r>
          </a:p>
          <a:p>
            <a:pPr lvl="1"/>
            <a:r>
              <a:rPr lang="en-GB" dirty="0" smtClean="0"/>
              <a:t>Based </a:t>
            </a:r>
            <a:r>
              <a:rPr lang="en-GB" i="1" dirty="0" smtClean="0"/>
              <a:t>only</a:t>
            </a:r>
            <a:r>
              <a:rPr lang="en-GB" dirty="0" smtClean="0"/>
              <a:t> on recommendation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 smtClean="0"/>
              <a:t>Why not minimize simple regret?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84093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Regret and MCTS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 smtClean="0"/>
              <a:t>Why UCT?</a:t>
            </a:r>
          </a:p>
          <a:p>
            <a:pPr marL="0" indent="0">
              <a:buNone/>
            </a:pPr>
            <a:endParaRPr lang="en-GB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 smtClean="0"/>
              <a:t>Spend minimal time on sub-optimal nodes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 smtClean="0"/>
              <a:t>Find </a:t>
            </a:r>
            <a:r>
              <a:rPr lang="en-GB" sz="2800" i="1" dirty="0" smtClean="0"/>
              <a:t>traps</a:t>
            </a:r>
            <a:r>
              <a:rPr lang="en-GB" sz="2800" dirty="0" smtClean="0"/>
              <a:t> by searching </a:t>
            </a:r>
            <a:r>
              <a:rPr lang="en-GB" sz="2800" dirty="0" smtClean="0"/>
              <a:t>deeper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GB" sz="2800" dirty="0" smtClean="0"/>
              <a:t>Converges to game-theoretic value over time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593723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Regret and MCTS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 descr=" 3"/>
              <p:cNvSpPr>
                <a:spLocks noGrp="1"/>
              </p:cNvSpPr>
              <p:nvPr>
                <p:ph idx="1"/>
              </p:nvPr>
            </p:nvSpPr>
            <p:spPr>
              <a:xfrm>
                <a:off x="349250" y="2073265"/>
                <a:ext cx="8337550" cy="4114800"/>
              </a:xfrm>
            </p:spPr>
            <p:txBody>
              <a:bodyPr/>
              <a:lstStyle/>
              <a:p>
                <a:r>
                  <a:rPr lang="en-GB" dirty="0" smtClean="0"/>
                  <a:t>CR+SR Scheme</a:t>
                </a:r>
                <a:r>
                  <a:rPr lang="en-GB" sz="2000" dirty="0" smtClean="0"/>
                  <a:t> (</a:t>
                </a:r>
                <a:r>
                  <a:rPr lang="en-GB" sz="2000" dirty="0" err="1" smtClean="0"/>
                  <a:t>Tolpin</a:t>
                </a:r>
                <a:r>
                  <a:rPr lang="en-GB" sz="2000" dirty="0" smtClean="0"/>
                  <a:t> and </a:t>
                </a:r>
                <a:r>
                  <a:rPr lang="en-GB" sz="2000" dirty="0" err="1" smtClean="0"/>
                  <a:t>Shimoney</a:t>
                </a:r>
                <a:r>
                  <a:rPr lang="en-GB" sz="2000" i="1" dirty="0" smtClean="0"/>
                  <a:t>, </a:t>
                </a:r>
                <a:r>
                  <a:rPr lang="en-GB" sz="2000" dirty="0" smtClean="0"/>
                  <a:t>2012)</a:t>
                </a:r>
                <a:endParaRPr lang="en-GB" sz="2000" dirty="0"/>
              </a:p>
              <a:p>
                <a:pPr lvl="1"/>
                <a:r>
                  <a:rPr lang="en-GB" dirty="0" smtClean="0"/>
                  <a:t>SR at root</a:t>
                </a:r>
              </a:p>
              <a:p>
                <a:pPr lvl="2"/>
                <a:r>
                  <a:rPr lang="en-GB" dirty="0" smtClean="0"/>
                  <a:t>Selection: </a:t>
                </a:r>
                <a14:m>
                  <m:oMath xmlns=""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½−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𝑔𝑟𝑒𝑒𝑑𝑦</m:t>
                    </m:r>
                  </m:oMath>
                </a14:m>
                <a:r>
                  <a:rPr lang="en-GB" dirty="0"/>
                  <a:t> or </a:t>
                </a:r>
                <a14:m>
                  <m:oMath xmlns=""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𝑈𝐶𝐵</m:t>
                        </m:r>
                      </m:e>
                      <m:sub>
                        <m:rad>
                          <m:radPr>
                            <m:degHide m:val="on"/>
                            <m:ctrlPr>
                              <a:rPr lang="en-GB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rad>
                      </m:sub>
                    </m:sSub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CR everywhere else</a:t>
                </a:r>
              </a:p>
              <a:p>
                <a:pPr lvl="2"/>
                <a:r>
                  <a:rPr lang="en-GB" dirty="0" smtClean="0"/>
                  <a:t>Selection: UCT</a:t>
                </a:r>
                <a:br>
                  <a:rPr lang="en-GB" dirty="0" smtClean="0"/>
                </a:br>
                <a:endParaRPr lang="en-GB" dirty="0" smtClean="0"/>
              </a:p>
              <a:p>
                <a:pPr lvl="0"/>
                <a:r>
                  <a:rPr lang="en-GB" b="1" dirty="0" smtClean="0">
                    <a:latin typeface="Verdana" panose="020B0604030504040204" pitchFamily="34" charset="0"/>
                  </a:rPr>
                  <a:t>MCTS’ recommendation</a:t>
                </a:r>
              </a:p>
              <a:p>
                <a:pPr lvl="1"/>
                <a:r>
                  <a:rPr lang="en-GB" b="1" dirty="0" smtClean="0">
                    <a:latin typeface="Verdana" panose="020B0604030504040204" pitchFamily="34" charset="0"/>
                  </a:rPr>
                  <a:t>Based on 1</a:t>
                </a:r>
                <a:r>
                  <a:rPr lang="en-GB" b="1" baseline="30000" dirty="0" smtClean="0">
                    <a:latin typeface="Verdana" panose="020B0604030504040204" pitchFamily="34" charset="0"/>
                  </a:rPr>
                  <a:t>st</a:t>
                </a:r>
                <a:r>
                  <a:rPr lang="en-GB" b="1" dirty="0" smtClean="0">
                    <a:latin typeface="Verdana" panose="020B0604030504040204" pitchFamily="34" charset="0"/>
                  </a:rPr>
                  <a:t> ply ‘MAB’</a:t>
                </a:r>
              </a:p>
              <a:p>
                <a:pPr lvl="1">
                  <a:buChar char=" "/>
                </a:pPr>
                <a:endParaRPr lang="en-GB" dirty="0"/>
              </a:p>
            </p:txBody>
          </p:sp>
        </mc:Choice>
        <mc:Fallback xmlns="">
          <p:sp>
            <p:nvSpPr>
              <p:cNvPr id="3" name="Tijdelijke aanduiding voor inhoud 2" descr="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250" y="2073265"/>
                <a:ext cx="8337550" cy="41148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369162" y="3179923"/>
            <a:ext cx="137526" cy="4233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5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Regret and MCTS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/>
              <a:t>Sequential Halving Applied to </a:t>
            </a:r>
            <a:r>
              <a:rPr lang="en-GB" sz="2800" dirty="0"/>
              <a:t>Trees </a:t>
            </a:r>
            <a:r>
              <a:rPr lang="en-GB" sz="2400" dirty="0"/>
              <a:t>(SHOT</a:t>
            </a:r>
            <a:r>
              <a:rPr lang="en-GB" sz="2400" dirty="0" smtClean="0"/>
              <a:t>)</a:t>
            </a:r>
            <a:br>
              <a:rPr lang="en-GB" sz="2400" dirty="0" smtClean="0"/>
            </a:br>
            <a:r>
              <a:rPr lang="en-GB" sz="2000" dirty="0" smtClean="0"/>
              <a:t>(</a:t>
            </a:r>
            <a:r>
              <a:rPr lang="en-GB" sz="2000" i="1" dirty="0" err="1" smtClean="0"/>
              <a:t>Cazenave</a:t>
            </a:r>
            <a:r>
              <a:rPr lang="en-GB" sz="2000" i="1" dirty="0" smtClean="0"/>
              <a:t> 2014</a:t>
            </a:r>
            <a:r>
              <a:rPr lang="en-GB" sz="2000" dirty="0" smtClean="0"/>
              <a:t>)</a:t>
            </a:r>
          </a:p>
          <a:p>
            <a:pPr lvl="1"/>
            <a:r>
              <a:rPr lang="en-GB" dirty="0" smtClean="0"/>
              <a:t>Faster than UCT</a:t>
            </a:r>
            <a:endParaRPr lang="en-GB" sz="2000" dirty="0" smtClean="0"/>
          </a:p>
          <a:p>
            <a:pPr lvl="1"/>
            <a:r>
              <a:rPr lang="en-GB" dirty="0" smtClean="0"/>
              <a:t>Recursive Seq. </a:t>
            </a:r>
            <a:r>
              <a:rPr lang="en-GB" dirty="0" smtClean="0"/>
              <a:t>Halving</a:t>
            </a:r>
          </a:p>
          <a:p>
            <a:pPr lvl="2"/>
            <a:r>
              <a:rPr lang="en-GB" dirty="0" smtClean="0"/>
              <a:t>Minimize SR of best-reply </a:t>
            </a:r>
          </a:p>
          <a:p>
            <a:pPr lvl="1"/>
            <a:r>
              <a:rPr lang="en-GB" dirty="0"/>
              <a:t>Not </a:t>
            </a:r>
            <a:r>
              <a:rPr lang="en-GB" i="1" dirty="0"/>
              <a:t>any-time</a:t>
            </a:r>
          </a:p>
          <a:p>
            <a:pPr lvl="2"/>
            <a:r>
              <a:rPr lang="en-GB" dirty="0"/>
              <a:t>Requires knowledge of simulation </a:t>
            </a:r>
            <a:r>
              <a:rPr lang="en-GB" dirty="0" smtClean="0"/>
              <a:t>budget</a:t>
            </a:r>
            <a:endParaRPr lang="en-GB" dirty="0" smtClean="0"/>
          </a:p>
          <a:p>
            <a:pPr lvl="1"/>
            <a:r>
              <a:rPr lang="en-GB" dirty="0" smtClean="0"/>
              <a:t>Outperforms </a:t>
            </a:r>
            <a:r>
              <a:rPr lang="en-GB" dirty="0" smtClean="0"/>
              <a:t>UCT in </a:t>
            </a:r>
            <a:r>
              <a:rPr lang="en-GB" dirty="0" err="1" smtClean="0"/>
              <a:t>NoGo</a:t>
            </a:r>
            <a:r>
              <a:rPr lang="en-GB" dirty="0" smtClean="0"/>
              <a:t> </a:t>
            </a:r>
            <a:r>
              <a:rPr lang="en-GB" i="1" dirty="0" smtClean="0"/>
              <a:t>(time-based)</a:t>
            </a:r>
          </a:p>
          <a:p>
            <a:pPr lvl="0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30817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Simple Regret and MCTS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+mj-lt"/>
              </a:rPr>
              <a:t>Sequential Halving / SHOT</a:t>
            </a:r>
          </a:p>
          <a:p>
            <a:pPr marL="457200" lvl="1" indent="0">
              <a:buNone/>
            </a:pPr>
            <a:r>
              <a:rPr lang="en-GB" dirty="0" smtClean="0">
                <a:latin typeface="+mj-lt"/>
                <a:cs typeface="Consolas" panose="020B0609020204030204" pitchFamily="49" charset="0"/>
              </a:rPr>
              <a:t>+ (SH) </a:t>
            </a:r>
            <a:r>
              <a:rPr lang="en-GB" dirty="0" smtClean="0">
                <a:latin typeface="+mj-lt"/>
              </a:rPr>
              <a:t>Best rate simple regret reduction</a:t>
            </a:r>
          </a:p>
          <a:p>
            <a:pPr lvl="1">
              <a:buFontTx/>
              <a:buChar char="-"/>
            </a:pPr>
            <a:r>
              <a:rPr lang="en-GB" dirty="0" smtClean="0">
                <a:latin typeface="+mj-lt"/>
              </a:rPr>
              <a:t>Back-propagation</a:t>
            </a:r>
          </a:p>
          <a:p>
            <a:pPr marL="457200" lvl="1" indent="0">
              <a:buNone/>
            </a:pPr>
            <a:endParaRPr lang="en-GB" dirty="0" smtClean="0">
              <a:latin typeface="+mj-lt"/>
            </a:endParaRPr>
          </a:p>
          <a:p>
            <a:r>
              <a:rPr lang="en-GB" dirty="0" smtClean="0">
                <a:latin typeface="+mj-lt"/>
              </a:rPr>
              <a:t>CR+SR Scheme</a:t>
            </a:r>
          </a:p>
          <a:p>
            <a:pPr marL="457200" lvl="1" indent="0">
              <a:buNone/>
            </a:pPr>
            <a:r>
              <a:rPr lang="en-GB" dirty="0" smtClean="0">
                <a:latin typeface="+mj-lt"/>
                <a:cs typeface="Consolas" panose="020B0609020204030204" pitchFamily="49" charset="0"/>
              </a:rPr>
              <a:t>+ </a:t>
            </a:r>
            <a:r>
              <a:rPr lang="en-GB" dirty="0" smtClean="0">
                <a:latin typeface="+mj-lt"/>
              </a:rPr>
              <a:t>Combined technique</a:t>
            </a:r>
          </a:p>
          <a:p>
            <a:pPr marL="457200" lvl="1" indent="0">
              <a:buNone/>
            </a:pPr>
            <a:r>
              <a:rPr lang="en-GB" dirty="0">
                <a:latin typeface="+mj-lt"/>
                <a:cs typeface="Consolas" panose="020B0609020204030204" pitchFamily="49" charset="0"/>
              </a:rPr>
              <a:t>- </a:t>
            </a:r>
            <a:r>
              <a:rPr lang="en-GB" dirty="0" smtClean="0">
                <a:latin typeface="+mj-lt"/>
              </a:rPr>
              <a:t>Inefficient selection </a:t>
            </a:r>
            <a:r>
              <a:rPr lang="en-GB" i="1" dirty="0" smtClean="0">
                <a:latin typeface="+mj-lt"/>
              </a:rPr>
              <a:t>in games</a:t>
            </a:r>
          </a:p>
        </p:txBody>
      </p:sp>
    </p:spTree>
    <p:extLst>
      <p:ext uri="{BB962C8B-B14F-4D97-AF65-F5344CB8AC3E}">
        <p14:creationId xmlns:p14="http://schemas.microsoft.com/office/powerpoint/2010/main" val="2420151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Regret</a:t>
            </a:r>
          </a:p>
          <a:p>
            <a:pPr lvl="1"/>
            <a:r>
              <a:rPr lang="en-US" dirty="0" smtClean="0"/>
              <a:t>In Multi-Armed Bandits</a:t>
            </a:r>
          </a:p>
          <a:p>
            <a:pPr lvl="1"/>
            <a:r>
              <a:rPr lang="en-US" dirty="0" smtClean="0"/>
              <a:t>In Monte-Carlo Tree Search</a:t>
            </a:r>
          </a:p>
          <a:p>
            <a:r>
              <a:rPr lang="en-US" dirty="0" smtClean="0"/>
              <a:t>Sequential Halving Applied to Trees</a:t>
            </a:r>
          </a:p>
          <a:p>
            <a:r>
              <a:rPr lang="en-US" dirty="0" smtClean="0"/>
              <a:t>Hybrid MCTS</a:t>
            </a:r>
          </a:p>
          <a:p>
            <a:r>
              <a:rPr lang="en-US" dirty="0" smtClean="0"/>
              <a:t>Experiments and Results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7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MCTS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SR minimization </a:t>
            </a:r>
            <a:r>
              <a:rPr lang="en-GB" i="1" dirty="0" smtClean="0"/>
              <a:t>near</a:t>
            </a:r>
            <a:r>
              <a:rPr lang="en-GB" dirty="0" smtClean="0"/>
              <a:t> root</a:t>
            </a:r>
          </a:p>
          <a:p>
            <a:pPr lvl="1"/>
            <a:r>
              <a:rPr lang="en-GB" dirty="0" smtClean="0"/>
              <a:t>SHOT</a:t>
            </a:r>
          </a:p>
          <a:p>
            <a:endParaRPr lang="en-GB" sz="2000" dirty="0" smtClean="0"/>
          </a:p>
          <a:p>
            <a:r>
              <a:rPr lang="en-GB" dirty="0" smtClean="0"/>
              <a:t>CR minimization when </a:t>
            </a:r>
            <a:r>
              <a:rPr lang="en-GB" i="1" dirty="0" smtClean="0"/>
              <a:t>budget is small</a:t>
            </a:r>
          </a:p>
          <a:p>
            <a:pPr lvl="1"/>
            <a:r>
              <a:rPr lang="en-GB" dirty="0" smtClean="0"/>
              <a:t>UCT</a:t>
            </a:r>
          </a:p>
          <a:p>
            <a:endParaRPr lang="en-GB" sz="2000" dirty="0"/>
          </a:p>
          <a:p>
            <a:r>
              <a:rPr lang="en-GB" dirty="0" smtClean="0"/>
              <a:t>Switching point between SR and CR</a:t>
            </a:r>
          </a:p>
          <a:p>
            <a:pPr lvl="1"/>
            <a:r>
              <a:rPr lang="en-GB" dirty="0" smtClean="0"/>
              <a:t>Based on available budget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916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MCTS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49250" y="2093913"/>
            <a:ext cx="8183190" cy="542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cs typeface="Consolas" panose="020B0609020204030204" pitchFamily="49" charset="0"/>
              </a:rPr>
              <a:t>Switching point using budget limit </a:t>
            </a:r>
            <a:r>
              <a:rPr lang="en-GB" i="1" dirty="0" smtClean="0"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4" name="Rechthoek 3"/>
          <p:cNvSpPr/>
          <p:nvPr/>
        </p:nvSpPr>
        <p:spPr bwMode="auto">
          <a:xfrm>
            <a:off x="860922" y="3107664"/>
            <a:ext cx="7391102" cy="27363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GB" sz="1100" b="1" cap="small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b="1" cap="small" dirty="0" smtClean="0">
                <a:latin typeface="Consolas" panose="020B0609020204030204" pitchFamily="49" charset="0"/>
                <a:cs typeface="Consolas" panose="020B0609020204030204" pitchFamily="49" charset="0"/>
              </a:rPr>
              <a:t>h-</a:t>
            </a:r>
            <a:r>
              <a:rPr lang="en-GB" sz="2800" b="1" cap="small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mcts</a:t>
            </a:r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n, budget</a:t>
            </a:r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7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if</a:t>
            </a: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(!</a:t>
            </a:r>
            <a:r>
              <a:rPr lang="en-GB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isRoot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 </a:t>
            </a:r>
            <a:r>
              <a:rPr lang="en-GB" sz="28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budget</a:t>
            </a:r>
            <a:r>
              <a:rPr lang="en-GB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&lt; B)</a:t>
            </a:r>
          </a:p>
          <a:p>
            <a:pPr marL="0" indent="0">
              <a:buNone/>
            </a:pPr>
            <a:r>
              <a:rPr lang="en-GB" sz="2800" i="1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 </a:t>
            </a:r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UCT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(n) budget </a:t>
            </a:r>
            <a:r>
              <a:rPr lang="en-GB" sz="2800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endParaRPr lang="en-GB" sz="2800" i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else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SHOT</a:t>
            </a:r>
            <a:r>
              <a:rPr lang="en-GB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(n, budget)</a:t>
            </a:r>
            <a:endParaRPr lang="en-GB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228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MCTS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880" y="1947785"/>
            <a:ext cx="6732240" cy="411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851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MCTS</a:t>
            </a:r>
            <a:endParaRPr lang="en-GB" dirty="0"/>
          </a:p>
        </p:txBody>
      </p:sp>
      <p:pic>
        <p:nvPicPr>
          <p:cNvPr id="4" name="Tijdelijke aanduiding voor inhoud 3" descr="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2216647"/>
            <a:ext cx="8337550" cy="3869331"/>
          </a:xfrm>
        </p:spPr>
      </p:pic>
      <p:grpSp>
        <p:nvGrpSpPr>
          <p:cNvPr id="7" name="Groep 6" descr=" 7"/>
          <p:cNvGrpSpPr/>
          <p:nvPr/>
        </p:nvGrpSpPr>
        <p:grpSpPr>
          <a:xfrm>
            <a:off x="3635896" y="1981200"/>
            <a:ext cx="5112568" cy="4328120"/>
            <a:chOff x="3635896" y="1981200"/>
            <a:chExt cx="5184576" cy="4328120"/>
          </a:xfrm>
          <a:solidFill>
            <a:schemeClr val="bg1"/>
          </a:solidFill>
        </p:grpSpPr>
        <p:sp>
          <p:nvSpPr>
            <p:cNvPr id="5" name="Rechthoek 4"/>
            <p:cNvSpPr/>
            <p:nvPr/>
          </p:nvSpPr>
          <p:spPr bwMode="auto">
            <a:xfrm>
              <a:off x="4427984" y="1981200"/>
              <a:ext cx="4392488" cy="4328120"/>
            </a:xfrm>
            <a:prstGeom prst="rect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200" b="0" i="0" u="none" strike="noStrike" cap="none" normalizeH="0" baseline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endParaRPr>
            </a:p>
          </p:txBody>
        </p:sp>
        <p:sp>
          <p:nvSpPr>
            <p:cNvPr id="6" name="Rechthoek 5"/>
            <p:cNvSpPr/>
            <p:nvPr/>
          </p:nvSpPr>
          <p:spPr bwMode="auto">
            <a:xfrm>
              <a:off x="3635896" y="2708920"/>
              <a:ext cx="1224136" cy="648072"/>
            </a:xfrm>
            <a:prstGeom prst="rect">
              <a:avLst/>
            </a:prstGeom>
            <a:grpFill/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3200" b="0" i="0" u="none" strike="noStrike" cap="none" normalizeH="0" baseline="0">
                <a:ln>
                  <a:noFill/>
                </a:ln>
                <a:solidFill>
                  <a:srgbClr val="001C3D"/>
                </a:solidFill>
                <a:effectLst/>
                <a:latin typeface="Verdana" pitchFamily="-106" charset="0"/>
              </a:endParaRPr>
            </a:p>
          </p:txBody>
        </p:sp>
      </p:grpSp>
      <p:sp>
        <p:nvSpPr>
          <p:cNvPr id="8" name="Rechthoek 7" descr=" 8"/>
          <p:cNvSpPr/>
          <p:nvPr/>
        </p:nvSpPr>
        <p:spPr>
          <a:xfrm>
            <a:off x="3301545" y="1743145"/>
            <a:ext cx="1875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B</a:t>
            </a:r>
            <a:r>
              <a:rPr lang="en-GB" dirty="0"/>
              <a:t> = 150</a:t>
            </a:r>
          </a:p>
        </p:txBody>
      </p:sp>
    </p:spTree>
    <p:extLst>
      <p:ext uri="{BB962C8B-B14F-4D97-AF65-F5344CB8AC3E}">
        <p14:creationId xmlns:p14="http://schemas.microsoft.com/office/powerpoint/2010/main" val="305352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MCTS</a:t>
            </a:r>
            <a:endParaRPr lang="en-GB" dirty="0"/>
          </a:p>
        </p:txBody>
      </p:sp>
      <p:pic>
        <p:nvPicPr>
          <p:cNvPr id="4" name="Tijdelijke aanduiding voor inhoud 3" descr="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2216647"/>
            <a:ext cx="8337550" cy="3869331"/>
          </a:xfrm>
        </p:spPr>
      </p:pic>
      <p:sp>
        <p:nvSpPr>
          <p:cNvPr id="8" name="Rechthoek 7" descr=" 8"/>
          <p:cNvSpPr/>
          <p:nvPr/>
        </p:nvSpPr>
        <p:spPr>
          <a:xfrm>
            <a:off x="3301545" y="1743145"/>
            <a:ext cx="1875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/>
              <a:t>B</a:t>
            </a:r>
            <a:r>
              <a:rPr lang="en-GB" dirty="0"/>
              <a:t> = 150</a:t>
            </a:r>
          </a:p>
        </p:txBody>
      </p:sp>
    </p:spTree>
    <p:extLst>
      <p:ext uri="{BB962C8B-B14F-4D97-AF65-F5344CB8AC3E}">
        <p14:creationId xmlns:p14="http://schemas.microsoft.com/office/powerpoint/2010/main" val="294367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Hybrid MCTS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UCT’s any-time property</a:t>
            </a:r>
          </a:p>
          <a:p>
            <a:r>
              <a:rPr lang="en-GB" dirty="0" smtClean="0"/>
              <a:t>Low expected SR on recommendation</a:t>
            </a:r>
          </a:p>
          <a:p>
            <a:r>
              <a:rPr lang="en-GB" dirty="0" smtClean="0"/>
              <a:t>Low CR in tree</a:t>
            </a:r>
          </a:p>
          <a:p>
            <a:pPr lvl="1"/>
            <a:r>
              <a:rPr lang="en-GB" dirty="0" smtClean="0"/>
              <a:t>Use of UCT’s beneficial properties</a:t>
            </a:r>
          </a:p>
          <a:p>
            <a:r>
              <a:rPr lang="en-GB" dirty="0" smtClean="0"/>
              <a:t>Dynamic switching point </a:t>
            </a:r>
            <a:r>
              <a:rPr lang="en-GB" i="1" dirty="0" smtClean="0"/>
              <a:t>B</a:t>
            </a:r>
          </a:p>
          <a:p>
            <a:pPr lvl="1"/>
            <a:r>
              <a:rPr lang="en-GB" dirty="0" smtClean="0"/>
              <a:t>Tuneable per game</a:t>
            </a:r>
          </a:p>
          <a:p>
            <a:endParaRPr lang="en-GB" i="1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584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Java </a:t>
            </a:r>
            <a:r>
              <a:rPr lang="en-GB" sz="2800" dirty="0" smtClean="0"/>
              <a:t>framework</a:t>
            </a:r>
          </a:p>
          <a:p>
            <a:pPr lvl="1"/>
            <a:r>
              <a:rPr lang="en-GB" sz="2400" dirty="0" smtClean="0"/>
              <a:t>Amazons 		</a:t>
            </a:r>
            <a:r>
              <a:rPr lang="en-GB" sz="1800" i="1" dirty="0" smtClean="0"/>
              <a:t>(8x8)</a:t>
            </a:r>
          </a:p>
          <a:p>
            <a:pPr lvl="1"/>
            <a:r>
              <a:rPr lang="en-GB" sz="2400" dirty="0" smtClean="0"/>
              <a:t>Breakthrough 	</a:t>
            </a:r>
            <a:r>
              <a:rPr lang="en-GB" sz="1800" i="1" dirty="0" smtClean="0"/>
              <a:t>(8x8)</a:t>
            </a:r>
          </a:p>
          <a:p>
            <a:pPr lvl="1"/>
            <a:r>
              <a:rPr lang="en-GB" sz="2400" dirty="0" err="1" smtClean="0"/>
              <a:t>NoGo</a:t>
            </a:r>
            <a:r>
              <a:rPr lang="en-GB" sz="2400" dirty="0" smtClean="0"/>
              <a:t> 			</a:t>
            </a:r>
            <a:r>
              <a:rPr lang="en-GB" sz="1800" i="1" dirty="0" smtClean="0"/>
              <a:t>(9x9)</a:t>
            </a:r>
          </a:p>
          <a:p>
            <a:pPr lvl="1"/>
            <a:r>
              <a:rPr lang="en-GB" sz="2400" dirty="0" smtClean="0"/>
              <a:t>Pentalath</a:t>
            </a:r>
            <a:br>
              <a:rPr lang="en-GB" sz="2400" dirty="0" smtClean="0"/>
            </a:br>
            <a:endParaRPr lang="en-GB" sz="2400" dirty="0" smtClean="0"/>
          </a:p>
          <a:p>
            <a:r>
              <a:rPr lang="en-GB" sz="2800" dirty="0" smtClean="0"/>
              <a:t>C</a:t>
            </a:r>
            <a:r>
              <a:rPr lang="en-GB" sz="2800" dirty="0" smtClean="0"/>
              <a:t>++ framework</a:t>
            </a:r>
            <a:endParaRPr lang="en-GB" sz="2800" dirty="0"/>
          </a:p>
          <a:p>
            <a:pPr lvl="1"/>
            <a:r>
              <a:rPr lang="en-GB" sz="2400" dirty="0" err="1"/>
              <a:t>AtariGo</a:t>
            </a:r>
            <a:r>
              <a:rPr lang="en-GB" sz="2400" dirty="0"/>
              <a:t> 		</a:t>
            </a:r>
            <a:r>
              <a:rPr lang="en-GB" sz="2400" dirty="0" smtClean="0"/>
              <a:t>	</a:t>
            </a:r>
            <a:r>
              <a:rPr lang="en-GB" sz="1800" i="1" dirty="0" smtClean="0"/>
              <a:t>(</a:t>
            </a:r>
            <a:r>
              <a:rPr lang="en-GB" sz="1800" i="1" dirty="0"/>
              <a:t>9x9)</a:t>
            </a:r>
          </a:p>
          <a:p>
            <a:pPr lvl="1"/>
            <a:r>
              <a:rPr lang="en-GB" sz="2400" dirty="0" err="1"/>
              <a:t>Ataxx</a:t>
            </a:r>
            <a:r>
              <a:rPr lang="en-GB" sz="2400" dirty="0"/>
              <a:t>			</a:t>
            </a:r>
            <a:r>
              <a:rPr lang="en-GB" sz="1800" i="1" dirty="0"/>
              <a:t>(7x7)</a:t>
            </a:r>
          </a:p>
          <a:p>
            <a:pPr lvl="1"/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2500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Experiments (domains)</a:t>
            </a:r>
            <a:endParaRPr lang="en-GB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38" y="1916833"/>
            <a:ext cx="2045286" cy="205551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656" y="1911707"/>
            <a:ext cx="2055512" cy="2065764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601" y="1911707"/>
            <a:ext cx="2318940" cy="2065764"/>
          </a:xfrm>
          <a:prstGeom prst="rect">
            <a:avLst/>
          </a:prstGeom>
        </p:spPr>
      </p:pic>
      <p:pic>
        <p:nvPicPr>
          <p:cNvPr id="1026" name="Picture 2" descr="http://www.allmixedup.com/screenshots/go.scre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38" y="4149080"/>
            <a:ext cx="2006492" cy="200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rcade-museum.com/images/118/1181242049208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1998" r="18182" b="19193"/>
          <a:stretch/>
        </p:blipFill>
        <p:spPr bwMode="auto">
          <a:xfrm>
            <a:off x="2937361" y="4149080"/>
            <a:ext cx="2160240" cy="200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8654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Experiments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Fixed values for all </a:t>
            </a:r>
            <a:r>
              <a:rPr lang="en-GB" i="1" dirty="0" smtClean="0"/>
              <a:t>C</a:t>
            </a:r>
            <a:r>
              <a:rPr lang="en-GB" dirty="0" smtClean="0"/>
              <a:t> constants</a:t>
            </a:r>
          </a:p>
          <a:p>
            <a:r>
              <a:rPr lang="en-GB" dirty="0" smtClean="0"/>
              <a:t>Fixed budget, no timing</a:t>
            </a:r>
          </a:p>
          <a:p>
            <a:r>
              <a:rPr lang="en-GB" dirty="0" smtClean="0"/>
              <a:t>50% swapped seats</a:t>
            </a:r>
          </a:p>
          <a:p>
            <a:r>
              <a:rPr lang="en-GB" dirty="0" smtClean="0"/>
              <a:t>95% </a:t>
            </a:r>
            <a:r>
              <a:rPr lang="en-GB" dirty="0" err="1" smtClean="0"/>
              <a:t>c.i.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1603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SHOT </a:t>
            </a:r>
            <a:r>
              <a:rPr lang="en-GB" dirty="0" err="1" smtClean="0"/>
              <a:t>vs</a:t>
            </a:r>
            <a:r>
              <a:rPr lang="en-GB" dirty="0" smtClean="0"/>
              <a:t> UCT</a:t>
            </a:r>
            <a:endParaRPr lang="en-GB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917" y="2225185"/>
            <a:ext cx="8060167" cy="372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66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Multi-Armed Bandits (MAB)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Decision-making problem</a:t>
            </a:r>
          </a:p>
          <a:p>
            <a:r>
              <a:rPr lang="en-GB" dirty="0" smtClean="0"/>
              <a:t>Exploration vs. Exploitation</a:t>
            </a:r>
          </a:p>
          <a:p>
            <a:endParaRPr lang="en-GB" dirty="0"/>
          </a:p>
          <a:p>
            <a:r>
              <a:rPr lang="en-GB" dirty="0" smtClean="0"/>
              <a:t>Two Contexts </a:t>
            </a:r>
            <a:r>
              <a:rPr lang="en-GB" sz="2000" dirty="0" smtClean="0"/>
              <a:t>(</a:t>
            </a:r>
            <a:r>
              <a:rPr lang="en-GB" sz="2000" dirty="0" err="1" smtClean="0"/>
              <a:t>Bubeck</a:t>
            </a:r>
            <a:r>
              <a:rPr lang="en-GB" sz="2000" dirty="0" smtClean="0"/>
              <a:t> </a:t>
            </a:r>
            <a:r>
              <a:rPr lang="en-GB" sz="2000" i="1" dirty="0" smtClean="0"/>
              <a:t>et al., </a:t>
            </a:r>
            <a:r>
              <a:rPr lang="en-GB" sz="2000" dirty="0" smtClean="0"/>
              <a:t>2010</a:t>
            </a:r>
            <a:r>
              <a:rPr lang="en-GB" sz="2000" i="1" dirty="0" smtClean="0"/>
              <a:t>)</a:t>
            </a:r>
            <a:endParaRPr lang="en-GB" sz="2000" dirty="0" smtClean="0"/>
          </a:p>
          <a:p>
            <a:pPr lvl="1"/>
            <a:r>
              <a:rPr lang="en-GB" dirty="0" smtClean="0"/>
              <a:t>Cumulative regret</a:t>
            </a:r>
          </a:p>
          <a:p>
            <a:pPr lvl="1"/>
            <a:r>
              <a:rPr lang="en-GB" dirty="0" smtClean="0"/>
              <a:t>Simple regret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546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H-MCTS </a:t>
            </a:r>
            <a:r>
              <a:rPr lang="en-GB" dirty="0" err="1" smtClean="0"/>
              <a:t>vs</a:t>
            </a:r>
            <a:r>
              <a:rPr lang="en-GB" dirty="0" smtClean="0"/>
              <a:t> UCT</a:t>
            </a:r>
            <a:endParaRPr lang="en-GB" dirty="0"/>
          </a:p>
        </p:txBody>
      </p:sp>
      <p:pic>
        <p:nvPicPr>
          <p:cNvPr id="3" name="Picture 2" descr="Screen Shot 2014-08-02 at 11.32.5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47" y="1854295"/>
            <a:ext cx="8476753" cy="38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345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H-MCTS </a:t>
            </a:r>
            <a:r>
              <a:rPr lang="en-US" dirty="0" err="1" smtClean="0"/>
              <a:t>vs</a:t>
            </a:r>
            <a:r>
              <a:rPr lang="en-US" dirty="0" smtClean="0"/>
              <a:t> SHOT</a:t>
            </a:r>
            <a:endParaRPr lang="en-US" dirty="0"/>
          </a:p>
        </p:txBody>
      </p:sp>
      <p:pic>
        <p:nvPicPr>
          <p:cNvPr id="4" name="Picture 3" descr="Screen Shot 2014-08-01 at 11.13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74" y="1596157"/>
            <a:ext cx="8796825" cy="400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35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H-MCTS Solver</a:t>
            </a:r>
            <a:endParaRPr lang="en-US" dirty="0"/>
          </a:p>
        </p:txBody>
      </p:sp>
      <p:pic>
        <p:nvPicPr>
          <p:cNvPr id="5" name="Picture 4" descr="Screen Shot 2014-08-05 at 14.11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1" y="2344248"/>
            <a:ext cx="8822236" cy="307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5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H-MCTS Solver</a:t>
            </a:r>
            <a:endParaRPr lang="en-US" dirty="0"/>
          </a:p>
        </p:txBody>
      </p:sp>
      <p:pic>
        <p:nvPicPr>
          <p:cNvPr id="3" name="Picture 2" descr="Screen Shot 2014-08-05 at 14.12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25" y="2338579"/>
            <a:ext cx="8901615" cy="293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39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Conflict between CR and SR</a:t>
            </a:r>
          </a:p>
          <a:p>
            <a:r>
              <a:rPr lang="en-GB" dirty="0"/>
              <a:t>Use separate selection policies</a:t>
            </a:r>
          </a:p>
          <a:p>
            <a:pPr lvl="1"/>
            <a:r>
              <a:rPr lang="en-GB" dirty="0"/>
              <a:t>SHOT + </a:t>
            </a:r>
            <a:r>
              <a:rPr lang="en-GB" dirty="0" smtClean="0"/>
              <a:t>UCT</a:t>
            </a:r>
          </a:p>
          <a:p>
            <a:pPr marL="514350" indent="-514350"/>
            <a:r>
              <a:rPr lang="en-GB" dirty="0" err="1"/>
              <a:t>Bubeck</a:t>
            </a:r>
            <a:r>
              <a:rPr lang="en-GB" dirty="0"/>
              <a:t> </a:t>
            </a:r>
            <a:r>
              <a:rPr lang="en-GB" i="1" dirty="0"/>
              <a:t>et al. (2010):</a:t>
            </a:r>
            <a:br>
              <a:rPr lang="en-GB" i="1" dirty="0"/>
            </a:br>
            <a:r>
              <a:rPr lang="en-GB" i="1" dirty="0"/>
              <a:t>When overall budget is small, UCB gives empirically lower SR</a:t>
            </a:r>
          </a:p>
          <a:p>
            <a:pPr marL="914400" lvl="1" indent="-514350"/>
            <a:r>
              <a:rPr lang="en-GB" dirty="0"/>
              <a:t>Switch to UCT when budget is small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63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Research</a:t>
            </a:r>
            <a:endParaRPr lang="en-GB" dirty="0"/>
          </a:p>
        </p:txBody>
      </p:sp>
      <p:sp>
        <p:nvSpPr>
          <p:cNvPr id="3" name="Tijdelijke aanduiding voor inhoud 2" descr=" 3"/>
          <p:cNvSpPr>
            <a:spLocks noGrp="1"/>
          </p:cNvSpPr>
          <p:nvPr>
            <p:ph idx="1"/>
          </p:nvPr>
        </p:nvSpPr>
        <p:spPr>
          <a:xfrm>
            <a:off x="349250" y="2093913"/>
            <a:ext cx="8337550" cy="4114800"/>
          </a:xfrm>
        </p:spPr>
        <p:txBody>
          <a:bodyPr/>
          <a:lstStyle/>
          <a:p>
            <a:r>
              <a:rPr lang="en-GB" sz="2800" dirty="0" smtClean="0">
                <a:latin typeface="+mj-lt"/>
              </a:rPr>
              <a:t>Compare SR of SHOT, UCT and H-MCT</a:t>
            </a:r>
          </a:p>
          <a:p>
            <a:pPr lvl="0"/>
            <a:r>
              <a:rPr lang="en-GB" sz="2800" dirty="0" smtClean="0">
                <a:latin typeface="+mj-lt"/>
              </a:rPr>
              <a:t>H-MCTS’ effect on branching factor</a:t>
            </a:r>
          </a:p>
          <a:p>
            <a:pPr lvl="0"/>
            <a:r>
              <a:rPr lang="en-GB" sz="2800" dirty="0" smtClean="0">
                <a:latin typeface="+mj-lt"/>
              </a:rPr>
              <a:t>Relation between </a:t>
            </a:r>
            <a:r>
              <a:rPr lang="en-GB" sz="2800" i="1" dirty="0" smtClean="0">
                <a:latin typeface="+mj-lt"/>
              </a:rPr>
              <a:t>B</a:t>
            </a:r>
            <a:r>
              <a:rPr lang="en-GB" sz="2800" dirty="0" smtClean="0">
                <a:latin typeface="+mj-lt"/>
              </a:rPr>
              <a:t> and UCT’s </a:t>
            </a:r>
            <a:r>
              <a:rPr lang="en-GB" sz="2800" i="1" dirty="0" smtClean="0">
                <a:latin typeface="+mj-lt"/>
              </a:rPr>
              <a:t>C</a:t>
            </a:r>
          </a:p>
          <a:p>
            <a:pPr lvl="0"/>
            <a:r>
              <a:rPr lang="en-GB" sz="2800" dirty="0" smtClean="0">
                <a:latin typeface="+mj-lt"/>
              </a:rPr>
              <a:t>Different SR selection policies (</a:t>
            </a:r>
            <a:r>
              <a:rPr lang="en-GB" sz="2800" i="1" dirty="0" smtClean="0">
                <a:latin typeface="+mj-lt"/>
              </a:rPr>
              <a:t>e.g.</a:t>
            </a:r>
            <a:r>
              <a:rPr lang="en-GB" sz="2800" dirty="0" smtClean="0">
                <a:latin typeface="+mj-lt"/>
              </a:rPr>
              <a:t> successive rejects)</a:t>
            </a:r>
          </a:p>
          <a:p>
            <a:pPr lvl="0"/>
            <a:r>
              <a:rPr lang="en-GB" sz="2800" dirty="0" smtClean="0">
                <a:latin typeface="+mj-lt"/>
              </a:rPr>
              <a:t>Parallelization of H-MCTS/SHOT</a:t>
            </a:r>
          </a:p>
          <a:p>
            <a:pPr lvl="0"/>
            <a:r>
              <a:rPr lang="en-GB" sz="2800" dirty="0" smtClean="0">
                <a:latin typeface="+mj-lt"/>
              </a:rPr>
              <a:t>Back-propagation</a:t>
            </a:r>
          </a:p>
          <a:p>
            <a:pPr lvl="0"/>
            <a:r>
              <a:rPr lang="en-GB" sz="2800" dirty="0" smtClean="0">
                <a:latin typeface="+mj-lt"/>
              </a:rPr>
              <a:t>Different methods for switching between CR/SR</a:t>
            </a:r>
          </a:p>
          <a:p>
            <a:r>
              <a:rPr lang="en-GB" sz="2800" dirty="0"/>
              <a:t>Suboptimal values for </a:t>
            </a:r>
            <a:r>
              <a:rPr lang="en-GB" sz="2800" i="1" dirty="0"/>
              <a:t>C</a:t>
            </a:r>
          </a:p>
          <a:p>
            <a:pPr lvl="0"/>
            <a:endParaRPr lang="en-GB" sz="2800" dirty="0" smtClean="0">
              <a:latin typeface="+mj-lt"/>
            </a:endParaRPr>
          </a:p>
          <a:p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046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Monte-Carlo Tree Search (MCTS)</a:t>
            </a:r>
            <a:endParaRPr lang="en-GB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981200"/>
            <a:ext cx="8337550" cy="3551009"/>
          </a:xfrm>
          <a:prstGeom prst="rect">
            <a:avLst/>
          </a:prstGeom>
        </p:spPr>
      </p:pic>
      <p:sp>
        <p:nvSpPr>
          <p:cNvPr id="3" name="Rechthoek 2"/>
          <p:cNvSpPr/>
          <p:nvPr/>
        </p:nvSpPr>
        <p:spPr>
          <a:xfrm>
            <a:off x="367586" y="5529897"/>
            <a:ext cx="2632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latin typeface="CMR10"/>
              </a:rPr>
              <a:t>(</a:t>
            </a:r>
            <a:r>
              <a:rPr lang="en-GB" sz="2000" dirty="0" err="1">
                <a:latin typeface="CMR10"/>
              </a:rPr>
              <a:t>Chaslot</a:t>
            </a:r>
            <a:r>
              <a:rPr lang="en-GB" sz="2000" dirty="0">
                <a:latin typeface="CMR10"/>
              </a:rPr>
              <a:t> </a:t>
            </a:r>
            <a:r>
              <a:rPr lang="en-GB" sz="2000" i="1" dirty="0">
                <a:latin typeface="CMTI10"/>
              </a:rPr>
              <a:t>et al</a:t>
            </a:r>
            <a:r>
              <a:rPr lang="en-GB" sz="2000" dirty="0">
                <a:latin typeface="CMTI10"/>
              </a:rPr>
              <a:t>.</a:t>
            </a:r>
            <a:r>
              <a:rPr lang="en-GB" sz="2000" dirty="0">
                <a:latin typeface="CMR10"/>
              </a:rPr>
              <a:t>, 2008</a:t>
            </a:r>
            <a:r>
              <a:rPr lang="en-GB" sz="2000" dirty="0" smtClean="0">
                <a:latin typeface="CMR10"/>
              </a:rPr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0239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Regret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Cumulative regret (CR)</a:t>
            </a:r>
          </a:p>
          <a:p>
            <a:pPr lvl="1"/>
            <a:r>
              <a:rPr lang="en-GB" dirty="0" smtClean="0"/>
              <a:t>Every sample has a ‘cost’</a:t>
            </a:r>
          </a:p>
          <a:p>
            <a:pPr lvl="1"/>
            <a:r>
              <a:rPr lang="en-GB" dirty="0" smtClean="0"/>
              <a:t>Aim for lowest overall ‘cost’</a:t>
            </a:r>
          </a:p>
          <a:p>
            <a:pPr lvl="1"/>
            <a:r>
              <a:rPr lang="en-GB" dirty="0" smtClean="0"/>
              <a:t>Slot machine example</a:t>
            </a:r>
          </a:p>
          <a:p>
            <a:pPr lvl="1"/>
            <a:endParaRPr lang="en-GB" dirty="0"/>
          </a:p>
          <a:p>
            <a:r>
              <a:rPr lang="en-GB" dirty="0" smtClean="0"/>
              <a:t>Simple regret (SR)</a:t>
            </a:r>
          </a:p>
          <a:p>
            <a:pPr lvl="1"/>
            <a:r>
              <a:rPr lang="en-GB" dirty="0" smtClean="0"/>
              <a:t>Sampling is ‘free’</a:t>
            </a:r>
          </a:p>
          <a:p>
            <a:pPr lvl="1"/>
            <a:r>
              <a:rPr lang="en-GB" dirty="0" smtClean="0"/>
              <a:t>Realistic simulated environment</a:t>
            </a:r>
          </a:p>
          <a:p>
            <a:pPr lvl="1"/>
            <a:r>
              <a:rPr lang="en-GB" dirty="0" smtClean="0"/>
              <a:t>Aim for best </a:t>
            </a:r>
            <a:r>
              <a:rPr lang="en-GB" dirty="0"/>
              <a:t>r</a:t>
            </a:r>
            <a:r>
              <a:rPr lang="en-GB" dirty="0" smtClean="0"/>
              <a:t>ecommendation</a:t>
            </a:r>
          </a:p>
        </p:txBody>
      </p:sp>
    </p:spTree>
    <p:extLst>
      <p:ext uri="{BB962C8B-B14F-4D97-AF65-F5344CB8AC3E}">
        <p14:creationId xmlns:p14="http://schemas.microsoft.com/office/powerpoint/2010/main" val="1308914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Regret Minimization in MCTS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Regret minimization on every ply</a:t>
            </a:r>
          </a:p>
          <a:p>
            <a:r>
              <a:rPr lang="en-US" dirty="0" smtClean="0"/>
              <a:t>Upper Confidence Bounds for Trees (UCT)</a:t>
            </a:r>
          </a:p>
          <a:p>
            <a:pPr lvl="1"/>
            <a:r>
              <a:rPr lang="en-US" dirty="0" smtClean="0"/>
              <a:t>Minimizes Cumulative Regret</a:t>
            </a:r>
          </a:p>
          <a:p>
            <a:pPr lvl="1"/>
            <a:r>
              <a:rPr lang="en-US" dirty="0" smtClean="0"/>
              <a:t>O(</a:t>
            </a:r>
            <a:r>
              <a:rPr lang="en-US" dirty="0" err="1" smtClean="0"/>
              <a:t>ln</a:t>
            </a:r>
            <a:r>
              <a:rPr lang="en-US" dirty="0" smtClean="0"/>
              <a:t>	</a:t>
            </a:r>
            <a:r>
              <a:rPr lang="en-US" i="1" dirty="0" smtClean="0"/>
              <a:t>n</a:t>
            </a:r>
            <a:r>
              <a:rPr lang="en-US" dirty="0" smtClean="0"/>
              <a:t>) bounds on sub-optimal selections</a:t>
            </a:r>
          </a:p>
          <a:p>
            <a:pPr lvl="1"/>
            <a:r>
              <a:rPr lang="en-US" dirty="0" smtClean="0"/>
              <a:t>Converges to greedy selection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6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Multi-Armed Bandits (MAB)</a:t>
            </a:r>
          </a:p>
        </p:txBody>
      </p:sp>
      <p:pic>
        <p:nvPicPr>
          <p:cNvPr id="5" name="Tijdelijke aanduiding voor inhoud 4" descr="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7"/>
          <a:stretch/>
        </p:blipFill>
        <p:spPr>
          <a:xfrm>
            <a:off x="742845" y="1916832"/>
            <a:ext cx="7557027" cy="1756007"/>
          </a:xfrm>
        </p:spPr>
      </p:pic>
    </p:spTree>
    <p:extLst>
      <p:ext uri="{BB962C8B-B14F-4D97-AF65-F5344CB8AC3E}">
        <p14:creationId xmlns:p14="http://schemas.microsoft.com/office/powerpoint/2010/main" val="1701297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xmlns:p14="http://schemas.microsoft.com/office/powerpoint/2010/main"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Multi-Armed Bandits (MAB)</a:t>
            </a:r>
          </a:p>
        </p:txBody>
      </p:sp>
      <p:pic>
        <p:nvPicPr>
          <p:cNvPr id="5" name="Tijdelijke aanduiding voor inhoud 4" descr="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7"/>
          <a:stretch/>
        </p:blipFill>
        <p:spPr>
          <a:xfrm>
            <a:off x="742845" y="1916832"/>
            <a:ext cx="7557027" cy="1756007"/>
          </a:xfrm>
        </p:spPr>
      </p:pic>
      <p:sp>
        <p:nvSpPr>
          <p:cNvPr id="4" name="Tekstvak 3" descr=" 10"/>
          <p:cNvSpPr txBox="1"/>
          <p:nvPr/>
        </p:nvSpPr>
        <p:spPr>
          <a:xfrm>
            <a:off x="774268" y="3861048"/>
            <a:ext cx="1672249" cy="1785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GB" dirty="0" smtClean="0">
                <a:solidFill>
                  <a:srgbClr val="000000"/>
                </a:solidFill>
              </a:rPr>
              <a:t>s</a:t>
            </a:r>
            <a:r>
              <a:rPr lang="en-GB" baseline="-25000" dirty="0" smtClean="0">
                <a:solidFill>
                  <a:srgbClr val="000000"/>
                </a:solidFill>
              </a:rPr>
              <a:t>1</a:t>
            </a:r>
            <a:r>
              <a:rPr lang="en-GB" dirty="0" smtClean="0">
                <a:solidFill>
                  <a:srgbClr val="000000"/>
                </a:solidFill>
              </a:rPr>
              <a:t> = 0.05</a:t>
            </a:r>
          </a:p>
          <a:p>
            <a:pPr lvl="0"/>
            <a:r>
              <a:rPr lang="en-GB" dirty="0" smtClean="0">
                <a:solidFill>
                  <a:srgbClr val="000000"/>
                </a:solidFill>
              </a:rPr>
              <a:t>s</a:t>
            </a:r>
            <a:r>
              <a:rPr lang="en-GB" baseline="-25000" dirty="0" smtClean="0">
                <a:solidFill>
                  <a:srgbClr val="000000"/>
                </a:solidFill>
              </a:rPr>
              <a:t>2</a:t>
            </a:r>
            <a:r>
              <a:rPr lang="en-GB" dirty="0" smtClean="0">
                <a:solidFill>
                  <a:srgbClr val="000000"/>
                </a:solidFill>
              </a:rPr>
              <a:t> = 0.2</a:t>
            </a:r>
          </a:p>
          <a:p>
            <a:pPr lvl="0"/>
            <a:r>
              <a:rPr lang="en-GB" dirty="0" smtClean="0">
                <a:solidFill>
                  <a:srgbClr val="000000"/>
                </a:solidFill>
              </a:rPr>
              <a:t>s</a:t>
            </a:r>
            <a:r>
              <a:rPr lang="en-GB" baseline="-25000" dirty="0" smtClean="0">
                <a:solidFill>
                  <a:srgbClr val="000000"/>
                </a:solidFill>
              </a:rPr>
              <a:t>3</a:t>
            </a:r>
            <a:r>
              <a:rPr lang="en-GB" dirty="0" smtClean="0">
                <a:solidFill>
                  <a:srgbClr val="000000"/>
                </a:solidFill>
              </a:rPr>
              <a:t> = 0.3</a:t>
            </a:r>
          </a:p>
          <a:p>
            <a:pPr lvl="0"/>
            <a:r>
              <a:rPr lang="en-GB" dirty="0" smtClean="0">
                <a:solidFill>
                  <a:srgbClr val="000000"/>
                </a:solidFill>
              </a:rPr>
              <a:t>s</a:t>
            </a:r>
            <a:r>
              <a:rPr lang="en-GB" baseline="-25000" dirty="0" smtClean="0">
                <a:solidFill>
                  <a:srgbClr val="000000"/>
                </a:solidFill>
              </a:rPr>
              <a:t>4</a:t>
            </a:r>
            <a:r>
              <a:rPr lang="en-GB" dirty="0" smtClean="0">
                <a:solidFill>
                  <a:srgbClr val="000000"/>
                </a:solidFill>
              </a:rPr>
              <a:t> = 0.2</a:t>
            </a:r>
          </a:p>
          <a:p>
            <a:endParaRPr lang="en-GB" dirty="0" smtClean="0"/>
          </a:p>
          <a:p>
            <a:pPr lvl="0"/>
            <a:r>
              <a:rPr lang="en-GB" sz="2000" b="1" i="1" dirty="0" smtClean="0">
                <a:solidFill>
                  <a:srgbClr val="000000"/>
                </a:solidFill>
              </a:rPr>
              <a:t>m</a:t>
            </a:r>
            <a:r>
              <a:rPr lang="en-GB" sz="2000" b="1" i="1" baseline="-25000" dirty="0" smtClean="0">
                <a:solidFill>
                  <a:srgbClr val="000000"/>
                </a:solidFill>
              </a:rPr>
              <a:t>A</a:t>
            </a:r>
            <a:r>
              <a:rPr lang="en-GB" sz="2000" b="1" i="1" dirty="0" smtClean="0">
                <a:solidFill>
                  <a:srgbClr val="000000"/>
                </a:solidFill>
              </a:rPr>
              <a:t> = 0.19</a:t>
            </a:r>
          </a:p>
        </p:txBody>
      </p:sp>
      <p:sp>
        <p:nvSpPr>
          <p:cNvPr id="6" name="Tekstvak 5" descr=" 11"/>
          <p:cNvSpPr txBox="1"/>
          <p:nvPr/>
        </p:nvSpPr>
        <p:spPr>
          <a:xfrm>
            <a:off x="2699792" y="3861048"/>
            <a:ext cx="1672249" cy="1785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</a:t>
            </a:r>
            <a:r>
              <a:rPr lang="en-GB" baseline="-25000" dirty="0" smtClean="0"/>
              <a:t>5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0.1</a:t>
            </a:r>
          </a:p>
          <a:p>
            <a:r>
              <a:rPr lang="en-GB" dirty="0" smtClean="0"/>
              <a:t>s</a:t>
            </a:r>
            <a:r>
              <a:rPr lang="en-GB" baseline="-25000" dirty="0"/>
              <a:t>6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0.2</a:t>
            </a:r>
          </a:p>
          <a:p>
            <a:r>
              <a:rPr lang="en-GB" dirty="0" smtClean="0"/>
              <a:t>s</a:t>
            </a:r>
            <a:r>
              <a:rPr lang="en-GB" baseline="-25000" dirty="0"/>
              <a:t>7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0.05</a:t>
            </a:r>
          </a:p>
          <a:p>
            <a:r>
              <a:rPr lang="en-GB" dirty="0" smtClean="0"/>
              <a:t>s</a:t>
            </a:r>
            <a:r>
              <a:rPr lang="en-GB" baseline="-25000" dirty="0"/>
              <a:t>8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0.01</a:t>
            </a:r>
          </a:p>
          <a:p>
            <a:endParaRPr lang="en-GB" dirty="0" smtClean="0"/>
          </a:p>
          <a:p>
            <a:r>
              <a:rPr lang="en-GB" sz="2000" b="1" i="1" dirty="0" err="1" smtClean="0"/>
              <a:t>m</a:t>
            </a:r>
            <a:r>
              <a:rPr lang="en-GB" sz="2000" b="1" i="1" baseline="-25000" dirty="0" err="1" smtClean="0"/>
              <a:t>B</a:t>
            </a:r>
            <a:r>
              <a:rPr lang="en-GB" sz="2000" b="1" i="1" baseline="-25000" dirty="0" smtClean="0"/>
              <a:t> </a:t>
            </a:r>
            <a:r>
              <a:rPr lang="en-GB" sz="2000" b="1" i="1" dirty="0" smtClean="0"/>
              <a:t>= 0.09</a:t>
            </a:r>
            <a:endParaRPr lang="en-GB" sz="2000" b="1" i="1" dirty="0"/>
          </a:p>
        </p:txBody>
      </p:sp>
      <p:sp>
        <p:nvSpPr>
          <p:cNvPr id="7" name="Tekstvak 6" descr=" 12"/>
          <p:cNvSpPr txBox="1"/>
          <p:nvPr/>
        </p:nvSpPr>
        <p:spPr>
          <a:xfrm>
            <a:off x="4654883" y="3861048"/>
            <a:ext cx="1672249" cy="1785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</a:t>
            </a:r>
            <a:r>
              <a:rPr lang="en-GB" baseline="-25000" dirty="0" smtClean="0"/>
              <a:t>9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0.1</a:t>
            </a:r>
          </a:p>
          <a:p>
            <a:r>
              <a:rPr lang="en-GB" dirty="0" smtClean="0"/>
              <a:t>s</a:t>
            </a:r>
            <a:r>
              <a:rPr lang="en-GB" baseline="-25000" dirty="0" smtClean="0"/>
              <a:t>10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0.2</a:t>
            </a:r>
          </a:p>
          <a:p>
            <a:r>
              <a:rPr lang="en-GB" dirty="0" smtClean="0"/>
              <a:t>s</a:t>
            </a:r>
            <a:r>
              <a:rPr lang="en-GB" baseline="-25000" dirty="0" smtClean="0"/>
              <a:t>11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0.2</a:t>
            </a:r>
          </a:p>
          <a:p>
            <a:r>
              <a:rPr lang="en-GB" dirty="0" smtClean="0"/>
              <a:t>s</a:t>
            </a:r>
            <a:r>
              <a:rPr lang="en-GB" baseline="-25000" dirty="0" smtClean="0"/>
              <a:t>12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0.1</a:t>
            </a:r>
          </a:p>
          <a:p>
            <a:endParaRPr lang="en-GB" dirty="0" smtClean="0"/>
          </a:p>
          <a:p>
            <a:r>
              <a:rPr lang="en-GB" sz="2000" b="1" i="1" dirty="0" err="1" smtClean="0"/>
              <a:t>m</a:t>
            </a:r>
            <a:r>
              <a:rPr lang="en-GB" sz="2000" b="1" i="1" baseline="-25000" dirty="0" err="1" smtClean="0"/>
              <a:t>C</a:t>
            </a:r>
            <a:r>
              <a:rPr lang="en-GB" sz="2000" b="1" i="1" baseline="-25000" dirty="0" smtClean="0"/>
              <a:t> </a:t>
            </a:r>
            <a:r>
              <a:rPr lang="en-GB" sz="2000" b="1" i="1" dirty="0" smtClean="0"/>
              <a:t>= 0.15</a:t>
            </a:r>
            <a:endParaRPr lang="en-GB" sz="2000" b="1" i="1" dirty="0"/>
          </a:p>
        </p:txBody>
      </p:sp>
      <p:sp>
        <p:nvSpPr>
          <p:cNvPr id="8" name="Tekstvak 7" descr=" 13"/>
          <p:cNvSpPr txBox="1"/>
          <p:nvPr/>
        </p:nvSpPr>
        <p:spPr>
          <a:xfrm>
            <a:off x="6627623" y="3861048"/>
            <a:ext cx="1672249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/>
              <a:t>s</a:t>
            </a:r>
            <a:r>
              <a:rPr lang="en-GB" baseline="-25000" dirty="0" smtClean="0"/>
              <a:t>13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0.4</a:t>
            </a:r>
          </a:p>
          <a:p>
            <a:r>
              <a:rPr lang="en-GB" dirty="0" smtClean="0"/>
              <a:t>s</a:t>
            </a:r>
            <a:r>
              <a:rPr lang="en-GB" baseline="-25000" dirty="0" smtClean="0"/>
              <a:t>14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0.2</a:t>
            </a:r>
          </a:p>
          <a:p>
            <a:r>
              <a:rPr lang="en-GB" dirty="0" smtClean="0"/>
              <a:t>s</a:t>
            </a:r>
            <a:r>
              <a:rPr lang="en-GB" baseline="-25000" dirty="0" smtClean="0"/>
              <a:t>15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0.1</a:t>
            </a:r>
          </a:p>
          <a:p>
            <a:r>
              <a:rPr lang="en-GB" dirty="0" smtClean="0"/>
              <a:t>s</a:t>
            </a:r>
            <a:r>
              <a:rPr lang="en-GB" baseline="-25000" dirty="0" smtClean="0"/>
              <a:t>16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0.4</a:t>
            </a:r>
          </a:p>
          <a:p>
            <a:endParaRPr lang="en-GB" dirty="0" smtClean="0"/>
          </a:p>
          <a:p>
            <a:r>
              <a:rPr lang="en-GB" sz="2000" b="1" i="1" dirty="0" err="1" smtClean="0"/>
              <a:t>m</a:t>
            </a:r>
            <a:r>
              <a:rPr lang="en-GB" sz="2000" b="1" i="1" baseline="-25000" dirty="0" err="1" smtClean="0"/>
              <a:t>D</a:t>
            </a:r>
            <a:r>
              <a:rPr lang="en-GB" sz="2000" b="1" i="1" baseline="-25000" dirty="0" smtClean="0"/>
              <a:t> </a:t>
            </a:r>
            <a:r>
              <a:rPr lang="en-GB" sz="2000" b="1" i="1" dirty="0" smtClean="0"/>
              <a:t>= 0.28 </a:t>
            </a:r>
            <a:endParaRPr lang="en-GB" sz="2000" b="1" i="1" dirty="0"/>
          </a:p>
        </p:txBody>
      </p:sp>
    </p:spTree>
    <p:extLst>
      <p:ext uri="{BB962C8B-B14F-4D97-AF65-F5344CB8AC3E}">
        <p14:creationId xmlns:p14="http://schemas.microsoft.com/office/powerpoint/2010/main" val="3904517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xmlns:p14="http://schemas.microsoft.com/office/powerpoint/2010/main"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descr="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Multi-Armed </a:t>
            </a:r>
            <a:r>
              <a:rPr lang="en-GB" dirty="0" smtClean="0"/>
              <a:t>Bandits (MAB)</a:t>
            </a:r>
            <a:endParaRPr lang="en-GB" dirty="0"/>
          </a:p>
        </p:txBody>
      </p:sp>
      <p:pic>
        <p:nvPicPr>
          <p:cNvPr id="5" name="Tijdelijke aanduiding voor inhoud 4" descr="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7"/>
          <a:stretch/>
        </p:blipFill>
        <p:spPr>
          <a:xfrm>
            <a:off x="742845" y="1916832"/>
            <a:ext cx="7557027" cy="1756007"/>
          </a:xfrm>
        </p:spPr>
      </p:pic>
      <p:sp>
        <p:nvSpPr>
          <p:cNvPr id="4" name="Tekstvak 3" descr=" 10"/>
          <p:cNvSpPr txBox="1"/>
          <p:nvPr/>
        </p:nvSpPr>
        <p:spPr>
          <a:xfrm>
            <a:off x="774268" y="3861048"/>
            <a:ext cx="1672249" cy="1785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en-GB" dirty="0" smtClean="0">
                <a:solidFill>
                  <a:srgbClr val="000000"/>
                </a:solidFill>
                <a:latin typeface="+mj-lt"/>
              </a:rPr>
              <a:t>s</a:t>
            </a:r>
            <a:r>
              <a:rPr lang="en-GB" baseline="-25000" dirty="0" smtClean="0">
                <a:solidFill>
                  <a:srgbClr val="000000"/>
                </a:solidFill>
                <a:latin typeface="+mj-lt"/>
              </a:rPr>
              <a:t>1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= 0.05</a:t>
            </a:r>
          </a:p>
          <a:p>
            <a:pPr lvl="0"/>
            <a:r>
              <a:rPr lang="en-GB" dirty="0" smtClean="0">
                <a:solidFill>
                  <a:srgbClr val="000000"/>
                </a:solidFill>
                <a:latin typeface="+mj-lt"/>
              </a:rPr>
              <a:t>s</a:t>
            </a:r>
            <a:r>
              <a:rPr lang="en-GB" baseline="-25000" dirty="0" smtClean="0">
                <a:solidFill>
                  <a:srgbClr val="000000"/>
                </a:solidFill>
                <a:latin typeface="+mj-lt"/>
              </a:rPr>
              <a:t>2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= 0.2</a:t>
            </a:r>
          </a:p>
          <a:p>
            <a:pPr lvl="0"/>
            <a:r>
              <a:rPr lang="en-GB" dirty="0" smtClean="0">
                <a:solidFill>
                  <a:srgbClr val="000000"/>
                </a:solidFill>
                <a:latin typeface="+mj-lt"/>
              </a:rPr>
              <a:t>s</a:t>
            </a:r>
            <a:r>
              <a:rPr lang="en-GB" baseline="-25000" dirty="0" smtClean="0">
                <a:solidFill>
                  <a:srgbClr val="000000"/>
                </a:solidFill>
                <a:latin typeface="+mj-lt"/>
              </a:rPr>
              <a:t>3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= 0.3</a:t>
            </a:r>
          </a:p>
          <a:p>
            <a:pPr lvl="0"/>
            <a:r>
              <a:rPr lang="en-GB" dirty="0" smtClean="0">
                <a:solidFill>
                  <a:srgbClr val="000000"/>
                </a:solidFill>
                <a:latin typeface="+mj-lt"/>
              </a:rPr>
              <a:t>s</a:t>
            </a:r>
            <a:r>
              <a:rPr lang="en-GB" baseline="-25000" dirty="0" smtClean="0">
                <a:solidFill>
                  <a:srgbClr val="000000"/>
                </a:solidFill>
                <a:latin typeface="+mj-lt"/>
              </a:rPr>
              <a:t>4</a:t>
            </a:r>
            <a:r>
              <a:rPr lang="en-GB" dirty="0" smtClean="0">
                <a:solidFill>
                  <a:srgbClr val="000000"/>
                </a:solidFill>
                <a:latin typeface="+mj-lt"/>
              </a:rPr>
              <a:t> = 0.2</a:t>
            </a:r>
          </a:p>
          <a:p>
            <a:endParaRPr lang="en-GB" dirty="0" smtClean="0">
              <a:latin typeface="+mj-lt"/>
            </a:endParaRPr>
          </a:p>
          <a:p>
            <a:pPr lvl="0"/>
            <a:r>
              <a:rPr lang="en-GB" sz="2000" b="1" i="1" dirty="0" smtClean="0">
                <a:solidFill>
                  <a:srgbClr val="000000"/>
                </a:solidFill>
                <a:latin typeface="+mj-lt"/>
              </a:rPr>
              <a:t>m</a:t>
            </a:r>
            <a:r>
              <a:rPr lang="en-GB" sz="2000" b="1" i="1" baseline="-25000" dirty="0" smtClean="0">
                <a:solidFill>
                  <a:srgbClr val="000000"/>
                </a:solidFill>
                <a:latin typeface="+mj-lt"/>
              </a:rPr>
              <a:t>A</a:t>
            </a:r>
            <a:r>
              <a:rPr lang="en-GB" sz="2000" b="1" i="1" dirty="0" smtClean="0">
                <a:solidFill>
                  <a:srgbClr val="000000"/>
                </a:solidFill>
                <a:latin typeface="+mj-lt"/>
              </a:rPr>
              <a:t> = 0.19</a:t>
            </a:r>
          </a:p>
        </p:txBody>
      </p:sp>
      <p:sp>
        <p:nvSpPr>
          <p:cNvPr id="6" name="Tekstvak 5" descr=" 11"/>
          <p:cNvSpPr txBox="1"/>
          <p:nvPr/>
        </p:nvSpPr>
        <p:spPr>
          <a:xfrm>
            <a:off x="2699792" y="3861048"/>
            <a:ext cx="1672249" cy="1785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s</a:t>
            </a:r>
            <a:r>
              <a:rPr lang="en-GB" baseline="-25000" dirty="0" smtClean="0">
                <a:latin typeface="+mj-lt"/>
              </a:rPr>
              <a:t>5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= </a:t>
            </a:r>
            <a:r>
              <a:rPr lang="en-GB" dirty="0" smtClean="0">
                <a:latin typeface="+mj-lt"/>
              </a:rPr>
              <a:t>0.1</a:t>
            </a:r>
          </a:p>
          <a:p>
            <a:r>
              <a:rPr lang="en-GB" dirty="0" smtClean="0">
                <a:latin typeface="+mj-lt"/>
              </a:rPr>
              <a:t>s</a:t>
            </a:r>
            <a:r>
              <a:rPr lang="en-GB" baseline="-25000" dirty="0">
                <a:latin typeface="+mj-lt"/>
              </a:rPr>
              <a:t>6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= </a:t>
            </a:r>
            <a:r>
              <a:rPr lang="en-GB" dirty="0" smtClean="0">
                <a:latin typeface="+mj-lt"/>
              </a:rPr>
              <a:t>0.2</a:t>
            </a:r>
          </a:p>
          <a:p>
            <a:r>
              <a:rPr lang="en-GB" dirty="0" smtClean="0">
                <a:latin typeface="+mj-lt"/>
              </a:rPr>
              <a:t>s</a:t>
            </a:r>
            <a:r>
              <a:rPr lang="en-GB" baseline="-25000" dirty="0">
                <a:latin typeface="+mj-lt"/>
              </a:rPr>
              <a:t>7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= </a:t>
            </a:r>
            <a:r>
              <a:rPr lang="en-GB" dirty="0" smtClean="0">
                <a:latin typeface="+mj-lt"/>
              </a:rPr>
              <a:t>0.05</a:t>
            </a:r>
          </a:p>
          <a:p>
            <a:r>
              <a:rPr lang="en-GB" dirty="0" smtClean="0">
                <a:latin typeface="+mj-lt"/>
              </a:rPr>
              <a:t>s</a:t>
            </a:r>
            <a:r>
              <a:rPr lang="en-GB" baseline="-25000" dirty="0">
                <a:latin typeface="+mj-lt"/>
              </a:rPr>
              <a:t>8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= </a:t>
            </a:r>
            <a:r>
              <a:rPr lang="en-GB" dirty="0" smtClean="0">
                <a:latin typeface="+mj-lt"/>
              </a:rPr>
              <a:t>0.01</a:t>
            </a:r>
          </a:p>
          <a:p>
            <a:endParaRPr lang="en-GB" dirty="0" smtClean="0">
              <a:latin typeface="+mj-lt"/>
            </a:endParaRPr>
          </a:p>
          <a:p>
            <a:r>
              <a:rPr lang="en-GB" sz="2000" b="1" i="1" dirty="0" err="1" smtClean="0">
                <a:latin typeface="+mj-lt"/>
              </a:rPr>
              <a:t>m</a:t>
            </a:r>
            <a:r>
              <a:rPr lang="en-GB" sz="2000" b="1" i="1" baseline="-25000" dirty="0" err="1" smtClean="0">
                <a:latin typeface="+mj-lt"/>
              </a:rPr>
              <a:t>B</a:t>
            </a:r>
            <a:r>
              <a:rPr lang="en-GB" sz="2000" b="1" i="1" baseline="-25000" dirty="0" smtClean="0">
                <a:latin typeface="+mj-lt"/>
              </a:rPr>
              <a:t> </a:t>
            </a:r>
            <a:r>
              <a:rPr lang="en-GB" sz="2000" b="1" i="1" dirty="0" smtClean="0">
                <a:latin typeface="+mj-lt"/>
              </a:rPr>
              <a:t>= 0.09</a:t>
            </a:r>
            <a:endParaRPr lang="en-GB" sz="2000" b="1" i="1" dirty="0">
              <a:latin typeface="+mj-lt"/>
            </a:endParaRPr>
          </a:p>
        </p:txBody>
      </p:sp>
      <p:sp>
        <p:nvSpPr>
          <p:cNvPr id="7" name="Tekstvak 6" descr=" 12"/>
          <p:cNvSpPr txBox="1"/>
          <p:nvPr/>
        </p:nvSpPr>
        <p:spPr>
          <a:xfrm>
            <a:off x="4654883" y="3861048"/>
            <a:ext cx="1672249" cy="178510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s</a:t>
            </a:r>
            <a:r>
              <a:rPr lang="en-GB" baseline="-25000" dirty="0" smtClean="0">
                <a:latin typeface="+mj-lt"/>
              </a:rPr>
              <a:t>9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= </a:t>
            </a:r>
            <a:r>
              <a:rPr lang="en-GB" dirty="0" smtClean="0">
                <a:latin typeface="+mj-lt"/>
              </a:rPr>
              <a:t>0.1</a:t>
            </a:r>
          </a:p>
          <a:p>
            <a:r>
              <a:rPr lang="en-GB" dirty="0" smtClean="0">
                <a:latin typeface="+mj-lt"/>
              </a:rPr>
              <a:t>s</a:t>
            </a:r>
            <a:r>
              <a:rPr lang="en-GB" baseline="-25000" dirty="0" smtClean="0">
                <a:latin typeface="+mj-lt"/>
              </a:rPr>
              <a:t>10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= </a:t>
            </a:r>
            <a:r>
              <a:rPr lang="en-GB" dirty="0" smtClean="0">
                <a:latin typeface="+mj-lt"/>
              </a:rPr>
              <a:t>0.2</a:t>
            </a:r>
          </a:p>
          <a:p>
            <a:r>
              <a:rPr lang="en-GB" dirty="0" smtClean="0">
                <a:latin typeface="+mj-lt"/>
              </a:rPr>
              <a:t>s</a:t>
            </a:r>
            <a:r>
              <a:rPr lang="en-GB" baseline="-25000" dirty="0" smtClean="0">
                <a:latin typeface="+mj-lt"/>
              </a:rPr>
              <a:t>11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= </a:t>
            </a:r>
            <a:r>
              <a:rPr lang="en-GB" dirty="0" smtClean="0">
                <a:latin typeface="+mj-lt"/>
              </a:rPr>
              <a:t>0.2</a:t>
            </a:r>
          </a:p>
          <a:p>
            <a:r>
              <a:rPr lang="en-GB" dirty="0" smtClean="0">
                <a:latin typeface="+mj-lt"/>
              </a:rPr>
              <a:t>s</a:t>
            </a:r>
            <a:r>
              <a:rPr lang="en-GB" baseline="-25000" dirty="0" smtClean="0">
                <a:latin typeface="+mj-lt"/>
              </a:rPr>
              <a:t>12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= </a:t>
            </a:r>
            <a:r>
              <a:rPr lang="en-GB" dirty="0" smtClean="0">
                <a:latin typeface="+mj-lt"/>
              </a:rPr>
              <a:t>0.1</a:t>
            </a:r>
          </a:p>
          <a:p>
            <a:endParaRPr lang="en-GB" dirty="0" smtClean="0">
              <a:latin typeface="+mj-lt"/>
            </a:endParaRPr>
          </a:p>
          <a:p>
            <a:r>
              <a:rPr lang="en-GB" sz="2000" b="1" i="1" dirty="0" err="1" smtClean="0">
                <a:latin typeface="+mj-lt"/>
              </a:rPr>
              <a:t>m</a:t>
            </a:r>
            <a:r>
              <a:rPr lang="en-GB" sz="2000" b="1" i="1" baseline="-25000" dirty="0" err="1" smtClean="0">
                <a:latin typeface="+mj-lt"/>
              </a:rPr>
              <a:t>C</a:t>
            </a:r>
            <a:r>
              <a:rPr lang="en-GB" sz="2000" b="1" i="1" baseline="-25000" dirty="0" smtClean="0">
                <a:latin typeface="+mj-lt"/>
              </a:rPr>
              <a:t> </a:t>
            </a:r>
            <a:r>
              <a:rPr lang="en-GB" sz="2000" b="1" i="1" dirty="0" smtClean="0">
                <a:latin typeface="+mj-lt"/>
              </a:rPr>
              <a:t>= 0.15</a:t>
            </a:r>
            <a:endParaRPr lang="en-GB" sz="2000" b="1" i="1" dirty="0">
              <a:latin typeface="+mj-lt"/>
            </a:endParaRPr>
          </a:p>
        </p:txBody>
      </p:sp>
      <p:sp>
        <p:nvSpPr>
          <p:cNvPr id="8" name="Tekstvak 7" descr=" 13"/>
          <p:cNvSpPr txBox="1"/>
          <p:nvPr/>
        </p:nvSpPr>
        <p:spPr>
          <a:xfrm>
            <a:off x="6627623" y="3861048"/>
            <a:ext cx="1672249" cy="1785104"/>
          </a:xfrm>
          <a:prstGeom prst="rect">
            <a:avLst/>
          </a:prstGeom>
          <a:solidFill>
            <a:srgbClr val="CCFF6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 smtClean="0">
                <a:latin typeface="+mj-lt"/>
              </a:rPr>
              <a:t>s</a:t>
            </a:r>
            <a:r>
              <a:rPr lang="en-GB" baseline="-25000" dirty="0" smtClean="0">
                <a:latin typeface="+mj-lt"/>
              </a:rPr>
              <a:t>13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= </a:t>
            </a:r>
            <a:r>
              <a:rPr lang="en-GB" dirty="0" smtClean="0">
                <a:latin typeface="+mj-lt"/>
              </a:rPr>
              <a:t>0.4</a:t>
            </a:r>
          </a:p>
          <a:p>
            <a:r>
              <a:rPr lang="en-GB" dirty="0" smtClean="0">
                <a:latin typeface="+mj-lt"/>
              </a:rPr>
              <a:t>s</a:t>
            </a:r>
            <a:r>
              <a:rPr lang="en-GB" baseline="-25000" dirty="0" smtClean="0">
                <a:latin typeface="+mj-lt"/>
              </a:rPr>
              <a:t>14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= </a:t>
            </a:r>
            <a:r>
              <a:rPr lang="en-GB" dirty="0" smtClean="0">
                <a:latin typeface="+mj-lt"/>
              </a:rPr>
              <a:t>0.2</a:t>
            </a:r>
          </a:p>
          <a:p>
            <a:r>
              <a:rPr lang="en-GB" dirty="0" smtClean="0">
                <a:latin typeface="+mj-lt"/>
              </a:rPr>
              <a:t>s</a:t>
            </a:r>
            <a:r>
              <a:rPr lang="en-GB" baseline="-25000" dirty="0" smtClean="0">
                <a:latin typeface="+mj-lt"/>
              </a:rPr>
              <a:t>15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= </a:t>
            </a:r>
            <a:r>
              <a:rPr lang="en-GB" dirty="0" smtClean="0">
                <a:latin typeface="+mj-lt"/>
              </a:rPr>
              <a:t>0.1</a:t>
            </a:r>
          </a:p>
          <a:p>
            <a:r>
              <a:rPr lang="en-GB" dirty="0" smtClean="0">
                <a:latin typeface="+mj-lt"/>
              </a:rPr>
              <a:t>s</a:t>
            </a:r>
            <a:r>
              <a:rPr lang="en-GB" baseline="-25000" dirty="0" smtClean="0">
                <a:latin typeface="+mj-lt"/>
              </a:rPr>
              <a:t>16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= </a:t>
            </a:r>
            <a:r>
              <a:rPr lang="en-GB" dirty="0" smtClean="0">
                <a:latin typeface="+mj-lt"/>
              </a:rPr>
              <a:t>0.4</a:t>
            </a:r>
          </a:p>
          <a:p>
            <a:endParaRPr lang="en-GB" dirty="0" smtClean="0">
              <a:latin typeface="+mj-lt"/>
            </a:endParaRPr>
          </a:p>
          <a:p>
            <a:r>
              <a:rPr lang="en-GB" sz="2000" b="1" i="1" dirty="0" err="1" smtClean="0">
                <a:latin typeface="+mj-lt"/>
              </a:rPr>
              <a:t>m</a:t>
            </a:r>
            <a:r>
              <a:rPr lang="en-GB" sz="2000" b="1" i="1" baseline="-25000" dirty="0" err="1" smtClean="0">
                <a:latin typeface="+mj-lt"/>
              </a:rPr>
              <a:t>D</a:t>
            </a:r>
            <a:r>
              <a:rPr lang="en-GB" sz="2000" b="1" i="1" baseline="-25000" dirty="0" smtClean="0">
                <a:latin typeface="+mj-lt"/>
              </a:rPr>
              <a:t> </a:t>
            </a:r>
            <a:r>
              <a:rPr lang="en-GB" sz="2000" b="1" i="1" dirty="0" smtClean="0">
                <a:latin typeface="+mj-lt"/>
              </a:rPr>
              <a:t>= 0.28 </a:t>
            </a:r>
            <a:endParaRPr lang="en-GB" sz="2000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693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xmlns:p14="http://schemas.microsoft.com/office/powerpoint/2010/main" spd="slow">
        <p:cut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831</Words>
  <Application>Microsoft Macintosh PowerPoint</Application>
  <PresentationFormat>On-screen Show (4:3)</PresentationFormat>
  <Paragraphs>227</Paragraphs>
  <Slides>35</Slides>
  <Notes>4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Minimizing Simple and Cumulative Regret in MCTS</vt:lpstr>
      <vt:lpstr>Content</vt:lpstr>
      <vt:lpstr>Multi-Armed Bandits (MAB)</vt:lpstr>
      <vt:lpstr>Monte-Carlo Tree Search (MCTS)</vt:lpstr>
      <vt:lpstr>Regret</vt:lpstr>
      <vt:lpstr>Regret Minimization in MCTS</vt:lpstr>
      <vt:lpstr>Multi-Armed Bandits (MAB)</vt:lpstr>
      <vt:lpstr>Multi-Armed Bandits (MAB)</vt:lpstr>
      <vt:lpstr>Multi-Armed Bandits (MAB)</vt:lpstr>
      <vt:lpstr>Multi-Armed Bandits (MAB)</vt:lpstr>
      <vt:lpstr>Multi-Armed Bandits (MAB)</vt:lpstr>
      <vt:lpstr>More on Regret</vt:lpstr>
      <vt:lpstr>More on Regret</vt:lpstr>
      <vt:lpstr>Minimizing Simple Regret</vt:lpstr>
      <vt:lpstr>Regret and MCTS</vt:lpstr>
      <vt:lpstr>Regret and MCTS</vt:lpstr>
      <vt:lpstr>Simple Regret and MCTS</vt:lpstr>
      <vt:lpstr>Simple Regret and MCTS</vt:lpstr>
      <vt:lpstr>Simple Regret and MCTS</vt:lpstr>
      <vt:lpstr>Hybrid MCTS</vt:lpstr>
      <vt:lpstr>Hybrid MCTS</vt:lpstr>
      <vt:lpstr>Hybrid MCTS</vt:lpstr>
      <vt:lpstr>Hybrid MCTS</vt:lpstr>
      <vt:lpstr>Hybrid MCTS</vt:lpstr>
      <vt:lpstr>Hybrid MCTS</vt:lpstr>
      <vt:lpstr>Experiments</vt:lpstr>
      <vt:lpstr>Experiments (domains)</vt:lpstr>
      <vt:lpstr>Experiments</vt:lpstr>
      <vt:lpstr>SHOT vs UCT</vt:lpstr>
      <vt:lpstr>H-MCTS vs UCT</vt:lpstr>
      <vt:lpstr>H-MCTS vs SHOT</vt:lpstr>
      <vt:lpstr>H-MCTS Solver</vt:lpstr>
      <vt:lpstr>H-MCTS Solver</vt:lpstr>
      <vt:lpstr>Conclusion</vt:lpstr>
      <vt:lpstr>Future Research</vt:lpstr>
    </vt:vector>
  </TitlesOfParts>
  <Company>FOLDit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Pepels</dc:creator>
  <cp:lastModifiedBy>Tom Pepels</cp:lastModifiedBy>
  <cp:revision>21</cp:revision>
  <dcterms:created xsi:type="dcterms:W3CDTF">2014-08-01T08:04:56Z</dcterms:created>
  <dcterms:modified xsi:type="dcterms:W3CDTF">2014-08-05T12:22:38Z</dcterms:modified>
</cp:coreProperties>
</file>