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78" r:id="rId10"/>
    <p:sldId id="277" r:id="rId11"/>
    <p:sldId id="263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EEDC2-54F4-C743-82D2-DA81E42EA4F7}" type="datetimeFigureOut">
              <a:rPr lang="en-US" smtClean="0"/>
              <a:t>20/08/14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6135A-5692-E446-818A-CA17EE7F9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135A-5692-E446-818A-CA17EE7F94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1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5336-7A3A-2348-826D-D898424F8D17}" type="datetimeFigureOut">
              <a:rPr lang="en-US" smtClean="0"/>
              <a:t>20/08/14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22-6F01-1F48-87E3-96F9CE4C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8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5336-7A3A-2348-826D-D898424F8D17}" type="datetimeFigureOut">
              <a:rPr lang="en-US" smtClean="0"/>
              <a:t>20/08/14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22-6F01-1F48-87E3-96F9CE4C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8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5336-7A3A-2348-826D-D898424F8D17}" type="datetimeFigureOut">
              <a:rPr lang="en-US" smtClean="0"/>
              <a:t>20/08/14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22-6F01-1F48-87E3-96F9CE4C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5336-7A3A-2348-826D-D898424F8D17}" type="datetimeFigureOut">
              <a:rPr lang="en-US" smtClean="0"/>
              <a:t>20/08/14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22-6F01-1F48-87E3-96F9CE4C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5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5336-7A3A-2348-826D-D898424F8D17}" type="datetimeFigureOut">
              <a:rPr lang="en-US" smtClean="0"/>
              <a:t>20/08/14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22-6F01-1F48-87E3-96F9CE4C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1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5336-7A3A-2348-826D-D898424F8D17}" type="datetimeFigureOut">
              <a:rPr lang="en-US" smtClean="0"/>
              <a:t>20/08/14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22-6F01-1F48-87E3-96F9CE4C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4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5336-7A3A-2348-826D-D898424F8D17}" type="datetimeFigureOut">
              <a:rPr lang="en-US" smtClean="0"/>
              <a:t>20/08/14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22-6F01-1F48-87E3-96F9CE4C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2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5336-7A3A-2348-826D-D898424F8D17}" type="datetimeFigureOut">
              <a:rPr lang="en-US" smtClean="0"/>
              <a:t>20/08/14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22-6F01-1F48-87E3-96F9CE4C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2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5336-7A3A-2348-826D-D898424F8D17}" type="datetimeFigureOut">
              <a:rPr lang="en-US" smtClean="0"/>
              <a:t>20/08/14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22-6F01-1F48-87E3-96F9CE4C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7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5336-7A3A-2348-826D-D898424F8D17}" type="datetimeFigureOut">
              <a:rPr lang="en-US" smtClean="0"/>
              <a:t>20/08/14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22-6F01-1F48-87E3-96F9CE4C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7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5336-7A3A-2348-826D-D898424F8D17}" type="datetimeFigureOut">
              <a:rPr lang="en-US" smtClean="0"/>
              <a:t>20/08/14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1C22-6F01-1F48-87E3-96F9CE4C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35336-7A3A-2348-826D-D898424F8D17}" type="datetimeFigureOut">
              <a:rPr lang="en-US" smtClean="0"/>
              <a:t>20/08/14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1C22-6F01-1F48-87E3-96F9CE4C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Quality-based Rewards for </a:t>
            </a:r>
            <a:br>
              <a:rPr lang="en-US" sz="3600" dirty="0" smtClean="0"/>
            </a:br>
            <a:r>
              <a:rPr lang="en-US" sz="3600" dirty="0" smtClean="0"/>
              <a:t>Monte-Carlo Tree Search Simulations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T. </a:t>
            </a:r>
            <a:r>
              <a:rPr lang="en-US" dirty="0" err="1" smtClean="0"/>
              <a:t>Pepels</a:t>
            </a:r>
            <a:r>
              <a:rPr lang="en-US" dirty="0" smtClean="0"/>
              <a:t>, M.J.W. </a:t>
            </a:r>
            <a:r>
              <a:rPr lang="en-US" dirty="0" err="1" smtClean="0"/>
              <a:t>Tak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Lanctot</a:t>
            </a:r>
            <a:r>
              <a:rPr lang="en-US" dirty="0" smtClean="0"/>
              <a:t>, M.H.M </a:t>
            </a:r>
            <a:r>
              <a:rPr lang="en-US" dirty="0" err="1" smtClean="0"/>
              <a:t>Winands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ECAI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28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can we use the quality measurements of simulations to enhance rewards?</a:t>
            </a:r>
          </a:p>
          <a:p>
            <a:endParaRPr lang="en-US" i="1" dirty="0" smtClean="0"/>
          </a:p>
          <a:p>
            <a:r>
              <a:rPr lang="en-US" i="1" dirty="0" smtClean="0"/>
              <a:t>Without introducing bias!</a:t>
            </a:r>
          </a:p>
          <a:p>
            <a:pPr lvl="1"/>
            <a:r>
              <a:rPr lang="en-US" dirty="0" smtClean="0"/>
              <a:t>Trying to play the shortest game</a:t>
            </a:r>
          </a:p>
          <a:p>
            <a:pPr lvl="1"/>
            <a:r>
              <a:rPr lang="en-US" dirty="0" smtClean="0"/>
              <a:t>Trying to maintain the most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6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Quality-Based Rewards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Control </a:t>
            </a:r>
            <a:r>
              <a:rPr lang="en-US" b="1" dirty="0" err="1" smtClean="0"/>
              <a:t>Variates</a:t>
            </a:r>
            <a:endParaRPr lang="en-US" b="1" dirty="0" smtClean="0"/>
          </a:p>
          <a:p>
            <a:pPr lvl="1"/>
            <a:r>
              <a:rPr lang="en-US" dirty="0" smtClean="0"/>
              <a:t>Reduce variance by combining </a:t>
            </a:r>
            <a:r>
              <a:rPr lang="en-US" i="1" dirty="0" smtClean="0"/>
              <a:t>correlated</a:t>
            </a:r>
            <a:r>
              <a:rPr lang="en-US" dirty="0" smtClean="0"/>
              <a:t> samples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If </a:t>
            </a:r>
            <a:r>
              <a:rPr lang="en-US" i="1" dirty="0" err="1"/>
              <a:t>Corr</a:t>
            </a:r>
            <a:r>
              <a:rPr lang="en-US" i="1" dirty="0"/>
              <a:t>(X,Y) </a:t>
            </a:r>
            <a:r>
              <a:rPr lang="en-US" i="1" dirty="0" smtClean="0"/>
              <a:t>!= </a:t>
            </a:r>
            <a:r>
              <a:rPr lang="en-US" i="1" dirty="0" smtClean="0"/>
              <a:t>0 </a:t>
            </a:r>
            <a:r>
              <a:rPr lang="en-US" dirty="0" smtClean="0"/>
              <a:t>then</a:t>
            </a:r>
            <a:r>
              <a:rPr lang="en-US" i="1" dirty="0" smtClean="0"/>
              <a:t> </a:t>
            </a:r>
            <a:r>
              <a:rPr lang="en-US" dirty="0" smtClean="0"/>
              <a:t>random variable </a:t>
            </a:r>
            <a:r>
              <a:rPr lang="en-US" i="1" dirty="0" smtClean="0"/>
              <a:t>Z</a:t>
            </a:r>
            <a:r>
              <a:rPr lang="en-US" dirty="0" smtClean="0"/>
              <a:t> has lower variance than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Optimal </a:t>
            </a:r>
            <a:r>
              <a:rPr lang="en-US" dirty="0"/>
              <a:t>v</a:t>
            </a:r>
            <a:r>
              <a:rPr lang="en-US" dirty="0" smtClean="0"/>
              <a:t>alue for </a:t>
            </a:r>
            <a:r>
              <a:rPr lang="en-US" i="1" dirty="0" smtClean="0"/>
              <a:t>a</a:t>
            </a:r>
            <a:r>
              <a:rPr lang="en-US" dirty="0" smtClean="0"/>
              <a:t> can be determined analytically</a:t>
            </a:r>
          </a:p>
          <a:p>
            <a:endParaRPr lang="en-US" dirty="0" smtClean="0"/>
          </a:p>
          <a:p>
            <a:r>
              <a:rPr lang="en-US" dirty="0" smtClean="0"/>
              <a:t>Value added </a:t>
            </a:r>
            <a:r>
              <a:rPr lang="en-US" b="1" dirty="0" smtClean="0"/>
              <a:t>relative</a:t>
            </a:r>
            <a:r>
              <a:rPr lang="en-US" dirty="0" smtClean="0"/>
              <a:t> to its expectation</a:t>
            </a:r>
          </a:p>
        </p:txBody>
      </p:sp>
      <p:pic>
        <p:nvPicPr>
          <p:cNvPr id="4" name="Picture 3" descr="Screen Shot 2014-08-19 at 11.03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39" y="2875725"/>
            <a:ext cx="4193122" cy="5873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54341" y="2875725"/>
            <a:ext cx="2514220" cy="587398"/>
          </a:xfrm>
          <a:prstGeom prst="rect">
            <a:avLst/>
          </a:prstGeom>
          <a:solidFill>
            <a:schemeClr val="accent3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Callout 5"/>
          <p:cNvSpPr/>
          <p:nvPr/>
        </p:nvSpPr>
        <p:spPr>
          <a:xfrm>
            <a:off x="6872466" y="2890735"/>
            <a:ext cx="1970344" cy="587398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Control</a:t>
            </a:r>
            <a:r>
              <a:rPr lang="en-US" dirty="0" smtClean="0"/>
              <a:t> </a:t>
            </a:r>
            <a:r>
              <a:rPr lang="en-US" b="1" dirty="0" err="1" smtClean="0"/>
              <a:t>Variate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307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and Qualitative 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Relative bonus (RB)</a:t>
            </a:r>
          </a:p>
          <a:p>
            <a:pPr lvl="1"/>
            <a:r>
              <a:rPr lang="en-US" dirty="0" smtClean="0"/>
              <a:t>Using simulation length </a:t>
            </a:r>
            <a:r>
              <a:rPr lang="en-US" i="1" dirty="0" smtClean="0"/>
              <a:t>d</a:t>
            </a:r>
          </a:p>
          <a:p>
            <a:pPr lvl="1"/>
            <a:r>
              <a:rPr lang="en-US" dirty="0" smtClean="0"/>
              <a:t>Maintain mean and std. dev. of simulation lengths</a:t>
            </a:r>
          </a:p>
          <a:p>
            <a:pPr lvl="1"/>
            <a:r>
              <a:rPr lang="en-US" dirty="0" smtClean="0"/>
              <a:t>Normalized value for </a:t>
            </a:r>
            <a:r>
              <a:rPr lang="en-US" i="1" dirty="0" smtClean="0"/>
              <a:t>d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Qualitative bonus (QB)</a:t>
            </a:r>
          </a:p>
          <a:p>
            <a:pPr lvl="1"/>
            <a:r>
              <a:rPr lang="en-US" dirty="0" smtClean="0"/>
              <a:t>Same as RB, using terminal state quality </a:t>
            </a:r>
            <a:r>
              <a:rPr lang="en-US" i="1" dirty="0" smtClean="0"/>
              <a:t>q</a:t>
            </a:r>
            <a:endParaRPr lang="en-US" i="1" dirty="0"/>
          </a:p>
        </p:txBody>
      </p:sp>
      <p:pic>
        <p:nvPicPr>
          <p:cNvPr id="4" name="Picture 3" descr="Screen Shot 2014-08-19 at 11.30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57" y="3746083"/>
            <a:ext cx="2154449" cy="103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4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and Qualitative Bonus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Normalized value has unbounded range</a:t>
            </a:r>
          </a:p>
          <a:p>
            <a:pPr lvl="1"/>
            <a:r>
              <a:rPr lang="en-US" dirty="0" smtClean="0"/>
              <a:t>Use sigmoid</a:t>
            </a:r>
            <a:r>
              <a:rPr lang="en-US" dirty="0"/>
              <a:t> </a:t>
            </a:r>
            <a:r>
              <a:rPr lang="en-US" dirty="0" smtClean="0"/>
              <a:t>to fix range </a:t>
            </a:r>
            <a:r>
              <a:rPr lang="en-US" i="1" dirty="0" smtClean="0"/>
              <a:t>b(x)</a:t>
            </a:r>
          </a:p>
          <a:p>
            <a:pPr lvl="1"/>
            <a:r>
              <a:rPr lang="en-US" dirty="0" smtClean="0"/>
              <a:t>Parameter </a:t>
            </a:r>
            <a:r>
              <a:rPr lang="en-US" i="1" dirty="0"/>
              <a:t>k</a:t>
            </a:r>
            <a:r>
              <a:rPr lang="en-US" dirty="0" smtClean="0"/>
              <a:t> determines slope</a:t>
            </a:r>
          </a:p>
          <a:p>
            <a:endParaRPr lang="en-US" dirty="0"/>
          </a:p>
          <a:p>
            <a:r>
              <a:rPr lang="en-US" dirty="0" smtClean="0"/>
              <a:t>Alter the reward: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b</a:t>
            </a:r>
            <a:r>
              <a:rPr lang="en-US" i="1" baseline="-25000" dirty="0" smtClean="0"/>
              <a:t> </a:t>
            </a:r>
            <a:r>
              <a:rPr lang="en-US" dirty="0" smtClean="0"/>
              <a:t>or</a:t>
            </a:r>
            <a:r>
              <a:rPr lang="en-US" i="1" dirty="0" smtClean="0"/>
              <a:t>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q</a:t>
            </a:r>
            <a:r>
              <a:rPr lang="en-US" dirty="0" smtClean="0"/>
              <a:t> to update values in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872" y="2212602"/>
            <a:ext cx="2848180" cy="2114113"/>
          </a:xfrm>
          <a:prstGeom prst="rect">
            <a:avLst/>
          </a:prstGeom>
        </p:spPr>
      </p:pic>
      <p:pic>
        <p:nvPicPr>
          <p:cNvPr id="5" name="Picture 4" descr="Screen Shot 2014-08-19 at 11.34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68" y="4563354"/>
            <a:ext cx="3479800" cy="43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93555" y="4563354"/>
            <a:ext cx="1256533" cy="431800"/>
          </a:xfrm>
          <a:prstGeom prst="rect">
            <a:avLst/>
          </a:prstGeom>
          <a:solidFill>
            <a:schemeClr val="accent3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Callout 6"/>
          <p:cNvSpPr/>
          <p:nvPr/>
        </p:nvSpPr>
        <p:spPr>
          <a:xfrm>
            <a:off x="5131889" y="4455236"/>
            <a:ext cx="1970344" cy="587398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Control</a:t>
            </a:r>
            <a:r>
              <a:rPr lang="en-US" dirty="0" smtClean="0"/>
              <a:t> </a:t>
            </a:r>
            <a:r>
              <a:rPr lang="en-US" b="1" dirty="0" err="1" smtClean="0"/>
              <a:t>Variate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790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Relative and Qualitative bonus in:</a:t>
            </a:r>
          </a:p>
          <a:p>
            <a:pPr lvl="1"/>
            <a:r>
              <a:rPr lang="en-US" dirty="0" smtClean="0"/>
              <a:t>Amazons</a:t>
            </a:r>
          </a:p>
          <a:p>
            <a:pPr lvl="1"/>
            <a:r>
              <a:rPr lang="en-US" dirty="0" smtClean="0"/>
              <a:t>Breakthrough</a:t>
            </a:r>
          </a:p>
          <a:p>
            <a:pPr lvl="1"/>
            <a:r>
              <a:rPr lang="en-US" dirty="0" smtClean="0"/>
              <a:t>Cannon</a:t>
            </a:r>
          </a:p>
          <a:p>
            <a:pPr lvl="1"/>
            <a:r>
              <a:rPr lang="en-US" dirty="0" smtClean="0"/>
              <a:t>Checkers</a:t>
            </a:r>
          </a:p>
          <a:p>
            <a:pPr lvl="1"/>
            <a:r>
              <a:rPr lang="en-US" dirty="0" smtClean="0"/>
              <a:t>Chinese Checkers</a:t>
            </a:r>
          </a:p>
          <a:p>
            <a:pPr lvl="1"/>
            <a:r>
              <a:rPr lang="en-US" dirty="0" err="1" smtClean="0"/>
              <a:t>Pentalath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Relative bonus in 14 GGP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1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Relative Bonus</a:t>
            </a:r>
            <a:endParaRPr lang="en-US" dirty="0"/>
          </a:p>
        </p:txBody>
      </p:sp>
      <p:pic>
        <p:nvPicPr>
          <p:cNvPr id="4" name="Picture 3" descr="Screen Shot 2014-08-19 at 11.44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1384"/>
            <a:ext cx="8132026" cy="35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Relative Bonus</a:t>
            </a:r>
            <a:endParaRPr lang="en-US" dirty="0"/>
          </a:p>
        </p:txBody>
      </p:sp>
      <p:pic>
        <p:nvPicPr>
          <p:cNvPr id="4" name="Picture 3" descr="Screen Shot 2014-08-19 at 11.45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51" y="1261083"/>
            <a:ext cx="4529243" cy="54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5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Qualitative 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Amazons:</a:t>
            </a:r>
            <a:r>
              <a:rPr lang="en-US" dirty="0" smtClean="0"/>
              <a:t> Move-freedom of winning player</a:t>
            </a:r>
            <a:endParaRPr lang="en-US" b="1" dirty="0" smtClean="0"/>
          </a:p>
          <a:p>
            <a:r>
              <a:rPr lang="en-US" b="1" dirty="0" smtClean="0"/>
              <a:t>Breakthrough and Cannon: </a:t>
            </a:r>
            <a:r>
              <a:rPr lang="en-US" dirty="0" smtClean="0"/>
              <a:t>piece difference</a:t>
            </a:r>
          </a:p>
          <a:p>
            <a:r>
              <a:rPr lang="en-US" b="1" dirty="0" smtClean="0"/>
              <a:t>Checkers: </a:t>
            </a:r>
            <a:r>
              <a:rPr lang="en-US" dirty="0" smtClean="0"/>
              <a:t>remaining </a:t>
            </a:r>
            <a:r>
              <a:rPr lang="en-US" dirty="0"/>
              <a:t>pieces </a:t>
            </a:r>
            <a:r>
              <a:rPr lang="en-US" dirty="0" smtClean="0"/>
              <a:t>for winning player</a:t>
            </a:r>
          </a:p>
          <a:p>
            <a:r>
              <a:rPr lang="en-US" b="1" dirty="0" smtClean="0"/>
              <a:t>Chin. Checkers: </a:t>
            </a:r>
            <a:r>
              <a:rPr lang="en-US" dirty="0" smtClean="0"/>
              <a:t>inverse number of losing player’s pieces in home-base</a:t>
            </a:r>
          </a:p>
          <a:p>
            <a:r>
              <a:rPr lang="en-US" b="1" dirty="0" err="1" smtClean="0"/>
              <a:t>Pentalath</a:t>
            </a:r>
            <a:r>
              <a:rPr lang="en-US" b="1" dirty="0" smtClean="0"/>
              <a:t>: </a:t>
            </a:r>
            <a:r>
              <a:rPr lang="en-US" dirty="0" smtClean="0"/>
              <a:t>inverse of opponents longest 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9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Qualitative Bonus</a:t>
            </a:r>
            <a:endParaRPr lang="en-US" dirty="0"/>
          </a:p>
        </p:txBody>
      </p:sp>
      <p:pic>
        <p:nvPicPr>
          <p:cNvPr id="4" name="Picture 3" descr="Screen Shot 2014-08-19 at 11.49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8" y="2018818"/>
            <a:ext cx="8458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5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RB &amp; QB</a:t>
            </a:r>
            <a:endParaRPr lang="en-US" dirty="0"/>
          </a:p>
        </p:txBody>
      </p:sp>
      <p:pic>
        <p:nvPicPr>
          <p:cNvPr id="8" name="Picture 7" descr="Screen Shot 2014-08-19 at 12.13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4" y="1784675"/>
            <a:ext cx="8147025" cy="385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0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Monte-Carlo Tree Search (MCTS)</a:t>
            </a:r>
          </a:p>
          <a:p>
            <a:pPr lvl="1"/>
            <a:r>
              <a:rPr lang="en-US" dirty="0" smtClean="0"/>
              <a:t>MCTS simulations</a:t>
            </a:r>
          </a:p>
          <a:p>
            <a:r>
              <a:rPr lang="en-US" dirty="0" smtClean="0"/>
              <a:t>Simulation Quality</a:t>
            </a:r>
          </a:p>
          <a:p>
            <a:r>
              <a:rPr lang="en-US" dirty="0" smtClean="0"/>
              <a:t>Quality-Based Simulation Rewards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err="1" smtClean="0"/>
              <a:t>Variates</a:t>
            </a:r>
            <a:endParaRPr lang="en-US" dirty="0" smtClean="0"/>
          </a:p>
          <a:p>
            <a:pPr lvl="1"/>
            <a:r>
              <a:rPr lang="en-US" dirty="0" smtClean="0"/>
              <a:t>Relative and Qualitative Bonus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21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uality measures increase performance</a:t>
            </a:r>
            <a:endParaRPr lang="en-US" dirty="0" smtClean="0"/>
          </a:p>
          <a:p>
            <a:r>
              <a:rPr lang="en-US" dirty="0" smtClean="0"/>
              <a:t>Simple terminal state quality measure are sufficient to improve performance</a:t>
            </a:r>
          </a:p>
          <a:p>
            <a:r>
              <a:rPr lang="en-US" dirty="0" smtClean="0"/>
              <a:t>Domain independent improvements in GGP</a:t>
            </a:r>
          </a:p>
          <a:p>
            <a:r>
              <a:rPr lang="en-US" dirty="0" smtClean="0"/>
              <a:t>Approximate value for </a:t>
            </a:r>
            <a:r>
              <a:rPr lang="en-US" i="1" dirty="0" smtClean="0"/>
              <a:t>a </a:t>
            </a:r>
            <a:r>
              <a:rPr lang="en-US" dirty="0" smtClean="0"/>
              <a:t>is sufficient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05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with early and static cut-offs</a:t>
            </a:r>
          </a:p>
          <a:p>
            <a:r>
              <a:rPr lang="en-US" dirty="0" smtClean="0"/>
              <a:t>Combine with online learning (PAST, N-Gram)</a:t>
            </a:r>
          </a:p>
          <a:p>
            <a:r>
              <a:rPr lang="en-US" dirty="0" smtClean="0"/>
              <a:t>Improve value for </a:t>
            </a:r>
            <a:r>
              <a:rPr lang="en-US" i="1" dirty="0" smtClean="0"/>
              <a:t>a </a:t>
            </a:r>
            <a:r>
              <a:rPr lang="en-US" dirty="0" smtClean="0"/>
              <a:t>when combining QB &amp; RB</a:t>
            </a:r>
          </a:p>
          <a:p>
            <a:r>
              <a:rPr lang="en-US" dirty="0" smtClean="0"/>
              <a:t>Determine whether variance in simulation rewards is actually reduced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44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64944"/>
            <a:ext cx="8229600" cy="348862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Thank you!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Tom </a:t>
            </a:r>
            <a:r>
              <a:rPr lang="en-US" dirty="0" err="1" smtClean="0"/>
              <a:t>Pepels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Maastricht </a:t>
            </a:r>
            <a:r>
              <a:rPr lang="en-US" b="1" dirty="0"/>
              <a:t>University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98545" y="556763"/>
            <a:ext cx="7716949" cy="1364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aseline="30000" dirty="0"/>
              <a:t>Quality-based Rewards for </a:t>
            </a:r>
          </a:p>
          <a:p>
            <a:pPr algn="ctr"/>
            <a:r>
              <a:rPr lang="en-US" sz="4800" baseline="30000" dirty="0"/>
              <a:t>Monte-Carlo Tree Search Simulations</a:t>
            </a:r>
            <a:endParaRPr lang="en-US" sz="4800" dirty="0"/>
          </a:p>
          <a:p>
            <a:pPr algn="ctr"/>
            <a:r>
              <a:rPr lang="en-US" sz="2800" baseline="30000" dirty="0"/>
              <a:t>Tom </a:t>
            </a:r>
            <a:r>
              <a:rPr lang="en-US" sz="2800" baseline="30000" dirty="0" err="1"/>
              <a:t>Pepels</a:t>
            </a:r>
            <a:r>
              <a:rPr lang="en-US" sz="2800" baseline="30000" dirty="0"/>
              <a:t> and Mandy J .W. </a:t>
            </a:r>
            <a:r>
              <a:rPr lang="en-US" sz="2800" baseline="30000" dirty="0" err="1"/>
              <a:t>Tak</a:t>
            </a:r>
            <a:r>
              <a:rPr lang="en-US" sz="2800" baseline="30000" dirty="0"/>
              <a:t> and Marc </a:t>
            </a:r>
            <a:r>
              <a:rPr lang="en-US" sz="2800" baseline="30000" dirty="0" err="1"/>
              <a:t>Lanctot</a:t>
            </a:r>
            <a:r>
              <a:rPr lang="en-US" sz="2800" baseline="30000" dirty="0"/>
              <a:t> and Mark H. M. </a:t>
            </a:r>
            <a:r>
              <a:rPr lang="en-US" sz="2800" baseline="30000" dirty="0" err="1"/>
              <a:t>Winands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371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Monte-Carlo Tree Search (MCTS)</a:t>
            </a:r>
            <a:endParaRPr lang="en-GB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1520" y="1981200"/>
            <a:ext cx="8337550" cy="35510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hthoek 2"/>
          <p:cNvSpPr/>
          <p:nvPr/>
        </p:nvSpPr>
        <p:spPr>
          <a:xfrm>
            <a:off x="367586" y="5529897"/>
            <a:ext cx="2632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MR10"/>
              </a:rPr>
              <a:t>(</a:t>
            </a:r>
            <a:r>
              <a:rPr lang="en-GB" sz="2000" dirty="0" err="1">
                <a:latin typeface="CMR10"/>
              </a:rPr>
              <a:t>Chaslot</a:t>
            </a:r>
            <a:r>
              <a:rPr lang="en-GB" sz="2000" dirty="0">
                <a:latin typeface="CMR10"/>
              </a:rPr>
              <a:t> </a:t>
            </a:r>
            <a:r>
              <a:rPr lang="en-GB" sz="2000" i="1" dirty="0">
                <a:latin typeface="CMTI10"/>
              </a:rPr>
              <a:t>et al</a:t>
            </a:r>
            <a:r>
              <a:rPr lang="en-GB" sz="2000" dirty="0">
                <a:latin typeface="CMTI10"/>
              </a:rPr>
              <a:t>.</a:t>
            </a:r>
            <a:r>
              <a:rPr lang="en-GB" sz="2000" dirty="0">
                <a:latin typeface="CMR10"/>
              </a:rPr>
              <a:t>, 2008</a:t>
            </a:r>
            <a:r>
              <a:rPr lang="en-GB" sz="2000" dirty="0" smtClean="0">
                <a:latin typeface="CMR10"/>
              </a:rPr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978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Monte-Carlo Tree Search (MCTS)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Traverse tree based on selection policy</a:t>
            </a:r>
          </a:p>
          <a:p>
            <a:pPr lvl="1"/>
            <a:r>
              <a:rPr lang="en-US" dirty="0" smtClean="0"/>
              <a:t>UCT </a:t>
            </a:r>
            <a:r>
              <a:rPr lang="en-US" sz="2000" dirty="0" smtClean="0"/>
              <a:t>(</a:t>
            </a:r>
            <a:r>
              <a:rPr lang="en-US" sz="2000" dirty="0" err="1" smtClean="0"/>
              <a:t>Kocsis</a:t>
            </a:r>
            <a:r>
              <a:rPr lang="en-US" sz="2000" dirty="0" smtClean="0"/>
              <a:t> and </a:t>
            </a:r>
            <a:r>
              <a:rPr lang="en-US" sz="2000" dirty="0" err="1" smtClean="0"/>
              <a:t>Szepesvari</a:t>
            </a:r>
            <a:r>
              <a:rPr lang="en-US" sz="2000" dirty="0" smtClean="0"/>
              <a:t>, 2006)</a:t>
            </a:r>
          </a:p>
          <a:p>
            <a:r>
              <a:rPr lang="en-US" dirty="0" smtClean="0"/>
              <a:t>Sample domain by simulation</a:t>
            </a:r>
          </a:p>
          <a:p>
            <a:pPr lvl="1"/>
            <a:r>
              <a:rPr lang="en-US" dirty="0" smtClean="0"/>
              <a:t>UCT and simulated play-out</a:t>
            </a:r>
          </a:p>
          <a:p>
            <a:r>
              <a:rPr lang="en-US" dirty="0" smtClean="0"/>
              <a:t>Play-out results back-propagated</a:t>
            </a:r>
          </a:p>
          <a:p>
            <a:pPr lvl="1"/>
            <a:r>
              <a:rPr lang="en-US" dirty="0" smtClean="0"/>
              <a:t>Generally {-1, 0, 1} (loss, draw, win)</a:t>
            </a:r>
          </a:p>
          <a:p>
            <a:pPr lvl="1"/>
            <a:r>
              <a:rPr lang="en-US" dirty="0" smtClean="0"/>
              <a:t>Results are averaged at selected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2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Quality (motivation)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MCTS in </a:t>
            </a:r>
            <a:r>
              <a:rPr lang="en-US" dirty="0" smtClean="0"/>
              <a:t>games, </a:t>
            </a:r>
            <a:r>
              <a:rPr lang="en-US" dirty="0" smtClean="0"/>
              <a:t>rewards are based </a:t>
            </a:r>
            <a:r>
              <a:rPr lang="en-US" dirty="0" smtClean="0"/>
              <a:t>on:</a:t>
            </a:r>
            <a:endParaRPr lang="en-US" dirty="0" smtClean="0"/>
          </a:p>
          <a:p>
            <a:pPr lvl="1"/>
            <a:r>
              <a:rPr lang="en-US" dirty="0" smtClean="0"/>
              <a:t>Loss/draw/win terminal </a:t>
            </a:r>
            <a:r>
              <a:rPr lang="en-US" dirty="0" smtClean="0"/>
              <a:t>state</a:t>
            </a:r>
            <a:endParaRPr lang="en-US" dirty="0" smtClean="0"/>
          </a:p>
          <a:p>
            <a:pPr lvl="1"/>
            <a:r>
              <a:rPr lang="en-US" dirty="0" smtClean="0"/>
              <a:t>Evaluation function of non-terminal state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 information about the simulated play-out is generally ignored</a:t>
            </a:r>
          </a:p>
          <a:p>
            <a:pPr lvl="1"/>
            <a:r>
              <a:rPr lang="en-US" i="1" dirty="0" smtClean="0"/>
              <a:t>How realistic was the play-out?</a:t>
            </a:r>
          </a:p>
          <a:p>
            <a:pPr lvl="1"/>
            <a:r>
              <a:rPr lang="en-US" i="1" dirty="0" smtClean="0"/>
              <a:t>How accurate is its result?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3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Simulation Length (</a:t>
            </a:r>
            <a:r>
              <a:rPr lang="en-US" b="1" i="1" dirty="0" smtClean="0"/>
              <a:t>d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Play-out policy balances quality of move selection and computational </a:t>
            </a:r>
            <a:r>
              <a:rPr lang="en-US" dirty="0" smtClean="0"/>
              <a:t>effort</a:t>
            </a:r>
          </a:p>
          <a:p>
            <a:pPr lvl="1"/>
            <a:r>
              <a:rPr lang="en-US" dirty="0" smtClean="0"/>
              <a:t>Longer play-out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less certain about accuracy of its result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Domain </a:t>
            </a:r>
            <a:r>
              <a:rPr lang="en-US" i="1" dirty="0" smtClean="0"/>
              <a:t>independent</a:t>
            </a:r>
            <a:r>
              <a:rPr lang="en-US" dirty="0" smtClean="0"/>
              <a:t>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5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Quality</a:t>
            </a:r>
            <a:endParaRPr lang="en-US" dirty="0"/>
          </a:p>
        </p:txBody>
      </p:sp>
      <p:pic>
        <p:nvPicPr>
          <p:cNvPr id="6" name="Content Placeholder 5" descr="Screen Shot 2014-08-18 at 18.28.2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626" r="-4862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4" name="Rechthoek 2"/>
          <p:cNvSpPr/>
          <p:nvPr/>
        </p:nvSpPr>
        <p:spPr>
          <a:xfrm>
            <a:off x="367586" y="5930007"/>
            <a:ext cx="2109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latin typeface="CMR10"/>
              </a:rPr>
              <a:t>(</a:t>
            </a:r>
            <a:r>
              <a:rPr lang="en-GB" sz="2000" dirty="0" err="1" smtClean="0">
                <a:latin typeface="CMR10"/>
              </a:rPr>
              <a:t>Finnsson</a:t>
            </a:r>
            <a:r>
              <a:rPr lang="en-GB" sz="2000" dirty="0" smtClean="0">
                <a:latin typeface="CMR10"/>
              </a:rPr>
              <a:t>, 2012)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6330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Terminal state quality (</a:t>
            </a:r>
            <a:r>
              <a:rPr lang="en-US" b="1" i="1" dirty="0" smtClean="0"/>
              <a:t>q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Reliability of terminal state</a:t>
            </a:r>
          </a:p>
          <a:p>
            <a:pPr lvl="1"/>
            <a:r>
              <a:rPr lang="en-US" i="1" dirty="0" smtClean="0"/>
              <a:t>Did I </a:t>
            </a:r>
            <a:r>
              <a:rPr lang="en-US" i="1" dirty="0" smtClean="0"/>
              <a:t>win or lose </a:t>
            </a:r>
            <a:r>
              <a:rPr lang="en-US" i="1" dirty="0" smtClean="0"/>
              <a:t>with a large advantage?</a:t>
            </a:r>
          </a:p>
          <a:p>
            <a:pPr lvl="1"/>
            <a:r>
              <a:rPr lang="en-US" i="1" dirty="0"/>
              <a:t>e</a:t>
            </a:r>
            <a:r>
              <a:rPr lang="en-US" i="1" dirty="0" smtClean="0"/>
              <a:t>.g., </a:t>
            </a:r>
            <a:r>
              <a:rPr lang="en-US" dirty="0"/>
              <a:t>m</a:t>
            </a:r>
            <a:r>
              <a:rPr lang="en-US" dirty="0" smtClean="0"/>
              <a:t>aterial difference (checkers/breakthrough)</a:t>
            </a:r>
            <a:endParaRPr lang="en-US" sz="3600" dirty="0"/>
          </a:p>
          <a:p>
            <a:endParaRPr lang="en-US" dirty="0" smtClean="0"/>
          </a:p>
          <a:p>
            <a:r>
              <a:rPr lang="en-US" dirty="0" smtClean="0"/>
              <a:t>Different measure for each </a:t>
            </a:r>
            <a:r>
              <a:rPr lang="en-US" dirty="0" smtClean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405019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Play-out function now returns:</a:t>
            </a:r>
          </a:p>
          <a:p>
            <a:pPr lvl="1"/>
            <a:r>
              <a:rPr lang="en-US" dirty="0" smtClean="0"/>
              <a:t>Result </a:t>
            </a:r>
            <a:r>
              <a:rPr lang="en-US" i="1" dirty="0" smtClean="0"/>
              <a:t>r </a:t>
            </a:r>
            <a:r>
              <a:rPr lang="en-US" dirty="0" smtClean="0">
                <a:latin typeface="Arial"/>
                <a:cs typeface="Arial"/>
              </a:rPr>
              <a:t>∈</a:t>
            </a:r>
            <a:r>
              <a:rPr lang="en-US" dirty="0" smtClean="0"/>
              <a:t> {-1, 0, 1}</a:t>
            </a:r>
            <a:endParaRPr lang="en-US" i="1" dirty="0" smtClean="0"/>
          </a:p>
          <a:p>
            <a:pPr lvl="1"/>
            <a:r>
              <a:rPr lang="en-US" dirty="0" smtClean="0"/>
              <a:t>Simulation length</a:t>
            </a:r>
            <a:r>
              <a:rPr lang="en-US" i="1" dirty="0" smtClean="0"/>
              <a:t> d </a:t>
            </a:r>
            <a:r>
              <a:rPr lang="en-US" dirty="0" smtClean="0"/>
              <a:t>∈ (0, ?)</a:t>
            </a:r>
            <a:endParaRPr lang="en-US" i="1" dirty="0" smtClean="0"/>
          </a:p>
          <a:p>
            <a:pPr lvl="1"/>
            <a:r>
              <a:rPr lang="en-US" dirty="0" smtClean="0"/>
              <a:t>Terminal state quality </a:t>
            </a:r>
            <a:r>
              <a:rPr lang="en-US" i="1" dirty="0" smtClean="0"/>
              <a:t>q </a:t>
            </a:r>
            <a:r>
              <a:rPr lang="en-US" dirty="0"/>
              <a:t>∈ </a:t>
            </a:r>
            <a:r>
              <a:rPr lang="en-US" dirty="0" smtClean="0"/>
              <a:t>(0, 1)</a:t>
            </a:r>
          </a:p>
          <a:p>
            <a:pPr lvl="1"/>
            <a:r>
              <a:rPr lang="en-US" dirty="0" smtClean="0"/>
              <a:t>Winning player </a:t>
            </a:r>
            <a:r>
              <a:rPr lang="el-GR" i="1" dirty="0"/>
              <a:t>τ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7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643</Words>
  <Application>Microsoft Macintosh PowerPoint</Application>
  <PresentationFormat>On-screen Show (4:3)</PresentationFormat>
  <Paragraphs>125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Quality-based Rewards for  Monte-Carlo Tree Search Simulations</vt:lpstr>
      <vt:lpstr>Content</vt:lpstr>
      <vt:lpstr>Monte-Carlo Tree Search (MCTS)</vt:lpstr>
      <vt:lpstr>Monte-Carlo Tree Search (MCTS)</vt:lpstr>
      <vt:lpstr>Simulation Quality (motivation)</vt:lpstr>
      <vt:lpstr>Simulation Quality</vt:lpstr>
      <vt:lpstr>Simulation Quality</vt:lpstr>
      <vt:lpstr>Simulation Quality</vt:lpstr>
      <vt:lpstr>Simulation Quality</vt:lpstr>
      <vt:lpstr>Simulation Quality</vt:lpstr>
      <vt:lpstr>Quality-Based Rewards</vt:lpstr>
      <vt:lpstr>Relative and Qualitative Bonus</vt:lpstr>
      <vt:lpstr>Relative and Qualitative Bonus</vt:lpstr>
      <vt:lpstr>Experiments</vt:lpstr>
      <vt:lpstr>Results - Relative Bonus</vt:lpstr>
      <vt:lpstr>Results - Relative Bonus</vt:lpstr>
      <vt:lpstr>Results – Qualitative Bonus</vt:lpstr>
      <vt:lpstr>Results – Qualitative Bonus</vt:lpstr>
      <vt:lpstr>Results – RB &amp; QB</vt:lpstr>
      <vt:lpstr>Conclusion</vt:lpstr>
      <vt:lpstr>Future Work</vt:lpstr>
      <vt:lpstr>PowerPoint Presentation</vt:lpstr>
    </vt:vector>
  </TitlesOfParts>
  <Company>FOLDit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Quality-based Rewards for  Monte-Carlo Tree Search Simulations</dc:title>
  <dc:creator>Tom Pepels</dc:creator>
  <cp:lastModifiedBy>Tom Pepels</cp:lastModifiedBy>
  <cp:revision>31</cp:revision>
  <dcterms:created xsi:type="dcterms:W3CDTF">2014-08-05T12:27:47Z</dcterms:created>
  <dcterms:modified xsi:type="dcterms:W3CDTF">2014-08-20T13:24:43Z</dcterms:modified>
</cp:coreProperties>
</file>