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ED6A1A-25FF-4A11-AB10-FF18400690F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CE9B725-3CB6-4D99-BBDB-5B7DA722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0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6A1A-25FF-4A11-AB10-FF18400690F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B725-3CB6-4D99-BBDB-5B7DA722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5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6A1A-25FF-4A11-AB10-FF18400690F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B725-3CB6-4D99-BBDB-5B7DA722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72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6A1A-25FF-4A11-AB10-FF18400690F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B725-3CB6-4D99-BBDB-5B7DA722EB9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144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6A1A-25FF-4A11-AB10-FF18400690F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B725-3CB6-4D99-BBDB-5B7DA722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87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6A1A-25FF-4A11-AB10-FF18400690F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B725-3CB6-4D99-BBDB-5B7DA722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7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6A1A-25FF-4A11-AB10-FF18400690F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B725-3CB6-4D99-BBDB-5B7DA722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13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6A1A-25FF-4A11-AB10-FF18400690F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B725-3CB6-4D99-BBDB-5B7DA722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8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6A1A-25FF-4A11-AB10-FF18400690F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B725-3CB6-4D99-BBDB-5B7DA722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8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6A1A-25FF-4A11-AB10-FF18400690F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B725-3CB6-4D99-BBDB-5B7DA722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4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6A1A-25FF-4A11-AB10-FF18400690F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B725-3CB6-4D99-BBDB-5B7DA722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6A1A-25FF-4A11-AB10-FF18400690F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B725-3CB6-4D99-BBDB-5B7DA722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8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6A1A-25FF-4A11-AB10-FF18400690F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B725-3CB6-4D99-BBDB-5B7DA722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6A1A-25FF-4A11-AB10-FF18400690F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B725-3CB6-4D99-BBDB-5B7DA722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8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6A1A-25FF-4A11-AB10-FF18400690F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B725-3CB6-4D99-BBDB-5B7DA722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5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6A1A-25FF-4A11-AB10-FF18400690F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B725-3CB6-4D99-BBDB-5B7DA722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1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6A1A-25FF-4A11-AB10-FF18400690F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9B725-3CB6-4D99-BBDB-5B7DA722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6A1A-25FF-4A11-AB10-FF18400690F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B725-3CB6-4D99-BBDB-5B7DA722E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24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EF4D-9362-73C0-6A6B-A431229F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/>
              <a:t>Cliff</a:t>
            </a:r>
            <a:r>
              <a:rPr lang="en-US" dirty="0">
                <a:solidFill>
                  <a:schemeClr val="bg1"/>
                </a:solidFill>
              </a:rPr>
              <a:t> tops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BD316-F111-4FB3-9D87-E542E8A5B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"When you agree to collaborate, you agree to jump off a </a:t>
            </a:r>
            <a:r>
              <a:rPr lang="en-US" dirty="0">
                <a:solidFill>
                  <a:schemeClr val="tx1"/>
                </a:solidFill>
              </a:rPr>
              <a:t>cliff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holding hands with everyone, hoping the resourcefulness of each will insure that you all land on your feet." ~ Frank Gehry</a:t>
            </a:r>
          </a:p>
        </p:txBody>
      </p:sp>
    </p:spTree>
    <p:extLst>
      <p:ext uri="{BB962C8B-B14F-4D97-AF65-F5344CB8AC3E}">
        <p14:creationId xmlns:p14="http://schemas.microsoft.com/office/powerpoint/2010/main" val="221744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544F39-16A4-AFC2-4A06-19D4EE9F5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749791"/>
            <a:ext cx="6964981" cy="475672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660A587-F994-A767-A1AE-6AFBB67F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Module Diagram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7202EF6-B9DB-ADAC-6B6D-5C609DC30B2A}"/>
              </a:ext>
            </a:extLst>
          </p:cNvPr>
          <p:cNvSpPr txBox="1">
            <a:spLocks/>
          </p:cNvSpPr>
          <p:nvPr/>
        </p:nvSpPr>
        <p:spPr>
          <a:xfrm>
            <a:off x="6350453" y="0"/>
            <a:ext cx="5144862" cy="351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"Hills tell old stories.  </a:t>
            </a:r>
            <a:r>
              <a:rPr lang="en-US" sz="1200" dirty="0"/>
              <a:t>Cliffs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are poets with harps." ~ George MacKay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E40D35-0692-DE8B-8318-E8489D753972}"/>
              </a:ext>
            </a:extLst>
          </p:cNvPr>
          <p:cNvSpPr txBox="1"/>
          <p:nvPr/>
        </p:nvSpPr>
        <p:spPr>
          <a:xfrm>
            <a:off x="8343899" y="2222317"/>
            <a:ext cx="34417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16-Register group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Program Counter group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Instruction Register group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Controller-FSM group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Accumulator group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ALU group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85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CE86BB3-A75A-3167-AC05-98BC184E68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213858" y="2222318"/>
            <a:ext cx="5274752" cy="36023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A8071E-CF75-B464-6F89-B0818BBBB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28" r="66281" b="60346"/>
          <a:stretch/>
        </p:blipFill>
        <p:spPr>
          <a:xfrm>
            <a:off x="213859" y="2202862"/>
            <a:ext cx="1780633" cy="144919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183F483-2FB3-FB24-C379-A2609CA6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16-Register group module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F1A3892-E8DB-9D3B-AC15-82F02DCE595B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5399315" cy="351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"It's too late to change your mind after you've jumped off the </a:t>
            </a:r>
            <a:r>
              <a:rPr lang="en-US" sz="1200" dirty="0"/>
              <a:t>cliff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." ~ Robert Jordan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43EC4-A811-5460-8AD9-528CEA11C96B}"/>
              </a:ext>
            </a:extLst>
          </p:cNvPr>
          <p:cNvSpPr txBox="1"/>
          <p:nvPr/>
        </p:nvSpPr>
        <p:spPr>
          <a:xfrm>
            <a:off x="6510867" y="2222317"/>
            <a:ext cx="5274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Contains 16, 8 bit registers to store data for the whole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INPUTS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Clock, Clock 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Load Register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Register Add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From ACC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OUTPUTS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Program Counter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ALU and ACC</a:t>
            </a:r>
          </a:p>
        </p:txBody>
      </p:sp>
    </p:spTree>
    <p:extLst>
      <p:ext uri="{BB962C8B-B14F-4D97-AF65-F5344CB8AC3E}">
        <p14:creationId xmlns:p14="http://schemas.microsoft.com/office/powerpoint/2010/main" val="347654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83CDB3-C2B3-6933-901D-B6C9620765C9}"/>
              </a:ext>
            </a:extLst>
          </p:cNvPr>
          <p:cNvGrpSpPr/>
          <p:nvPr/>
        </p:nvGrpSpPr>
        <p:grpSpPr>
          <a:xfrm>
            <a:off x="210312" y="2221992"/>
            <a:ext cx="5274752" cy="3602388"/>
            <a:chOff x="3458624" y="2679518"/>
            <a:chExt cx="5274752" cy="360238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4130B5C-FD57-9FFD-BED7-C7555EB0C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3458624" y="2679518"/>
              <a:ext cx="5274752" cy="360238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544F39-16A4-AFC2-4A06-19D4EE9F5B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217" t="38606" r="49999" b="21362"/>
            <a:stretch/>
          </p:blipFill>
          <p:spPr>
            <a:xfrm>
              <a:off x="4068534" y="4046703"/>
              <a:ext cx="2027465" cy="1467027"/>
            </a:xfrm>
            <a:prstGeom prst="rect">
              <a:avLst/>
            </a:prstGeom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56B3C5FD-2674-35EC-DC39-7D29C853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Program Counter group module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28A5680-1624-870C-EBF9-9FCFC1019AE6}"/>
              </a:ext>
            </a:extLst>
          </p:cNvPr>
          <p:cNvSpPr txBox="1">
            <a:spLocks/>
          </p:cNvSpPr>
          <p:nvPr/>
        </p:nvSpPr>
        <p:spPr>
          <a:xfrm>
            <a:off x="6350453" y="0"/>
            <a:ext cx="5144862" cy="351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"Dive today from the </a:t>
            </a:r>
            <a:r>
              <a:rPr lang="en-US" sz="1200" dirty="0"/>
              <a:t>cliff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of what you know into what you can't know." ~ Rumi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CBC5B-B960-3A06-EBE3-4DBBCA7E41E0}"/>
              </a:ext>
            </a:extLst>
          </p:cNvPr>
          <p:cNvSpPr txBox="1"/>
          <p:nvPr/>
        </p:nvSpPr>
        <p:spPr>
          <a:xfrm>
            <a:off x="6510867" y="2222317"/>
            <a:ext cx="5274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Contains the systems Program Counter and keeps track of when that Program Counter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INPUTS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Clock, Clock 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A, B inputs from Registers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Select PC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Increment PC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Load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OUTPUTS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Immediate</a:t>
            </a:r>
          </a:p>
        </p:txBody>
      </p:sp>
    </p:spTree>
    <p:extLst>
      <p:ext uri="{BB962C8B-B14F-4D97-AF65-F5344CB8AC3E}">
        <p14:creationId xmlns:p14="http://schemas.microsoft.com/office/powerpoint/2010/main" val="67389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0B3B-8D66-2635-211B-264D9A62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Instruction Register group module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761516-0873-2F93-4933-E4F53BD1FC53}"/>
              </a:ext>
            </a:extLst>
          </p:cNvPr>
          <p:cNvGrpSpPr/>
          <p:nvPr/>
        </p:nvGrpSpPr>
        <p:grpSpPr>
          <a:xfrm>
            <a:off x="210312" y="2221992"/>
            <a:ext cx="5274752" cy="3602388"/>
            <a:chOff x="210312" y="2221992"/>
            <a:chExt cx="5274752" cy="36023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E14F4B1-6861-EF3A-1578-49B30552C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210312" y="2221992"/>
              <a:ext cx="5274752" cy="360238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027621-3252-1A59-17B9-8B408B9AC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77" t="77635" r="52672" b="401"/>
            <a:stretch/>
          </p:blipFill>
          <p:spPr>
            <a:xfrm>
              <a:off x="496111" y="5019472"/>
              <a:ext cx="2208177" cy="804908"/>
            </a:xfrm>
            <a:prstGeom prst="rect">
              <a:avLst/>
            </a:prstGeom>
          </p:spPr>
        </p:pic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C0FC92FB-84C6-D33A-B97A-E623F454B515}"/>
              </a:ext>
            </a:extLst>
          </p:cNvPr>
          <p:cNvSpPr txBox="1">
            <a:spLocks/>
          </p:cNvSpPr>
          <p:nvPr/>
        </p:nvSpPr>
        <p:spPr>
          <a:xfrm>
            <a:off x="6350453" y="0"/>
            <a:ext cx="5144862" cy="351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"Love meant jumping off a </a:t>
            </a:r>
            <a:r>
              <a:rPr lang="en-US" sz="1200" dirty="0"/>
              <a:t>cliff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and trusting that a certain person would be there to catch you at the bottom." ~ Jodi Picoult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94DF05-B7FE-56DF-2776-3C02C4D7BF1F}"/>
              </a:ext>
            </a:extLst>
          </p:cNvPr>
          <p:cNvSpPr txBox="1"/>
          <p:nvPr/>
        </p:nvSpPr>
        <p:spPr>
          <a:xfrm>
            <a:off x="6510867" y="2222317"/>
            <a:ext cx="5274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Contains the next instruction to be executed by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INPUTS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Clock, Clock 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Load Instruction Register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From Instruction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OUTPUTS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Register Add or Immediate</a:t>
            </a:r>
          </a:p>
        </p:txBody>
      </p:sp>
    </p:spTree>
    <p:extLst>
      <p:ext uri="{BB962C8B-B14F-4D97-AF65-F5344CB8AC3E}">
        <p14:creationId xmlns:p14="http://schemas.microsoft.com/office/powerpoint/2010/main" val="311704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5C06-8E92-F17B-B628-0543FDF1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Controller-FSM group module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A4E962-533A-5897-5D6F-F9E4F77A1EBD}"/>
              </a:ext>
            </a:extLst>
          </p:cNvPr>
          <p:cNvGrpSpPr/>
          <p:nvPr/>
        </p:nvGrpSpPr>
        <p:grpSpPr>
          <a:xfrm>
            <a:off x="210312" y="2221992"/>
            <a:ext cx="5274752" cy="3602388"/>
            <a:chOff x="210312" y="2221992"/>
            <a:chExt cx="5274752" cy="36023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A4A983F-C569-633F-AC45-777D4D1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15000"/>
            </a:blip>
            <a:stretch>
              <a:fillRect/>
            </a:stretch>
          </p:blipFill>
          <p:spPr>
            <a:xfrm>
              <a:off x="210312" y="2221992"/>
              <a:ext cx="5274752" cy="360238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9ECAA5-EC84-AABD-742D-B3637BE866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212" t="61709" r="849" b="401"/>
            <a:stretch/>
          </p:blipFill>
          <p:spPr>
            <a:xfrm>
              <a:off x="3180945" y="4435813"/>
              <a:ext cx="2304119" cy="1388567"/>
            </a:xfrm>
            <a:prstGeom prst="rect">
              <a:avLst/>
            </a:prstGeom>
          </p:spPr>
        </p:pic>
      </p:grpSp>
      <p:sp>
        <p:nvSpPr>
          <p:cNvPr id="8" name="Subtitle 2">
            <a:extLst>
              <a:ext uri="{FF2B5EF4-FFF2-40B4-BE49-F238E27FC236}">
                <a16:creationId xmlns:a16="http://schemas.microsoft.com/office/drawing/2014/main" id="{0DCDDF88-7119-88D7-32BF-07A4656DBB8C}"/>
              </a:ext>
            </a:extLst>
          </p:cNvPr>
          <p:cNvSpPr txBox="1">
            <a:spLocks/>
          </p:cNvSpPr>
          <p:nvPr/>
        </p:nvSpPr>
        <p:spPr>
          <a:xfrm>
            <a:off x="6350453" y="0"/>
            <a:ext cx="5144862" cy="493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"For happiness one needs security, but joy can spring like a flower even from the </a:t>
            </a:r>
            <a:r>
              <a:rPr lang="en-US" sz="1200" dirty="0"/>
              <a:t>cliffs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of despair." ~ Anne Morrow Lindbergh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E1D56-4FA7-1A97-9A29-A8607EFB790A}"/>
              </a:ext>
            </a:extLst>
          </p:cNvPr>
          <p:cNvSpPr txBox="1"/>
          <p:nvPr/>
        </p:nvSpPr>
        <p:spPr>
          <a:xfrm>
            <a:off x="6510867" y="2222317"/>
            <a:ext cx="52747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Controls the system through input and output flags that detail where system data should be flowing at a given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INPUTS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Clock, Clock 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Z, C zero and carry flags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OUTPUTS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Load Instruction Register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Increment Program Counter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Select Program Counter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Load Program Counter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Load Register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Load Accumulator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Select Accumulator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Select ALU</a:t>
            </a:r>
          </a:p>
        </p:txBody>
      </p:sp>
    </p:spTree>
    <p:extLst>
      <p:ext uri="{BB962C8B-B14F-4D97-AF65-F5344CB8AC3E}">
        <p14:creationId xmlns:p14="http://schemas.microsoft.com/office/powerpoint/2010/main" val="402064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B4BBC9-8E43-18D1-EAA1-6DC4492C45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210312" y="2221992"/>
            <a:ext cx="5274752" cy="3602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9612B9-EC7B-4B96-42B8-498AA9D63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40" t="418" r="849" b="37230"/>
          <a:stretch/>
        </p:blipFill>
        <p:spPr>
          <a:xfrm>
            <a:off x="3998068" y="2231720"/>
            <a:ext cx="1486996" cy="22624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D8F770D-3907-C50A-A119-BE1E1F6A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Accumulator group module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58D61F1-DE57-EF34-69CD-A11FF3A41AFD}"/>
              </a:ext>
            </a:extLst>
          </p:cNvPr>
          <p:cNvSpPr txBox="1">
            <a:spLocks/>
          </p:cNvSpPr>
          <p:nvPr/>
        </p:nvSpPr>
        <p:spPr>
          <a:xfrm>
            <a:off x="6350453" y="0"/>
            <a:ext cx="5144862" cy="351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"Science-fiction balances you on the </a:t>
            </a:r>
            <a:r>
              <a:rPr lang="en-US" sz="1200" dirty="0"/>
              <a:t>cliff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. Fantasy shoves you off." ~ Ray Bradbury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B605C-E27F-5FA6-BB9D-6A38E7FA50FA}"/>
              </a:ext>
            </a:extLst>
          </p:cNvPr>
          <p:cNvSpPr txBox="1"/>
          <p:nvPr/>
        </p:nvSpPr>
        <p:spPr>
          <a:xfrm>
            <a:off x="6510867" y="2222317"/>
            <a:ext cx="52747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Contains the accumulator register that holds the value from the ALU/Register/ or </a:t>
            </a:r>
            <a:r>
              <a:rPr lang="en-US" dirty="0" err="1">
                <a:solidFill>
                  <a:schemeClr val="bg1"/>
                </a:solidFill>
              </a:rPr>
              <a:t>Imiddiate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INPUTS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Clock, Clock 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Load Accumulator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Select Accumulator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in from Registers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Immediate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ALU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OUTPUTS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Accumulator Out</a:t>
            </a:r>
          </a:p>
        </p:txBody>
      </p:sp>
    </p:spTree>
    <p:extLst>
      <p:ext uri="{BB962C8B-B14F-4D97-AF65-F5344CB8AC3E}">
        <p14:creationId xmlns:p14="http://schemas.microsoft.com/office/powerpoint/2010/main" val="415313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D281-DE8E-2918-D8FF-DC7A2149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ALU group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846BE-410B-0D3D-B4CB-3D4511231F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210312" y="2221992"/>
            <a:ext cx="5274752" cy="3602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A70BD2-D253-4626-1563-218999E81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56" t="-2107" r="27472" b="59526"/>
          <a:stretch/>
        </p:blipFill>
        <p:spPr>
          <a:xfrm>
            <a:off x="3054485" y="2136002"/>
            <a:ext cx="1001949" cy="1550782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FC27CAA-8D6E-C1CD-9A23-2177ADE9563E}"/>
              </a:ext>
            </a:extLst>
          </p:cNvPr>
          <p:cNvSpPr txBox="1">
            <a:spLocks/>
          </p:cNvSpPr>
          <p:nvPr/>
        </p:nvSpPr>
        <p:spPr>
          <a:xfrm>
            <a:off x="6350453" y="0"/>
            <a:ext cx="5144862" cy="351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"You can stand on the </a:t>
            </a:r>
            <a:r>
              <a:rPr lang="en-US" sz="1200" dirty="0"/>
              <a:t>cliff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of my heart and shout nothing but ‘ugly’ through me. I promise all I will echo back is ‘Beauty, beauty, you have always been beauty" ~ Andrea Gibson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B9D1A8-2035-6E75-E8A7-40E70F297561}"/>
              </a:ext>
            </a:extLst>
          </p:cNvPr>
          <p:cNvSpPr txBox="1"/>
          <p:nvPr/>
        </p:nvSpPr>
        <p:spPr>
          <a:xfrm>
            <a:off x="6510867" y="2222317"/>
            <a:ext cx="52747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Contains the component to do arithmetic operations for the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INPUTS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A, B operant inputs for calculations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ALU Select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OUTPUTS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ALU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Carry 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Zero Flag</a:t>
            </a:r>
          </a:p>
        </p:txBody>
      </p:sp>
    </p:spTree>
    <p:extLst>
      <p:ext uri="{BB962C8B-B14F-4D97-AF65-F5344CB8AC3E}">
        <p14:creationId xmlns:p14="http://schemas.microsoft.com/office/powerpoint/2010/main" val="179654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EF4D-9362-73C0-6A6B-A431229F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QUESTIONS/</a:t>
            </a:r>
            <a:r>
              <a:rPr lang="en-US" dirty="0" err="1">
                <a:solidFill>
                  <a:schemeClr val="bg1"/>
                </a:solidFill>
              </a:rPr>
              <a:t>dEMINSTRATION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BD316-F111-4FB3-9D87-E542E8A5B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"I've succeeded as far as I'm concerned - I don't feel that I have any </a:t>
            </a:r>
            <a:r>
              <a:rPr lang="en-US" dirty="0">
                <a:solidFill>
                  <a:schemeClr val="tx1"/>
                </a:solidFill>
              </a:rPr>
              <a:t>cliffs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I could fall over anytime soon." ~ Shania Twain</a:t>
            </a:r>
          </a:p>
        </p:txBody>
      </p:sp>
    </p:spTree>
    <p:extLst>
      <p:ext uri="{BB962C8B-B14F-4D97-AF65-F5344CB8AC3E}">
        <p14:creationId xmlns:p14="http://schemas.microsoft.com/office/powerpoint/2010/main" val="744858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186</TotalTime>
  <Words>501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The Cliff tops</vt:lpstr>
      <vt:lpstr>Project Module Diagram</vt:lpstr>
      <vt:lpstr>The 16-Register group module</vt:lpstr>
      <vt:lpstr>The Program Counter group module</vt:lpstr>
      <vt:lpstr>The Instruction Register group module</vt:lpstr>
      <vt:lpstr>The Controller-FSM group module</vt:lpstr>
      <vt:lpstr>The Accumulator group module</vt:lpstr>
      <vt:lpstr>ALU group Module</vt:lpstr>
      <vt:lpstr>QUESTIONS/dEMINSTRATION?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Esposito</dc:creator>
  <cp:lastModifiedBy>Thomas Esposito</cp:lastModifiedBy>
  <cp:revision>1</cp:revision>
  <dcterms:created xsi:type="dcterms:W3CDTF">2024-06-15T23:28:14Z</dcterms:created>
  <dcterms:modified xsi:type="dcterms:W3CDTF">2024-06-16T02:34:59Z</dcterms:modified>
</cp:coreProperties>
</file>