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338" r:id="rId3"/>
    <p:sldId id="309" r:id="rId4"/>
    <p:sldId id="308" r:id="rId5"/>
    <p:sldId id="311" r:id="rId6"/>
    <p:sldId id="259" r:id="rId7"/>
    <p:sldId id="335" r:id="rId8"/>
    <p:sldId id="336" r:id="rId9"/>
    <p:sldId id="314" r:id="rId10"/>
    <p:sldId id="337" r:id="rId11"/>
    <p:sldId id="300" r:id="rId12"/>
    <p:sldId id="334" r:id="rId13"/>
    <p:sldId id="263" r:id="rId14"/>
    <p:sldId id="264" r:id="rId15"/>
    <p:sldId id="265" r:id="rId16"/>
    <p:sldId id="273" r:id="rId17"/>
    <p:sldId id="281" r:id="rId18"/>
    <p:sldId id="282" r:id="rId19"/>
    <p:sldId id="316" r:id="rId20"/>
    <p:sldId id="317" r:id="rId21"/>
    <p:sldId id="318" r:id="rId22"/>
    <p:sldId id="319" r:id="rId23"/>
    <p:sldId id="320" r:id="rId24"/>
    <p:sldId id="322" r:id="rId25"/>
    <p:sldId id="323" r:id="rId26"/>
    <p:sldId id="327" r:id="rId27"/>
    <p:sldId id="330" r:id="rId28"/>
    <p:sldId id="331" r:id="rId29"/>
    <p:sldId id="333" r:id="rId30"/>
    <p:sldId id="329" r:id="rId31"/>
    <p:sldId id="325" r:id="rId32"/>
    <p:sldId id="32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1" autoAdjust="0"/>
    <p:restoredTop sz="74398" autoAdjust="0"/>
  </p:normalViewPr>
  <p:slideViewPr>
    <p:cSldViewPr snapToGrid="0" snapToObjects="1">
      <p:cViewPr varScale="1">
        <p:scale>
          <a:sx n="83" d="100"/>
          <a:sy n="83" d="100"/>
        </p:scale>
        <p:origin x="-1816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62F5-272F-0F49-A622-E735C80C4511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C8506-D82A-5A46-A8E5-A148DCD4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6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8506-D82A-5A46-A8E5-A148DCD46E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26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sz="1600" dirty="0">
              <a:latin typeface="Calibri" charset="0"/>
              <a:cs typeface="Calibri" charset="0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200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8506-D82A-5A46-A8E5-A148DCD46E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80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9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172198" y="8685213"/>
            <a:ext cx="684213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62483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048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SzPct val="25000"/>
              <a:buNone/>
            </a:pPr>
            <a:endParaRPr lang="en-US" sz="9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172198" y="8685213"/>
            <a:ext cx="684213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62483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5068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99448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8506-D82A-5A46-A8E5-A148DCD46E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63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8506-D82A-5A46-A8E5-A148DCD46E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09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8506-D82A-5A46-A8E5-A148DCD46E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62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8506-D82A-5A46-A8E5-A148DCD46E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8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8506-D82A-5A46-A8E5-A148DCD46E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78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Chef Delivery accelerates adoption of Continuous Delivery and reinforces </a:t>
            </a:r>
            <a:r>
              <a:rPr lang="en-US" sz="13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  <a:r>
              <a:rPr lang="en-US" sz="13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best practices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3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alibri"/>
              <a:buNone/>
            </a:pPr>
            <a:r>
              <a:rPr lang="en-US" sz="800" b="0" i="0" u="none" strike="noStrike" cap="none" baseline="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Chef has identified a </a:t>
            </a:r>
            <a:r>
              <a:rPr lang="en-US" sz="800" b="0" i="0" u="none" strike="noStrike" cap="none" baseline="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proven workflow</a:t>
            </a:r>
            <a:r>
              <a:rPr lang="en-US" sz="800" b="0" i="0" u="none" strike="noStrike" cap="none" baseline="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for managing change, validated with enterprise and big web customers.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3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800" b="0" i="0" u="none" strike="noStrike" cap="none" baseline="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Every business is a software business.  To stay competitive, teams need a </a:t>
            </a:r>
            <a:r>
              <a:rPr lang="en-US" sz="800" b="0" i="0" u="none" strike="noStrike" cap="none" baseline="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reliable and safe </a:t>
            </a:r>
            <a:r>
              <a:rPr lang="en-US" sz="800" b="0" i="0" u="none" strike="noStrike" cap="none" baseline="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way to deliver value to customers as quickly as the business demands.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3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provides an automation solution that spans the entire lifecycle of a change, from local </a:t>
            </a:r>
            <a:r>
              <a:rPr lang="en-US" sz="13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</a:t>
            </a:r>
            <a:r>
              <a:rPr lang="en-US" sz="13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a workstation through deployment to production.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3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Chef’s workflow has been developed based on industry best practices around </a:t>
            </a:r>
            <a:r>
              <a:rPr lang="en-US" sz="13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  <a:r>
              <a:rPr lang="en-US" sz="13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Delivery promotes adoption of this proven workflow.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3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you reduce risk when continuously deploying change?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for quality and compliance as part of the workflow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behaves no differently for "infrastructure" code or "application" code. One of our core principles is that code is code, and Union is where all the pieces meet.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To weave compliance in here, you can talk about using the pipeline to quickly delivery patches needed in an emergency remediation scenario (vulnerability response)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update for compliance is likely something that should be managed via a cookbook, such as OpenSSL patch to remediate a vulnerability</a:t>
            </a:r>
          </a:p>
          <a:p>
            <a:pPr marL="171450" marR="0" lvl="0" indent="-8890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3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project has its own acceptance pipeline.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 b="0" i="1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enforces a single change-at-a-time moving through each of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Union, Rehearsal, and Delivered.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 b="0" i="1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keeps things stable. If something breaks, you can identify the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that introduced the breakage, and you know who to pull into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conversation about how to fix things.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 b="0" i="1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the psychology of what are you making a change to? The WHOLE THING. It's a system. Not a project.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3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good place to talk about why the shared pipeline model promotes safety: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promotes a “small batch” model, shipping one thing at a time to ensure discovery of integration problems before a change reaches production.  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 is the place where all the pieces meet within a dependency set to ensure the system as a whole is safe.  If you are managing 4 projects through your Delivery pipeline and the first 3 have dependencies within each other, we can think of those as a conceptual dependency set within Union.  If the fourth project that is not part of that dependency set has a change that needs to go through, it will not get “stuck” behind changes related to the first 3 projects.  In this way it is possible for changes to move through the shared pipeline in parallel, where there are not overlaps in their respective dependencies.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Being able to move fast itself adds safety: remediation of defects, vulnerabilities etc.  Systems that are easy to fix are safer.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3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Q. Why did we not choose "QA", "staging" and "production" as the names instead of "union", "rehearsal", and "delivered"? And can I customize the names?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The semantics of those words are overloaded and different in each business, so we wanted to start from a clean slate. The names cannot be changed.</a:t>
            </a:r>
          </a:p>
          <a:p>
            <a:pPr marL="171450" marR="0" lvl="0" indent="-88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3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We’ve taken a different approach compared to other solutions in that in Delivery the pipeline has a fixed shape.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Pipelines consist of six fixed stages, each of which is comprised of a fixed set of phases.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It's not that we're trying to be inflexible; change the conversation. The common pipeline is prescriptive because it's based on our collective experience.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flexibility resides in the way you define what happens in each phase, described in the next two slides.</a:t>
            </a:r>
          </a:p>
          <a:p>
            <a:pPr marL="628650" marR="0" lvl="1" indent="-3492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example here is you can include compliance in your workflow via the Functional phase to confirm that your organization’s security rules are part of testing a change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of the reason this is the right approach is that arguing over the pipeline shape can become a huge delay to adopting CD.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pipelines are more difficult to maintain and keep stable over time.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includes explicit review and approval gates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allows you to manage change in a way that is compliant with your business or regulatory requirements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Delivery’s phases are </a:t>
            </a:r>
            <a:r>
              <a:rPr lang="en-US" sz="1300" b="0" i="0" u="none" strike="noStrike" cap="none" baseline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customizable</a:t>
            </a: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work with your existing tool chain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illustrates an example tool set for a Java application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slide before demo – don’t spend too much time on this, get them to the actual UI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3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dashboard is a differentiator: other CD tools such as Jenkins do not have a robust GUI, visual audit logs, etc.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3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enables fast feedback when changes don’t make it through a test phase, allowing you to correct issues before they make it to production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3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Delivery’s UI provides complete traceability / auditability of a change, from first check-in through production deployment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Including who approved a change and when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Metrics on how long a change takes to move through different stages of the workflow, ability to see which projects have higher rates of change, etc.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3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 optional slide that can be used to further explain the build cookbooks, especially if the audience is new to Chef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3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cookbooks solve another problem that existing CI and CD systems have: how do you version the actual thing that describes how to configure the whole pipeline?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sort of meta, but the point is that your pipeline definition is also managed as code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3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3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3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8506-D82A-5A46-A8E5-A148DCD46E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78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 optional slide. Go into it if you have an audience that is interested in the architecture/topology for Delivery.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Supermarket (internally hosted) is an integral component for managing cookbooks with Delivery, but would not apply if doing apps only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provisioning node is set up during initial install and is where delivery-cluster runs from (uses Chef Provisioning)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nodes may be Windows (WS2012R2) or Linux; Delivery Server only supports Linux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runs the deploy phase – this phase is a part of Acceptance, Union, Rehearsal, and Delivered.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delivery server selects a build node and dispatches the deploy phase job to it.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build node fetches the appropriate build cookbook and runs the deploy.rb recipe in a local chef-client run.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deploy recipe triggers deploys by selecting the target infrastructure and initiating the deploy.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Deploys can be triggered by a push job to run chef client, direct ssh access or an API call.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3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8506-D82A-5A46-A8E5-A148DCD46E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8506-D82A-5A46-A8E5-A148DCD46E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29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8506-D82A-5A46-A8E5-A148DCD46E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20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8506-D82A-5A46-A8E5-A148DCD46E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98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8506-D82A-5A46-A8E5-A148DCD46E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03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8506-D82A-5A46-A8E5-A148DCD46E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1932714" y="5198100"/>
            <a:ext cx="8229600" cy="1003163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3583" b="0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1932714" y="5914211"/>
            <a:ext cx="8229600" cy="443154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000" baseline="0">
                <a:solidFill>
                  <a:srgbClr val="435464"/>
                </a:solidFill>
              </a:defRPr>
            </a:lvl1pPr>
            <a:lvl2pPr marL="457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plain transparent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883" y="622031"/>
            <a:ext cx="4172860" cy="41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9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2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2206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97323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9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4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45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1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189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ogo Midd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04491" y="1314917"/>
            <a:ext cx="4172860" cy="412653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11354158" y="6023413"/>
            <a:ext cx="679420" cy="6532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lIns="76184" tIns="38082" rIns="76184" bIns="3808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818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392153"/>
            <a:ext cx="11173968" cy="4009465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392153"/>
            <a:ext cx="5383673" cy="4009465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300329" y="1392153"/>
            <a:ext cx="5383673" cy="4009465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8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392153"/>
            <a:ext cx="11173968" cy="400946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3169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30023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01415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988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5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in transparent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490" y="1314918"/>
            <a:ext cx="4172860" cy="41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1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1983115" y="1872246"/>
            <a:ext cx="8229600" cy="1003163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3583" b="0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1983115" y="2588357"/>
            <a:ext cx="8229600" cy="443154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rgbClr val="435464"/>
                </a:solidFill>
              </a:defRPr>
            </a:lvl1pPr>
            <a:lvl2pPr marL="457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8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1983115" y="1872246"/>
            <a:ext cx="8229600" cy="1003163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3583" b="0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1983115" y="2588357"/>
            <a:ext cx="8229600" cy="443154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rgbClr val="435464"/>
                </a:solidFill>
              </a:defRPr>
            </a:lvl1pPr>
            <a:lvl2pPr marL="457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08006" y="457204"/>
            <a:ext cx="11175998" cy="717755"/>
          </a:xfrm>
          <a:prstGeom prst="rect">
            <a:avLst/>
          </a:prstGeom>
          <a:noFill/>
          <a:ln>
            <a:noFill/>
          </a:ln>
        </p:spPr>
        <p:txBody>
          <a:bodyPr lIns="109693" tIns="109693" rIns="109693" bIns="109693" anchor="t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08006" y="1392148"/>
            <a:ext cx="11175998" cy="4305200"/>
          </a:xfrm>
          <a:prstGeom prst="rect">
            <a:avLst/>
          </a:prstGeom>
          <a:noFill/>
          <a:ln>
            <a:noFill/>
          </a:ln>
        </p:spPr>
        <p:txBody>
          <a:bodyPr lIns="109693" tIns="109693" rIns="109693" bIns="109693" anchor="t" anchorCtr="0"/>
          <a:lstStyle>
            <a:lvl1pPr marL="236999" indent="-101569" algn="l" rtl="0">
              <a:lnSpc>
                <a:spcPct val="100000"/>
              </a:lnSpc>
              <a:spcBef>
                <a:spcPts val="667"/>
              </a:spcBef>
              <a:buClr>
                <a:srgbClr val="3E4346"/>
              </a:buClr>
              <a:buFont typeface="Arial"/>
              <a:buChar char="•"/>
              <a:defRPr/>
            </a:lvl1pPr>
            <a:lvl2pPr marL="457068" indent="-118498" algn="l" rtl="0">
              <a:lnSpc>
                <a:spcPct val="100000"/>
              </a:lnSpc>
              <a:spcBef>
                <a:spcPts val="667"/>
              </a:spcBef>
              <a:buClr>
                <a:srgbClr val="3E4346"/>
              </a:buClr>
              <a:buFont typeface="Arial"/>
              <a:buChar char="•"/>
              <a:defRPr/>
            </a:lvl2pPr>
            <a:lvl3pPr marL="626352" indent="-67715" algn="l" rtl="0">
              <a:lnSpc>
                <a:spcPct val="100000"/>
              </a:lnSpc>
              <a:spcBef>
                <a:spcPts val="667"/>
              </a:spcBef>
              <a:buClr>
                <a:srgbClr val="3E4346"/>
              </a:buClr>
              <a:buFont typeface="Arial"/>
              <a:buChar char="•"/>
              <a:defRPr/>
            </a:lvl3pPr>
            <a:lvl4pPr marL="795637" indent="-84643" algn="l" rtl="0">
              <a:lnSpc>
                <a:spcPct val="100000"/>
              </a:lnSpc>
              <a:spcBef>
                <a:spcPts val="667"/>
              </a:spcBef>
              <a:buClr>
                <a:srgbClr val="3E4346"/>
              </a:buClr>
              <a:buFont typeface="Arial"/>
              <a:buChar char="•"/>
              <a:defRPr/>
            </a:lvl4pPr>
            <a:lvl5pPr marL="981850" indent="-84643" algn="l" rtl="0">
              <a:lnSpc>
                <a:spcPct val="100000"/>
              </a:lnSpc>
              <a:spcBef>
                <a:spcPts val="667"/>
              </a:spcBef>
              <a:buClr>
                <a:srgbClr val="3E4346"/>
              </a:buClr>
              <a:buFont typeface="Arial"/>
              <a:buChar char="•"/>
              <a:defRPr/>
            </a:lvl5pPr>
            <a:lvl6pPr marL="2505408" indent="-101569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62475" indent="-101569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19543" indent="-101569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76610" indent="-101569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392852" y="6416041"/>
            <a:ext cx="2438400" cy="158398"/>
          </a:xfrm>
          <a:prstGeom prst="rect">
            <a:avLst/>
          </a:prstGeom>
          <a:noFill/>
          <a:ln>
            <a:noFill/>
          </a:ln>
        </p:spPr>
        <p:txBody>
          <a:bodyPr lIns="109693" tIns="109693" rIns="109693" bIns="109693" anchor="t" anchorCtr="0"/>
          <a:lstStyle>
            <a:lvl1pPr marL="0" marR="0" indent="0" algn="l" rtl="0">
              <a:spcBef>
                <a:spcPts val="0"/>
              </a:spcBef>
              <a:buSzPct val="100000"/>
              <a:defRPr sz="1583">
                <a:latin typeface="Gill Sans Light"/>
              </a:defRPr>
            </a:lvl1pPr>
            <a:lvl2pPr marL="457068" marR="0" indent="-16928" algn="l" rtl="0">
              <a:spcBef>
                <a:spcPts val="0"/>
              </a:spcBef>
              <a:buSzPct val="100000"/>
              <a:defRPr sz="1583"/>
            </a:lvl2pPr>
            <a:lvl3pPr marL="914135" marR="0" indent="-16928" algn="l" rtl="0">
              <a:spcBef>
                <a:spcPts val="0"/>
              </a:spcBef>
              <a:buSzPct val="100000"/>
              <a:defRPr sz="1583"/>
            </a:lvl3pPr>
            <a:lvl4pPr marL="1371203" marR="0" indent="-16928" algn="l" rtl="0">
              <a:spcBef>
                <a:spcPts val="0"/>
              </a:spcBef>
              <a:buSzPct val="100000"/>
              <a:defRPr sz="1583"/>
            </a:lvl4pPr>
            <a:lvl5pPr marL="1828271" marR="0" indent="-16928" algn="l" rtl="0">
              <a:spcBef>
                <a:spcPts val="0"/>
              </a:spcBef>
              <a:buSzPct val="100000"/>
              <a:defRPr sz="1583"/>
            </a:lvl5pPr>
            <a:lvl6pPr marL="2285338" marR="0" indent="-16928" algn="l" rtl="0">
              <a:spcBef>
                <a:spcPts val="0"/>
              </a:spcBef>
              <a:buSzPct val="100000"/>
              <a:defRPr sz="1583"/>
            </a:lvl6pPr>
            <a:lvl7pPr marL="2742406" marR="0" indent="-16928" algn="l" rtl="0">
              <a:spcBef>
                <a:spcPts val="0"/>
              </a:spcBef>
              <a:buSzPct val="100000"/>
              <a:defRPr sz="1583"/>
            </a:lvl7pPr>
            <a:lvl8pPr marL="3199475" marR="0" indent="-16928" algn="l" rtl="0">
              <a:spcBef>
                <a:spcPts val="0"/>
              </a:spcBef>
              <a:buSzPct val="100000"/>
              <a:defRPr sz="1583"/>
            </a:lvl8pPr>
            <a:lvl9pPr marL="3656543" marR="0" indent="-16928" algn="l" rtl="0">
              <a:spcBef>
                <a:spcPts val="0"/>
              </a:spcBef>
              <a:buSzPct val="100000"/>
              <a:defRPr sz="1583"/>
            </a:lvl9pPr>
          </a:lstStyle>
          <a:p>
            <a:fld id="{CB968422-6B39-A448-A2AB-A061DB6B5DDD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2954020" y="6421118"/>
            <a:ext cx="6989200" cy="153600"/>
          </a:xfrm>
          <a:prstGeom prst="rect">
            <a:avLst/>
          </a:prstGeom>
          <a:noFill/>
          <a:ln>
            <a:noFill/>
          </a:ln>
        </p:spPr>
        <p:txBody>
          <a:bodyPr lIns="109693" tIns="109693" rIns="109693" bIns="109693" anchor="t" anchorCtr="0"/>
          <a:lstStyle>
            <a:lvl1pPr marL="0" marR="0" indent="0" algn="l" rtl="0">
              <a:spcBef>
                <a:spcPts val="0"/>
              </a:spcBef>
              <a:buSzPct val="100000"/>
              <a:defRPr sz="1583">
                <a:latin typeface="Gill Sans Light"/>
              </a:defRPr>
            </a:lvl1pPr>
            <a:lvl2pPr marL="457068" marR="0" indent="-16928" algn="l" rtl="0">
              <a:spcBef>
                <a:spcPts val="0"/>
              </a:spcBef>
              <a:buSzPct val="100000"/>
              <a:defRPr sz="1583"/>
            </a:lvl2pPr>
            <a:lvl3pPr marL="914135" marR="0" indent="-16928" algn="l" rtl="0">
              <a:spcBef>
                <a:spcPts val="0"/>
              </a:spcBef>
              <a:buSzPct val="100000"/>
              <a:defRPr sz="1583"/>
            </a:lvl3pPr>
            <a:lvl4pPr marL="1371203" marR="0" indent="-16928" algn="l" rtl="0">
              <a:spcBef>
                <a:spcPts val="0"/>
              </a:spcBef>
              <a:buSzPct val="100000"/>
              <a:defRPr sz="1583"/>
            </a:lvl4pPr>
            <a:lvl5pPr marL="1828271" marR="0" indent="-16928" algn="l" rtl="0">
              <a:spcBef>
                <a:spcPts val="0"/>
              </a:spcBef>
              <a:buSzPct val="100000"/>
              <a:defRPr sz="1583"/>
            </a:lvl5pPr>
            <a:lvl6pPr marL="2285338" marR="0" indent="-16928" algn="l" rtl="0">
              <a:spcBef>
                <a:spcPts val="0"/>
              </a:spcBef>
              <a:buSzPct val="100000"/>
              <a:defRPr sz="1583"/>
            </a:lvl6pPr>
            <a:lvl7pPr marL="2742406" marR="0" indent="-16928" algn="l" rtl="0">
              <a:spcBef>
                <a:spcPts val="0"/>
              </a:spcBef>
              <a:buSzPct val="100000"/>
              <a:defRPr sz="1583"/>
            </a:lvl7pPr>
            <a:lvl8pPr marL="3199475" marR="0" indent="-16928" algn="l" rtl="0">
              <a:spcBef>
                <a:spcPts val="0"/>
              </a:spcBef>
              <a:buSzPct val="100000"/>
              <a:defRPr sz="1583"/>
            </a:lvl8pPr>
            <a:lvl9pPr marL="3656543" marR="0" indent="-16928" algn="l" rtl="0">
              <a:spcBef>
                <a:spcPts val="0"/>
              </a:spcBef>
              <a:buSzPct val="100000"/>
              <a:defRPr sz="1583"/>
            </a:lvl9pPr>
          </a:lstStyle>
          <a:p>
            <a:endParaRPr lang="en-US"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0064333" y="6416041"/>
            <a:ext cx="1734798" cy="158398"/>
          </a:xfrm>
          <a:prstGeom prst="rect">
            <a:avLst/>
          </a:prstGeom>
          <a:noFill/>
          <a:ln>
            <a:noFill/>
          </a:ln>
        </p:spPr>
        <p:txBody>
          <a:bodyPr lIns="109693" tIns="109693" rIns="109693" bIns="109693" anchor="t" anchorCtr="0"/>
          <a:lstStyle>
            <a:lvl1pPr marL="0" marR="0" indent="0" algn="l" rtl="0">
              <a:spcBef>
                <a:spcPts val="0"/>
              </a:spcBef>
              <a:buSzPct val="100000"/>
              <a:defRPr sz="1583">
                <a:latin typeface="Gill Sans Light"/>
              </a:defRPr>
            </a:lvl1pPr>
            <a:lvl2pPr marL="457068" marR="0" indent="-16928" algn="l" rtl="0">
              <a:spcBef>
                <a:spcPts val="0"/>
              </a:spcBef>
              <a:buSzPct val="100000"/>
              <a:defRPr sz="1583"/>
            </a:lvl2pPr>
            <a:lvl3pPr marL="914135" marR="0" indent="-16928" algn="l" rtl="0">
              <a:spcBef>
                <a:spcPts val="0"/>
              </a:spcBef>
              <a:buSzPct val="100000"/>
              <a:defRPr sz="1583"/>
            </a:lvl3pPr>
            <a:lvl4pPr marL="1371203" marR="0" indent="-16928" algn="l" rtl="0">
              <a:spcBef>
                <a:spcPts val="0"/>
              </a:spcBef>
              <a:buSzPct val="100000"/>
              <a:defRPr sz="1583"/>
            </a:lvl4pPr>
            <a:lvl5pPr marL="1828271" marR="0" indent="-16928" algn="l" rtl="0">
              <a:spcBef>
                <a:spcPts val="0"/>
              </a:spcBef>
              <a:buSzPct val="100000"/>
              <a:defRPr sz="1583"/>
            </a:lvl5pPr>
            <a:lvl6pPr marL="2285338" marR="0" indent="-16928" algn="l" rtl="0">
              <a:spcBef>
                <a:spcPts val="0"/>
              </a:spcBef>
              <a:buSzPct val="100000"/>
              <a:defRPr sz="1583"/>
            </a:lvl6pPr>
            <a:lvl7pPr marL="2742406" marR="0" indent="-16928" algn="l" rtl="0">
              <a:spcBef>
                <a:spcPts val="0"/>
              </a:spcBef>
              <a:buSzPct val="100000"/>
              <a:defRPr sz="1583"/>
            </a:lvl7pPr>
            <a:lvl8pPr marL="3199475" marR="0" indent="-16928" algn="l" rtl="0">
              <a:spcBef>
                <a:spcPts val="0"/>
              </a:spcBef>
              <a:buSzPct val="100000"/>
              <a:defRPr sz="1583"/>
            </a:lvl8pPr>
            <a:lvl9pPr marL="3656543" marR="0" indent="-16928" algn="l" rtl="0">
              <a:spcBef>
                <a:spcPts val="0"/>
              </a:spcBef>
              <a:buSzPct val="100000"/>
              <a:defRPr sz="1583"/>
            </a:lvl9pPr>
          </a:lstStyle>
          <a:p>
            <a:fld id="{CAA9C81A-A6EA-794D-A207-F11709062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0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508002" y="457202"/>
            <a:ext cx="11176000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508002" y="1392150"/>
            <a:ext cx="11176000" cy="4305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2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053" rtl="0" eaLnBrk="1" latinLnBrk="0" hangingPunct="1">
        <a:lnSpc>
          <a:spcPct val="90000"/>
        </a:lnSpc>
        <a:spcBef>
          <a:spcPct val="0"/>
        </a:spcBef>
        <a:buNone/>
        <a:defRPr lang="en-US" sz="3583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31696" indent="-231696" algn="l" defTabSz="91405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417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517436" indent="-285739" algn="l" defTabSz="914053" rtl="0" eaLnBrk="1" latinLnBrk="0" hangingPunct="1">
        <a:lnSpc>
          <a:spcPct val="100000"/>
        </a:lnSpc>
        <a:spcBef>
          <a:spcPts val="600"/>
        </a:spcBef>
        <a:buSzPct val="25000"/>
        <a:buFont typeface="Lucida Grande"/>
        <a:buChar char=" "/>
        <a:defRPr sz="20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742784" indent="-285739" algn="l" defTabSz="914053" rtl="0" eaLnBrk="1" latinLnBrk="0" hangingPunct="1">
        <a:lnSpc>
          <a:spcPct val="100000"/>
        </a:lnSpc>
        <a:spcBef>
          <a:spcPts val="600"/>
        </a:spcBef>
        <a:buSzPct val="25000"/>
        <a:buFont typeface="Lucida Grande"/>
        <a:buChar char=" "/>
        <a:defRPr sz="175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915764" indent="-285739" algn="l" defTabSz="914053" rtl="0" eaLnBrk="1" latinLnBrk="0" hangingPunct="1">
        <a:lnSpc>
          <a:spcPct val="100000"/>
        </a:lnSpc>
        <a:spcBef>
          <a:spcPts val="600"/>
        </a:spcBef>
        <a:buSzPct val="25000"/>
        <a:buFont typeface="Lucida Grande"/>
        <a:buChar char=" "/>
        <a:defRPr sz="1583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087155" indent="-285739" algn="l" defTabSz="914053" rtl="0" eaLnBrk="1" latinLnBrk="0" hangingPunct="1">
        <a:lnSpc>
          <a:spcPct val="100000"/>
        </a:lnSpc>
        <a:spcBef>
          <a:spcPts val="600"/>
        </a:spcBef>
        <a:buSzPct val="25000"/>
        <a:buFont typeface="Lucida Grande"/>
        <a:buChar char=" "/>
        <a:defRPr sz="1583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2513644" indent="-228513" algn="l" defTabSz="9140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72" indent="-228513" algn="l" defTabSz="9140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99" indent="-228513" algn="l" defTabSz="9140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26" indent="-228513" algn="l" defTabSz="9140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5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6" algn="l" defTabSz="91405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2pPr>
      <a:lvl3pPr marL="914053" algn="l" defTabSz="91405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80" algn="l" defTabSz="91405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07" algn="l" defTabSz="91405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31" algn="l" defTabSz="91405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59" algn="l" defTabSz="91405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87" algn="l" defTabSz="91405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12" algn="l" defTabSz="91405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hyperlink" Target="http://www.flickr.com/photos/louisb/4555295187/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learn.chef.io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9.jp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9.jp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2714" y="4987896"/>
            <a:ext cx="8229600" cy="1003163"/>
          </a:xfrm>
        </p:spPr>
        <p:txBody>
          <a:bodyPr/>
          <a:lstStyle/>
          <a:p>
            <a:r>
              <a:rPr lang="en-US" sz="6000" dirty="0" smtClean="0"/>
              <a:t>Chef and Chef Delivery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4" y="5914211"/>
            <a:ext cx="8229600" cy="1004333"/>
          </a:xfrm>
        </p:spPr>
        <p:txBody>
          <a:bodyPr/>
          <a:lstStyle/>
          <a:p>
            <a:r>
              <a:rPr lang="en-US" sz="3200" dirty="0" smtClean="0"/>
              <a:t>Thomas </a:t>
            </a:r>
            <a:r>
              <a:rPr lang="en-US" sz="3200" dirty="0"/>
              <a:t>Petchel </a:t>
            </a:r>
            <a:endParaRPr lang="en-US" sz="3200" dirty="0" smtClean="0"/>
          </a:p>
          <a:p>
            <a:r>
              <a:rPr lang="en-US" sz="2800" dirty="0" smtClean="0"/>
              <a:t>Technical Content Lead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589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et_Bob__the_robotic_security_guard.png"/>
          <p:cNvPicPr>
            <a:picLocks noChangeAspect="1"/>
          </p:cNvPicPr>
          <p:nvPr/>
        </p:nvPicPr>
        <p:blipFill>
          <a:blip r:embed="rId3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 Give Bob some tools to make his life better!</a:t>
            </a:r>
            <a:endParaRPr lang="en-US" dirty="0"/>
          </a:p>
        </p:txBody>
      </p:sp>
      <p:sp>
        <p:nvSpPr>
          <p:cNvPr id="33" name="Text Placeholder 2"/>
          <p:cNvSpPr txBox="1">
            <a:spLocks/>
          </p:cNvSpPr>
          <p:nvPr/>
        </p:nvSpPr>
        <p:spPr bwMode="white">
          <a:xfrm>
            <a:off x="125662" y="6296528"/>
            <a:ext cx="2574759" cy="48126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vert="horz" wrap="square" lIns="0" tIns="0" rIns="0" bIns="0" rtlCol="0" anchor="ctr">
            <a:noAutofit/>
          </a:bodyPr>
          <a:lstStyle>
            <a:lvl1pPr marL="231696" indent="-231696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417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1pPr>
            <a:lvl2pPr marL="517436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2000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2pPr>
            <a:lvl3pPr marL="742784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1750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3pPr>
            <a:lvl4pPr marL="915764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1583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4pPr>
            <a:lvl5pPr marL="1087155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1583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5pPr>
            <a:lvl6pPr marL="2513644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72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99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26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 smtClean="0"/>
              <a:t>Image: </a:t>
            </a:r>
            <a:r>
              <a:rPr lang="en-US" sz="1200" dirty="0" err="1" smtClean="0"/>
              <a:t>cnn.com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4785880" y="1918127"/>
            <a:ext cx="1938421" cy="3489158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Light"/>
                <a:cs typeface="Gill Sans Light"/>
              </a:rPr>
              <a:t>Automation</a:t>
            </a:r>
          </a:p>
        </p:txBody>
      </p:sp>
      <p:pic>
        <p:nvPicPr>
          <p:cNvPr id="8" name="Picture 7" descr="bobclampett-15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4" y="2454573"/>
            <a:ext cx="1968500" cy="21336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064694" y="4063759"/>
            <a:ext cx="1440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omp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247" y="1470526"/>
            <a:ext cx="595385" cy="712082"/>
          </a:xfrm>
          <a:prstGeom prst="rect">
            <a:avLst/>
          </a:prstGeom>
        </p:spPr>
      </p:pic>
      <p:pic>
        <p:nvPicPr>
          <p:cNvPr id="11" name="Picture 10" descr="comp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032" y="1470526"/>
            <a:ext cx="595385" cy="712082"/>
          </a:xfrm>
          <a:prstGeom prst="rect">
            <a:avLst/>
          </a:prstGeom>
        </p:spPr>
      </p:pic>
      <p:pic>
        <p:nvPicPr>
          <p:cNvPr id="12" name="Picture 11" descr="comp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121" y="1470526"/>
            <a:ext cx="595385" cy="712082"/>
          </a:xfrm>
          <a:prstGeom prst="rect">
            <a:avLst/>
          </a:prstGeom>
        </p:spPr>
      </p:pic>
      <p:pic>
        <p:nvPicPr>
          <p:cNvPr id="13" name="Picture 12" descr="comp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647" y="1470526"/>
            <a:ext cx="595385" cy="712082"/>
          </a:xfrm>
          <a:prstGeom prst="rect">
            <a:avLst/>
          </a:prstGeom>
        </p:spPr>
      </p:pic>
      <p:pic>
        <p:nvPicPr>
          <p:cNvPr id="14" name="Picture 13" descr="comp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43" y="2182608"/>
            <a:ext cx="595385" cy="712082"/>
          </a:xfrm>
          <a:prstGeom prst="rect">
            <a:avLst/>
          </a:prstGeom>
        </p:spPr>
      </p:pic>
      <p:pic>
        <p:nvPicPr>
          <p:cNvPr id="15" name="Picture 14" descr="comp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728" y="2182608"/>
            <a:ext cx="595385" cy="712082"/>
          </a:xfrm>
          <a:prstGeom prst="rect">
            <a:avLst/>
          </a:prstGeom>
        </p:spPr>
      </p:pic>
      <p:pic>
        <p:nvPicPr>
          <p:cNvPr id="16" name="Picture 15" descr="comp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17" y="2182608"/>
            <a:ext cx="595385" cy="712082"/>
          </a:xfrm>
          <a:prstGeom prst="rect">
            <a:avLst/>
          </a:prstGeom>
        </p:spPr>
      </p:pic>
      <p:pic>
        <p:nvPicPr>
          <p:cNvPr id="17" name="Picture 16" descr="comp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343" y="2182608"/>
            <a:ext cx="595385" cy="712082"/>
          </a:xfrm>
          <a:prstGeom prst="rect">
            <a:avLst/>
          </a:prstGeom>
        </p:spPr>
      </p:pic>
      <p:pic>
        <p:nvPicPr>
          <p:cNvPr id="18" name="Picture 17" descr="comp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247" y="2894690"/>
            <a:ext cx="595385" cy="712082"/>
          </a:xfrm>
          <a:prstGeom prst="rect">
            <a:avLst/>
          </a:prstGeom>
        </p:spPr>
      </p:pic>
      <p:pic>
        <p:nvPicPr>
          <p:cNvPr id="19" name="Picture 18" descr="comp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032" y="2894690"/>
            <a:ext cx="595385" cy="712082"/>
          </a:xfrm>
          <a:prstGeom prst="rect">
            <a:avLst/>
          </a:prstGeom>
        </p:spPr>
      </p:pic>
      <p:pic>
        <p:nvPicPr>
          <p:cNvPr id="20" name="Picture 19" descr="comp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121" y="2894690"/>
            <a:ext cx="595385" cy="712082"/>
          </a:xfrm>
          <a:prstGeom prst="rect">
            <a:avLst/>
          </a:prstGeom>
        </p:spPr>
      </p:pic>
      <p:pic>
        <p:nvPicPr>
          <p:cNvPr id="21" name="Picture 20" descr="comp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647" y="2894690"/>
            <a:ext cx="595385" cy="712082"/>
          </a:xfrm>
          <a:prstGeom prst="rect">
            <a:avLst/>
          </a:prstGeom>
        </p:spPr>
      </p:pic>
      <p:pic>
        <p:nvPicPr>
          <p:cNvPr id="22" name="Picture 21" descr="comp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68" y="3759172"/>
            <a:ext cx="595385" cy="712082"/>
          </a:xfrm>
          <a:prstGeom prst="rect">
            <a:avLst/>
          </a:prstGeom>
        </p:spPr>
      </p:pic>
      <p:pic>
        <p:nvPicPr>
          <p:cNvPr id="23" name="Picture 22" descr="comp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253" y="3759172"/>
            <a:ext cx="595385" cy="712082"/>
          </a:xfrm>
          <a:prstGeom prst="rect">
            <a:avLst/>
          </a:prstGeom>
        </p:spPr>
      </p:pic>
      <p:pic>
        <p:nvPicPr>
          <p:cNvPr id="24" name="Picture 23" descr="comp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342" y="3759172"/>
            <a:ext cx="595385" cy="712082"/>
          </a:xfrm>
          <a:prstGeom prst="rect">
            <a:avLst/>
          </a:prstGeom>
        </p:spPr>
      </p:pic>
      <p:pic>
        <p:nvPicPr>
          <p:cNvPr id="25" name="Picture 24" descr="comp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868" y="3759172"/>
            <a:ext cx="595385" cy="712082"/>
          </a:xfrm>
          <a:prstGeom prst="rect">
            <a:avLst/>
          </a:prstGeom>
        </p:spPr>
      </p:pic>
      <p:pic>
        <p:nvPicPr>
          <p:cNvPr id="26" name="Picture 25" descr="comp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164" y="4471254"/>
            <a:ext cx="595385" cy="712082"/>
          </a:xfrm>
          <a:prstGeom prst="rect">
            <a:avLst/>
          </a:prstGeom>
        </p:spPr>
      </p:pic>
      <p:pic>
        <p:nvPicPr>
          <p:cNvPr id="27" name="Picture 26" descr="comp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949" y="4471254"/>
            <a:ext cx="595385" cy="712082"/>
          </a:xfrm>
          <a:prstGeom prst="rect">
            <a:avLst/>
          </a:prstGeom>
        </p:spPr>
      </p:pic>
      <p:pic>
        <p:nvPicPr>
          <p:cNvPr id="28" name="Picture 27" descr="comp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038" y="4471254"/>
            <a:ext cx="595385" cy="712082"/>
          </a:xfrm>
          <a:prstGeom prst="rect">
            <a:avLst/>
          </a:prstGeom>
        </p:spPr>
      </p:pic>
      <p:pic>
        <p:nvPicPr>
          <p:cNvPr id="29" name="Picture 28" descr="comp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564" y="4471254"/>
            <a:ext cx="595385" cy="712082"/>
          </a:xfrm>
          <a:prstGeom prst="rect">
            <a:avLst/>
          </a:prstGeom>
        </p:spPr>
      </p:pic>
      <p:pic>
        <p:nvPicPr>
          <p:cNvPr id="30" name="Picture 29" descr="comp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68" y="5183336"/>
            <a:ext cx="595385" cy="712082"/>
          </a:xfrm>
          <a:prstGeom prst="rect">
            <a:avLst/>
          </a:prstGeom>
        </p:spPr>
      </p:pic>
      <p:pic>
        <p:nvPicPr>
          <p:cNvPr id="31" name="Picture 30" descr="comp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253" y="5183336"/>
            <a:ext cx="595385" cy="712082"/>
          </a:xfrm>
          <a:prstGeom prst="rect">
            <a:avLst/>
          </a:prstGeom>
        </p:spPr>
      </p:pic>
      <p:pic>
        <p:nvPicPr>
          <p:cNvPr id="32" name="Picture 31" descr="comp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342" y="5183336"/>
            <a:ext cx="595385" cy="712082"/>
          </a:xfrm>
          <a:prstGeom prst="rect">
            <a:avLst/>
          </a:prstGeom>
        </p:spPr>
      </p:pic>
      <p:pic>
        <p:nvPicPr>
          <p:cNvPr id="34" name="Picture 33" descr="comp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868" y="5183336"/>
            <a:ext cx="595385" cy="712082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6799831" y="4063759"/>
            <a:ext cx="1440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03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74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1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6" y="457204"/>
            <a:ext cx="11175998" cy="726961"/>
          </a:xfrm>
          <a:ln/>
        </p:spPr>
        <p:txBody>
          <a:bodyPr/>
          <a:lstStyle/>
          <a:p>
            <a:r>
              <a:rPr lang="en-US" dirty="0"/>
              <a:t>Chef is </a:t>
            </a:r>
            <a:r>
              <a:rPr lang="en-US" dirty="0" smtClean="0"/>
              <a:t>infrastructure </a:t>
            </a:r>
            <a:r>
              <a:rPr lang="en-US" dirty="0"/>
              <a:t>as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white">
          <a:xfrm>
            <a:off x="508002" y="457202"/>
            <a:ext cx="11176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91405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83" b="0" i="0" kern="1200" cap="none" spc="0" baseline="0">
                <a:ln w="3175">
                  <a:noFill/>
                </a:ln>
                <a:solidFill>
                  <a:srgbClr val="435464"/>
                </a:solidFill>
                <a:effectLst/>
                <a:latin typeface="Gill Sans Light"/>
                <a:ea typeface="+mn-ea"/>
                <a:cs typeface="Gill Sans Light"/>
              </a:defRPr>
            </a:lvl1pPr>
          </a:lstStyle>
          <a:p>
            <a:r>
              <a:rPr lang="en-US" sz="3200" dirty="0" smtClean="0"/>
              <a:t> Chef is infrastructure as code</a:t>
            </a:r>
            <a:endParaRPr lang="en-US" sz="32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60153" y="2457421"/>
            <a:ext cx="10548343" cy="255406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109693" tIns="109693" rIns="109693" bIns="109693" anchor="ctr" anchorCtr="0"/>
          <a:lstStyle>
            <a:defPPr>
              <a:defRPr lang="en-US"/>
            </a:defPPr>
            <a:lvl1pPr marL="0" marR="0" indent="0" algn="l" defTabSz="914400" rtl="0" eaLnBrk="1" latinLnBrk="0" hangingPunct="1">
              <a:spcBef>
                <a:spcPts val="0"/>
              </a:spcBef>
              <a:buSzPct val="100000"/>
              <a:defRPr sz="1583" kern="1200">
                <a:solidFill>
                  <a:schemeClr val="tx1"/>
                </a:solidFill>
                <a:latin typeface="Gill Sans Light"/>
                <a:ea typeface="+mn-ea"/>
                <a:cs typeface="+mn-cs"/>
              </a:defRPr>
            </a:lvl1pPr>
            <a:lvl2pPr marL="457068" marR="0" indent="-16928" algn="l" defTabSz="914400" rtl="0" eaLnBrk="1" latinLnBrk="0" hangingPunct="1">
              <a:spcBef>
                <a:spcPts val="0"/>
              </a:spcBef>
              <a:buSzPct val="100000"/>
              <a:defRPr sz="15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35" marR="0" indent="-16928" algn="l" defTabSz="914400" rtl="0" eaLnBrk="1" latinLnBrk="0" hangingPunct="1">
              <a:spcBef>
                <a:spcPts val="0"/>
              </a:spcBef>
              <a:buSzPct val="100000"/>
              <a:defRPr sz="15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03" marR="0" indent="-16928" algn="l" defTabSz="914400" rtl="0" eaLnBrk="1" latinLnBrk="0" hangingPunct="1">
              <a:spcBef>
                <a:spcPts val="0"/>
              </a:spcBef>
              <a:buSzPct val="100000"/>
              <a:defRPr sz="15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71" marR="0" indent="-16928" algn="l" defTabSz="914400" rtl="0" eaLnBrk="1" latinLnBrk="0" hangingPunct="1">
              <a:spcBef>
                <a:spcPts val="0"/>
              </a:spcBef>
              <a:buSzPct val="100000"/>
              <a:defRPr sz="15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38" marR="0" indent="-16928" algn="l" defTabSz="914400" rtl="0" eaLnBrk="1" latinLnBrk="0" hangingPunct="1">
              <a:spcBef>
                <a:spcPts val="0"/>
              </a:spcBef>
              <a:buSzPct val="100000"/>
              <a:defRPr sz="15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06" marR="0" indent="-16928" algn="l" defTabSz="914400" rtl="0" eaLnBrk="1" latinLnBrk="0" hangingPunct="1">
              <a:spcBef>
                <a:spcPts val="0"/>
              </a:spcBef>
              <a:buSzPct val="100000"/>
              <a:defRPr sz="15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75" marR="0" indent="-16928" algn="l" defTabSz="914400" rtl="0" eaLnBrk="1" latinLnBrk="0" hangingPunct="1">
              <a:spcBef>
                <a:spcPts val="0"/>
              </a:spcBef>
              <a:buSzPct val="100000"/>
              <a:defRPr sz="15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43" marR="0" indent="-16928" algn="l" defTabSz="914400" rtl="0" eaLnBrk="1" latinLnBrk="0" hangingPunct="1">
              <a:spcBef>
                <a:spcPts val="0"/>
              </a:spcBef>
              <a:buSzPct val="100000"/>
              <a:defRPr sz="15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/>
              <a:buChar char="•"/>
            </a:pPr>
            <a:r>
              <a:rPr lang="en-US" sz="3600" dirty="0"/>
              <a:t>Programmatically provision and configure components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Treat like any other code base</a:t>
            </a:r>
          </a:p>
          <a:p>
            <a:endParaRPr lang="en-US" sz="3600" dirty="0"/>
          </a:p>
          <a:p>
            <a:pPr marL="135430" algn="ctr"/>
            <a:r>
              <a:rPr lang="en-US" sz="3600" i="1" dirty="0"/>
              <a:t>Why is code good?</a:t>
            </a:r>
            <a:endParaRPr lang="en-US" sz="3600" b="1" dirty="0">
              <a:latin typeface="Arial Bold" charset="0"/>
              <a:ea typeface="Heiti SC Medium" charset="0"/>
              <a:cs typeface="Heiti SC Medium" charset="0"/>
              <a:sym typeface="Arial Bold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white">
          <a:xfrm>
            <a:off x="305108" y="6172276"/>
            <a:ext cx="3697926" cy="48126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vert="horz" wrap="square" lIns="0" tIns="0" rIns="0" bIns="0" rtlCol="0" anchor="ctr">
            <a:noAutofit/>
          </a:bodyPr>
          <a:lstStyle>
            <a:lvl1pPr marL="231696" indent="-231696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417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1pPr>
            <a:lvl2pPr marL="517436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2000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2pPr>
            <a:lvl3pPr marL="742784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1750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3pPr>
            <a:lvl4pPr marL="915764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1583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4pPr>
            <a:lvl5pPr marL="1087155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1583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5pPr>
            <a:lvl6pPr marL="2513644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72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99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26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Image: </a:t>
            </a:r>
            <a:r>
              <a:rPr lang="en-US" sz="1200" u="sng" dirty="0">
                <a:ea typeface="ＭＳ Ｐゴシック" charset="0"/>
                <a:cs typeface="Gill Sans" charset="0"/>
                <a:hlinkClick r:id="rId4"/>
              </a:rPr>
              <a:t>http://www.flickr.com/photos/louisb/4555295187/</a:t>
            </a:r>
            <a:endParaRPr lang="en-US" sz="1200" u="sng" dirty="0"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3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57202"/>
            <a:ext cx="11176000" cy="451406"/>
          </a:xfrm>
        </p:spPr>
        <p:txBody>
          <a:bodyPr/>
          <a:lstStyle/>
          <a:p>
            <a:r>
              <a:rPr lang="en-US" sz="3200" b="1" dirty="0">
                <a:ea typeface="Heiti SC Medium" charset="0"/>
                <a:sym typeface="Arial Bold" charset="0"/>
              </a:rPr>
              <a:t>Code is good!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22421" y="1350211"/>
            <a:ext cx="10761581" cy="4451683"/>
          </a:xfrm>
          <a:solidFill>
            <a:schemeClr val="bg1"/>
          </a:solidFill>
          <a:ln>
            <a:solidFill>
              <a:schemeClr val="tx2"/>
            </a:solidFill>
          </a:ln>
        </p:spPr>
        <p:txBody>
          <a:bodyPr anchor="ctr"/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white">
          <a:xfrm>
            <a:off x="125662" y="6296528"/>
            <a:ext cx="2574759" cy="48126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vert="horz" wrap="square" lIns="0" tIns="0" rIns="0" bIns="0" rtlCol="0" anchor="ctr">
            <a:noAutofit/>
          </a:bodyPr>
          <a:lstStyle>
            <a:lvl1pPr marL="231696" indent="-231696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417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1pPr>
            <a:lvl2pPr marL="517436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2000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2pPr>
            <a:lvl3pPr marL="742784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1750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3pPr>
            <a:lvl4pPr marL="915764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1583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4pPr>
            <a:lvl5pPr marL="1087155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1583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5pPr>
            <a:lvl6pPr marL="2513644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72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99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26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 smtClean="0"/>
              <a:t>Image: </a:t>
            </a:r>
            <a:r>
              <a:rPr lang="en-US" sz="1200" dirty="0" err="1" smtClean="0"/>
              <a:t>remarcom.typepad.com</a:t>
            </a:r>
            <a:endParaRPr lang="en-US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334601"/>
              </p:ext>
            </p:extLst>
          </p:nvPr>
        </p:nvGraphicFramePr>
        <p:xfrm>
          <a:off x="1016000" y="1350211"/>
          <a:ext cx="10414000" cy="4451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4526"/>
                <a:gridCol w="4879474"/>
              </a:tblGrid>
              <a:tr h="4451683">
                <a:tc>
                  <a:txBody>
                    <a:bodyPr/>
                    <a:lstStyle/>
                    <a:p>
                      <a:pPr marL="571500" indent="-571500" algn="l">
                        <a:buFont typeface="Arial"/>
                        <a:buChar char="•"/>
                      </a:pPr>
                      <a:r>
                        <a:rPr lang="en-US" sz="3600" dirty="0" smtClean="0">
                          <a:latin typeface="Gill Sans Light"/>
                          <a:cs typeface="Gill Sans Light"/>
                        </a:rPr>
                        <a:t>Domain knowledge</a:t>
                      </a:r>
                    </a:p>
                    <a:p>
                      <a:pPr marL="571500" indent="-571500" algn="l">
                        <a:buFont typeface="Arial"/>
                        <a:buChar char="•"/>
                      </a:pPr>
                      <a:r>
                        <a:rPr lang="en-US" sz="3600" dirty="0" smtClean="0">
                          <a:latin typeface="Gill Sans Light"/>
                          <a:cs typeface="Gill Sans Light"/>
                        </a:rPr>
                        <a:t>Scale</a:t>
                      </a:r>
                    </a:p>
                    <a:p>
                      <a:pPr marL="571500" marR="0" indent="-571500" algn="l" defTabSz="9140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3600" dirty="0" smtClean="0">
                          <a:latin typeface="Gill Sans Light"/>
                          <a:cs typeface="Gill Sans Light"/>
                        </a:rPr>
                        <a:t>Change management</a:t>
                      </a:r>
                    </a:p>
                    <a:p>
                      <a:pPr marL="571500" marR="0" indent="-571500" algn="l" defTabSz="9140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3600" dirty="0" smtClean="0">
                          <a:latin typeface="Gill Sans Light"/>
                          <a:cs typeface="Gill Sans Light"/>
                        </a:rPr>
                        <a:t>Cost</a:t>
                      </a:r>
                    </a:p>
                    <a:p>
                      <a:pPr marL="571500" indent="-571500" algn="l">
                        <a:buFont typeface="Arial"/>
                        <a:buChar char="•"/>
                      </a:pPr>
                      <a:r>
                        <a:rPr lang="en-US" sz="3600" dirty="0" smtClean="0">
                          <a:latin typeface="Gill Sans Light"/>
                          <a:cs typeface="Gill Sans Light"/>
                        </a:rPr>
                        <a:t>Speed</a:t>
                      </a:r>
                      <a:endParaRPr lang="en-US" sz="36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/>
                        <a:buChar char="•"/>
                      </a:pPr>
                      <a:r>
                        <a:rPr lang="en-US" sz="4000" dirty="0" smtClean="0">
                          <a:latin typeface="Gill Sans Light"/>
                          <a:cs typeface="Gill Sans Light"/>
                        </a:rPr>
                        <a:t>Confidence</a:t>
                      </a:r>
                    </a:p>
                    <a:p>
                      <a:pPr marL="457200" indent="-457200" algn="l">
                        <a:buFont typeface="Arial"/>
                        <a:buChar char="•"/>
                      </a:pPr>
                      <a:r>
                        <a:rPr lang="en-US" sz="4000" dirty="0" smtClean="0">
                          <a:latin typeface="Gill Sans Light"/>
                          <a:cs typeface="Gill Sans Light"/>
                        </a:rPr>
                        <a:t>Reliability</a:t>
                      </a:r>
                    </a:p>
                    <a:p>
                      <a:pPr marL="457200" indent="-457200" algn="l">
                        <a:buFont typeface="Arial"/>
                        <a:buChar char="•"/>
                      </a:pPr>
                      <a:r>
                        <a:rPr lang="en-US" sz="4000" dirty="0" smtClean="0">
                          <a:latin typeface="Gill Sans Light"/>
                          <a:cs typeface="Gill Sans Light"/>
                        </a:rPr>
                        <a:t>Auditing</a:t>
                      </a:r>
                    </a:p>
                    <a:p>
                      <a:pPr marL="457200" indent="-457200" algn="l">
                        <a:buFont typeface="Arial"/>
                        <a:buChar char="•"/>
                      </a:pPr>
                      <a:r>
                        <a:rPr lang="en-US" sz="4000" dirty="0" smtClean="0">
                          <a:latin typeface="Gill Sans Light"/>
                          <a:cs typeface="Gill Sans Light"/>
                        </a:rPr>
                        <a:t>Security</a:t>
                      </a:r>
                    </a:p>
                    <a:p>
                      <a:pPr marL="457200" indent="-457200" algn="l">
                        <a:buFont typeface="Arial"/>
                        <a:buChar char="•"/>
                      </a:pPr>
                      <a:r>
                        <a:rPr lang="en-US" sz="4000" dirty="0" smtClean="0">
                          <a:latin typeface="Gill Sans Light"/>
                          <a:cs typeface="Gill Sans Light"/>
                        </a:rPr>
                        <a:t>Documentation</a:t>
                      </a:r>
                    </a:p>
                    <a:p>
                      <a:pPr marL="0" indent="0" algn="ctr">
                        <a:buNone/>
                      </a:pP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16000" y="4776590"/>
            <a:ext cx="105886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latin typeface="Gill Sans Light"/>
                <a:cs typeface="Gill Sans Light"/>
              </a:rPr>
              <a:t>Reconstruct business from </a:t>
            </a:r>
            <a:r>
              <a:rPr lang="en-US" sz="2400" b="1" i="1" dirty="0">
                <a:latin typeface="Gill Sans Light"/>
                <a:cs typeface="Gill Sans Light"/>
                <a:sym typeface="Arial Bold" charset="0"/>
              </a:rPr>
              <a:t>code repository</a:t>
            </a:r>
            <a:r>
              <a:rPr lang="en-US" sz="2400" dirty="0">
                <a:latin typeface="Gill Sans Light"/>
                <a:cs typeface="Gill Sans Light"/>
              </a:rPr>
              <a:t>, </a:t>
            </a:r>
            <a:r>
              <a:rPr lang="en-US" sz="2400" b="1" i="1" dirty="0">
                <a:latin typeface="Gill Sans Light"/>
                <a:cs typeface="Gill Sans Light"/>
                <a:sym typeface="Arial Bold" charset="0"/>
              </a:rPr>
              <a:t>data backup</a:t>
            </a:r>
            <a:r>
              <a:rPr lang="en-US" sz="2400" dirty="0">
                <a:latin typeface="Gill Sans Light"/>
                <a:cs typeface="Gill Sans Light"/>
              </a:rPr>
              <a:t>, and </a:t>
            </a:r>
            <a:r>
              <a:rPr lang="en-US" sz="2400" b="1" i="1" dirty="0">
                <a:latin typeface="Gill Sans Light"/>
                <a:cs typeface="Gill Sans Light"/>
              </a:rPr>
              <a:t>compute resources</a:t>
            </a:r>
            <a:endParaRPr lang="en-US" sz="2400" i="1" dirty="0" smtClean="0">
              <a:solidFill>
                <a:schemeClr val="accent2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090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Arial"/>
              </a:rPr>
              <a:t>The Chef software platform</a:t>
            </a:r>
            <a:endParaRPr lang="en-US" dirty="0"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508000" y="1371600"/>
            <a:ext cx="11176000" cy="43052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675" rIns="91425" bIns="45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1246187" y="4364037"/>
            <a:ext cx="7478711" cy="10350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21850" tIns="121850" rIns="121850" bIns="121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Chef </a:t>
            </a:r>
            <a:br>
              <a:rPr lang="en-US" sz="20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Development Kit</a:t>
            </a:r>
          </a:p>
        </p:txBody>
      </p:sp>
      <p:sp>
        <p:nvSpPr>
          <p:cNvPr id="62" name="Shape 62"/>
          <p:cNvSpPr/>
          <p:nvPr/>
        </p:nvSpPr>
        <p:spPr>
          <a:xfrm>
            <a:off x="1770063" y="4572000"/>
            <a:ext cx="2019299" cy="66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21850" tIns="121850" rIns="121850" bIns="121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9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Cookbook and </a:t>
            </a:r>
            <a:br>
              <a:rPr lang="en-US" sz="19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9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Policy Authoring</a:t>
            </a:r>
          </a:p>
        </p:txBody>
      </p:sp>
      <p:sp>
        <p:nvSpPr>
          <p:cNvPr id="63" name="Shape 63"/>
          <p:cNvSpPr/>
          <p:nvPr/>
        </p:nvSpPr>
        <p:spPr>
          <a:xfrm>
            <a:off x="6188075" y="4573587"/>
            <a:ext cx="2020888" cy="658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21850" tIns="121850" rIns="121850" bIns="121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9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Test-Driven Infrastructure</a:t>
            </a:r>
          </a:p>
        </p:txBody>
      </p:sp>
      <p:sp>
        <p:nvSpPr>
          <p:cNvPr id="64" name="Shape 64"/>
          <p:cNvSpPr/>
          <p:nvPr/>
        </p:nvSpPr>
        <p:spPr>
          <a:xfrm>
            <a:off x="1233487" y="3100388"/>
            <a:ext cx="7491411" cy="854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21850" tIns="121850" rIns="121850" bIns="121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Chef Server</a:t>
            </a:r>
          </a:p>
        </p:txBody>
      </p:sp>
      <p:sp>
        <p:nvSpPr>
          <p:cNvPr id="65" name="Shape 65"/>
          <p:cNvSpPr/>
          <p:nvPr/>
        </p:nvSpPr>
        <p:spPr>
          <a:xfrm>
            <a:off x="1246187" y="1649413"/>
            <a:ext cx="2387600" cy="9477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21850" tIns="121850" rIns="121850" bIns="121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Management </a:t>
            </a:r>
            <a:br>
              <a:rPr lang="en-US" sz="20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</a:p>
        </p:txBody>
      </p:sp>
      <p:sp>
        <p:nvSpPr>
          <p:cNvPr id="66" name="Shape 66"/>
          <p:cNvSpPr/>
          <p:nvPr/>
        </p:nvSpPr>
        <p:spPr>
          <a:xfrm>
            <a:off x="6334125" y="1649413"/>
            <a:ext cx="2403474" cy="9477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21850" tIns="121850" rIns="121850" bIns="121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Analytics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Platform</a:t>
            </a:r>
          </a:p>
        </p:txBody>
      </p:sp>
      <p:sp>
        <p:nvSpPr>
          <p:cNvPr id="67" name="Shape 67"/>
          <p:cNvSpPr/>
          <p:nvPr/>
        </p:nvSpPr>
        <p:spPr>
          <a:xfrm>
            <a:off x="3789362" y="1649413"/>
            <a:ext cx="2387600" cy="9477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21850" tIns="121850" rIns="121850" bIns="121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High Availability </a:t>
            </a:r>
            <a:br>
              <a:rPr lang="en-US" sz="20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and Replication</a:t>
            </a:r>
          </a:p>
        </p:txBody>
      </p:sp>
      <p:sp>
        <p:nvSpPr>
          <p:cNvPr id="68" name="Shape 68"/>
          <p:cNvSpPr/>
          <p:nvPr/>
        </p:nvSpPr>
        <p:spPr>
          <a:xfrm>
            <a:off x="9355138" y="1649413"/>
            <a:ext cx="1603375" cy="3746499"/>
          </a:xfrm>
          <a:prstGeom prst="rect">
            <a:avLst/>
          </a:prstGeom>
          <a:solidFill>
            <a:srgbClr val="3E8E8A"/>
          </a:solidFill>
          <a:ln>
            <a:noFill/>
          </a:ln>
        </p:spPr>
        <p:txBody>
          <a:bodyPr lIns="121850" tIns="121850" rIns="121850" bIns="121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Chef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Client </a:t>
            </a:r>
            <a:br>
              <a:rPr lang="en-US" sz="20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Nodes</a:t>
            </a:r>
          </a:p>
        </p:txBody>
      </p:sp>
      <p:sp>
        <p:nvSpPr>
          <p:cNvPr id="69" name="Shape 69"/>
          <p:cNvSpPr/>
          <p:nvPr/>
        </p:nvSpPr>
        <p:spPr>
          <a:xfrm>
            <a:off x="9566275" y="1885950"/>
            <a:ext cx="1193800" cy="927100"/>
          </a:xfrm>
          <a:prstGeom prst="rect">
            <a:avLst/>
          </a:prstGeom>
          <a:solidFill>
            <a:srgbClr val="295F5C"/>
          </a:solidFill>
          <a:ln>
            <a:noFill/>
          </a:ln>
        </p:spPr>
        <p:txBody>
          <a:bodyPr lIns="121850" tIns="121850" rIns="121850" bIns="121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9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Data Center</a:t>
            </a:r>
          </a:p>
        </p:txBody>
      </p:sp>
      <p:sp>
        <p:nvSpPr>
          <p:cNvPr id="70" name="Shape 70"/>
          <p:cNvSpPr/>
          <p:nvPr/>
        </p:nvSpPr>
        <p:spPr>
          <a:xfrm>
            <a:off x="9566275" y="4319587"/>
            <a:ext cx="1193800" cy="912811"/>
          </a:xfrm>
          <a:prstGeom prst="rect">
            <a:avLst/>
          </a:prstGeom>
          <a:solidFill>
            <a:srgbClr val="295F5C"/>
          </a:solidFill>
          <a:ln>
            <a:noFill/>
          </a:ln>
        </p:spPr>
        <p:txBody>
          <a:bodyPr lIns="121850" tIns="121850" rIns="121850" bIns="121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9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 Cloud</a:t>
            </a:r>
          </a:p>
        </p:txBody>
      </p:sp>
      <p:cxnSp>
        <p:nvCxnSpPr>
          <p:cNvPr id="71" name="Shape 71"/>
          <p:cNvCxnSpPr/>
          <p:nvPr/>
        </p:nvCxnSpPr>
        <p:spPr>
          <a:xfrm rot="10800000">
            <a:off x="8774113" y="2252663"/>
            <a:ext cx="544511" cy="0"/>
          </a:xfrm>
          <a:prstGeom prst="straightConnector1">
            <a:avLst/>
          </a:prstGeom>
          <a:noFill/>
          <a:ln w="57150" cap="flat">
            <a:solidFill>
              <a:schemeClr val="accent3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2" name="Shape 72"/>
          <p:cNvCxnSpPr/>
          <p:nvPr/>
        </p:nvCxnSpPr>
        <p:spPr>
          <a:xfrm rot="10800000">
            <a:off x="8774112" y="3527425"/>
            <a:ext cx="547687" cy="0"/>
          </a:xfrm>
          <a:prstGeom prst="straightConnector1">
            <a:avLst/>
          </a:prstGeom>
          <a:noFill/>
          <a:ln w="57150" cap="flat">
            <a:solidFill>
              <a:schemeClr val="accent3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3" name="Shape 73"/>
          <p:cNvCxnSpPr/>
          <p:nvPr/>
        </p:nvCxnSpPr>
        <p:spPr>
          <a:xfrm rot="10800000">
            <a:off x="7535863" y="2619375"/>
            <a:ext cx="0" cy="436563"/>
          </a:xfrm>
          <a:prstGeom prst="straightConnector1">
            <a:avLst/>
          </a:prstGeom>
          <a:noFill/>
          <a:ln w="57150" cap="flat">
            <a:solidFill>
              <a:schemeClr val="accent3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4" name="Shape 74"/>
          <p:cNvCxnSpPr/>
          <p:nvPr/>
        </p:nvCxnSpPr>
        <p:spPr>
          <a:xfrm rot="10800000">
            <a:off x="4978400" y="2619375"/>
            <a:ext cx="0" cy="436563"/>
          </a:xfrm>
          <a:prstGeom prst="straightConnector1">
            <a:avLst/>
          </a:prstGeom>
          <a:noFill/>
          <a:ln w="57150" cap="flat">
            <a:solidFill>
              <a:schemeClr val="accent3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5" name="Shape 75"/>
          <p:cNvCxnSpPr/>
          <p:nvPr/>
        </p:nvCxnSpPr>
        <p:spPr>
          <a:xfrm rot="10800000">
            <a:off x="4978400" y="3967162"/>
            <a:ext cx="0" cy="365125"/>
          </a:xfrm>
          <a:prstGeom prst="straightConnector1">
            <a:avLst/>
          </a:prstGeom>
          <a:noFill/>
          <a:ln w="57150" cap="flat">
            <a:solidFill>
              <a:schemeClr val="accent3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6" name="Shape 76"/>
          <p:cNvCxnSpPr/>
          <p:nvPr/>
        </p:nvCxnSpPr>
        <p:spPr>
          <a:xfrm rot="10800000">
            <a:off x="2314575" y="2630487"/>
            <a:ext cx="0" cy="436562"/>
          </a:xfrm>
          <a:prstGeom prst="straightConnector1">
            <a:avLst/>
          </a:prstGeom>
          <a:noFill/>
          <a:ln w="57150" cap="flat">
            <a:solidFill>
              <a:schemeClr val="accent3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7" name="Shape 77"/>
          <p:cNvCxnSpPr/>
          <p:nvPr/>
        </p:nvCxnSpPr>
        <p:spPr>
          <a:xfrm>
            <a:off x="2673350" y="2630488"/>
            <a:ext cx="0" cy="436562"/>
          </a:xfrm>
          <a:prstGeom prst="straightConnector1">
            <a:avLst/>
          </a:prstGeom>
          <a:noFill/>
          <a:ln w="57150" cap="flat">
            <a:solidFill>
              <a:schemeClr val="accent3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08118493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Arial"/>
              </a:rPr>
              <a:t>Building blocks</a:t>
            </a:r>
            <a:endParaRPr lang="en-US" dirty="0">
              <a:sym typeface="Arial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3843628" y="1648707"/>
            <a:ext cx="5659425" cy="40326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Cookbooks</a:t>
            </a:r>
          </a:p>
        </p:txBody>
      </p:sp>
      <p:sp>
        <p:nvSpPr>
          <p:cNvPr id="87" name="Shape 87"/>
          <p:cNvSpPr/>
          <p:nvPr/>
        </p:nvSpPr>
        <p:spPr>
          <a:xfrm>
            <a:off x="3063723" y="2606740"/>
            <a:ext cx="4745898" cy="3074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Recipes</a:t>
            </a:r>
          </a:p>
        </p:txBody>
      </p:sp>
      <p:sp>
        <p:nvSpPr>
          <p:cNvPr id="88" name="Shape 88"/>
          <p:cNvSpPr/>
          <p:nvPr/>
        </p:nvSpPr>
        <p:spPr>
          <a:xfrm>
            <a:off x="2250391" y="3575910"/>
            <a:ext cx="3654119" cy="2105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70096848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Arial"/>
              </a:rPr>
              <a:t>Building blocks: what is a resource?</a:t>
            </a:r>
            <a:endParaRPr lang="en-US" dirty="0"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0"/>
          </p:nvPr>
        </p:nvSpPr>
        <p:spPr>
          <a:xfrm>
            <a:off x="508000" y="1392238"/>
            <a:ext cx="11174413" cy="4010025"/>
          </a:xfrm>
        </p:spPr>
        <p:txBody>
          <a:bodyPr/>
          <a:lstStyle/>
          <a:p>
            <a:pPr lvl="0"/>
            <a:r>
              <a:rPr lang="en-US" dirty="0" smtClean="0">
                <a:sym typeface="Arial"/>
              </a:rPr>
              <a:t>A resource is a system state you define</a:t>
            </a:r>
          </a:p>
          <a:p>
            <a:pPr lvl="1"/>
            <a:r>
              <a:rPr lang="en-US" dirty="0" smtClean="0">
                <a:sym typeface="Arial"/>
              </a:rPr>
              <a:t>Example: Package installed, state of a service, configuration file existing</a:t>
            </a:r>
          </a:p>
          <a:p>
            <a:pPr lvl="0"/>
            <a:r>
              <a:rPr lang="en-US" dirty="0" smtClean="0">
                <a:sym typeface="Arial"/>
              </a:rPr>
              <a:t>You declare what state you w</a:t>
            </a:r>
            <a:r>
              <a:rPr lang="en-US" dirty="0" smtClean="0"/>
              <a:t>an</a:t>
            </a:r>
            <a:r>
              <a:rPr lang="en-US" dirty="0" smtClean="0">
                <a:sym typeface="Arial"/>
              </a:rPr>
              <a:t>t the resource in.</a:t>
            </a:r>
          </a:p>
          <a:p>
            <a:pPr lvl="1"/>
            <a:r>
              <a:rPr lang="en-US" dirty="0" smtClean="0">
                <a:sym typeface="Arial"/>
              </a:rPr>
              <a:t>Chef automatically determines HOW that state is achieved</a:t>
            </a:r>
          </a:p>
          <a:p>
            <a:pPr lvl="1"/>
            <a:endParaRPr lang="en-US" dirty="0">
              <a:sym typeface="Arial"/>
            </a:endParaRP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2363" y="3681453"/>
            <a:ext cx="26162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2371725" y="3306803"/>
            <a:ext cx="1733549" cy="2778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3E4346"/>
                </a:solidFill>
                <a:latin typeface="Arial"/>
                <a:ea typeface="Arial"/>
                <a:cs typeface="Arial"/>
                <a:sym typeface="Arial"/>
              </a:rPr>
              <a:t>On Linux based OSes: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6086475" y="3297278"/>
            <a:ext cx="1989138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3E4346"/>
                </a:solidFill>
                <a:latin typeface="Arial"/>
                <a:ea typeface="Arial"/>
                <a:cs typeface="Arial"/>
                <a:sym typeface="Arial"/>
              </a:rPr>
              <a:t>On Windows based OSes: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2825" y="3659228"/>
            <a:ext cx="3803649" cy="1492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586160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rver-room-4-300x200.jpg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2" y="600831"/>
            <a:ext cx="11176000" cy="505433"/>
          </a:xfrm>
          <a:solidFill>
            <a:schemeClr val="bg1"/>
          </a:solidFill>
          <a:ln>
            <a:solidFill>
              <a:schemeClr val="tx2"/>
            </a:solidFill>
          </a:ln>
        </p:spPr>
        <p:txBody>
          <a:bodyPr anchor="ctr"/>
          <a:lstStyle/>
          <a:p>
            <a:r>
              <a:rPr lang="en-US" dirty="0" smtClean="0"/>
              <a:t> Demo: Configure Apache web server in a local environment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95684" y="1978527"/>
            <a:ext cx="9852527" cy="2753894"/>
          </a:xfrm>
          <a:solidFill>
            <a:schemeClr val="bg1"/>
          </a:solidFill>
          <a:ln>
            <a:solidFill>
              <a:schemeClr val="tx2"/>
            </a:solidFill>
          </a:ln>
        </p:spPr>
        <p:txBody>
          <a:bodyPr anchor="ctr"/>
          <a:lstStyle/>
          <a:p>
            <a:pPr algn="ctr"/>
            <a:r>
              <a:rPr lang="en-US" sz="2400" dirty="0" smtClean="0">
                <a:latin typeface="Gill Sans Light"/>
                <a:cs typeface="Gill Sans Light"/>
              </a:rPr>
              <a:t>The Chef workflow starts with local development.</a:t>
            </a:r>
          </a:p>
          <a:p>
            <a:pPr algn="ctr"/>
            <a:r>
              <a:rPr lang="en-US" sz="2400" dirty="0" smtClean="0">
                <a:latin typeface="Gill Sans Light"/>
                <a:cs typeface="Gill Sans Light"/>
              </a:rPr>
              <a:t>We’ll use Test Kitchen to build and verify a basic web server configuration.</a:t>
            </a:r>
          </a:p>
          <a:p>
            <a:pPr algn="ctr"/>
            <a:endParaRPr lang="en-US" sz="2400" dirty="0">
              <a:latin typeface="Gill Sans Light"/>
              <a:cs typeface="Gill Sans Light"/>
            </a:endParaRPr>
          </a:p>
          <a:p>
            <a:pPr algn="ctr"/>
            <a:r>
              <a:rPr lang="en-US" sz="2400" i="1" dirty="0" smtClean="0">
                <a:latin typeface="Gill Sans Light"/>
                <a:cs typeface="Gill Sans Light"/>
              </a:rPr>
              <a:t>What’s needed to bring up a basic Apache configuration?</a:t>
            </a:r>
            <a:endParaRPr lang="en-US" sz="2400" i="1" dirty="0">
              <a:latin typeface="Gill Sans Light"/>
              <a:cs typeface="Gill Sans Light"/>
            </a:endParaRPr>
          </a:p>
          <a:p>
            <a:endParaRPr lang="en-US" sz="2400" dirty="0">
              <a:latin typeface="Gill Sans Light"/>
              <a:cs typeface="Gill Sans Light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white">
          <a:xfrm>
            <a:off x="125662" y="6296528"/>
            <a:ext cx="1612233" cy="48126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vert="horz" wrap="square" lIns="0" tIns="0" rIns="0" bIns="0" rtlCol="0" anchor="ctr">
            <a:noAutofit/>
          </a:bodyPr>
          <a:lstStyle>
            <a:lvl1pPr marL="231696" indent="-231696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417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1pPr>
            <a:lvl2pPr marL="517436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2000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2pPr>
            <a:lvl3pPr marL="742784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1750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3pPr>
            <a:lvl4pPr marL="915764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1583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4pPr>
            <a:lvl5pPr marL="1087155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1583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5pPr>
            <a:lvl6pPr marL="2513644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72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99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26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chemeClr val="accent2"/>
                </a:solidFill>
              </a:rPr>
              <a:t>  Image </a:t>
            </a:r>
            <a:r>
              <a:rPr lang="en-US" sz="1200" dirty="0">
                <a:solidFill>
                  <a:schemeClr val="accent2"/>
                </a:solidFill>
              </a:rPr>
              <a:t>: </a:t>
            </a:r>
            <a:r>
              <a:rPr lang="en-US" sz="1200" dirty="0" err="1">
                <a:solidFill>
                  <a:schemeClr val="accent2"/>
                </a:solidFill>
              </a:rPr>
              <a:t>zoompf.com</a:t>
            </a:r>
            <a:endParaRPr 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11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00" y="1435100"/>
            <a:ext cx="60452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4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cool but…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Are we all done?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i="1" dirty="0" smtClean="0"/>
              <a:t>How do we move our changes to production?</a:t>
            </a:r>
          </a:p>
          <a:p>
            <a:pPr marL="0" indent="0" algn="ctr">
              <a:buNone/>
            </a:pPr>
            <a:r>
              <a:rPr lang="en-US" sz="3200" i="1" dirty="0" smtClean="0"/>
              <a:t>How do we do so safely and at speed?</a:t>
            </a:r>
          </a:p>
        </p:txBody>
      </p:sp>
    </p:spTree>
    <p:extLst>
      <p:ext uri="{BB962C8B-B14F-4D97-AF65-F5344CB8AC3E}">
        <p14:creationId xmlns:p14="http://schemas.microsoft.com/office/powerpoint/2010/main" val="21473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vs. speed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3200" dirty="0"/>
          </a:p>
        </p:txBody>
      </p:sp>
      <p:pic>
        <p:nvPicPr>
          <p:cNvPr id="2" name="Picture 1" descr="speed-with-qualit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48" y="577519"/>
            <a:ext cx="8128000" cy="6096000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 bwMode="white">
          <a:xfrm>
            <a:off x="508002" y="5815268"/>
            <a:ext cx="1612233" cy="48126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vert="horz" wrap="square" lIns="0" tIns="0" rIns="0" bIns="0" rtlCol="0" anchor="ctr">
            <a:noAutofit/>
          </a:bodyPr>
          <a:lstStyle>
            <a:lvl1pPr marL="231696" indent="-231696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417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1pPr>
            <a:lvl2pPr marL="517436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2000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2pPr>
            <a:lvl3pPr marL="742784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1750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3pPr>
            <a:lvl4pPr marL="915764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1583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4pPr>
            <a:lvl5pPr marL="1087155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1583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5pPr>
            <a:lvl6pPr marL="2513644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72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99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26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chemeClr val="accent2"/>
                </a:solidFill>
              </a:rPr>
              <a:t>  Image: </a:t>
            </a:r>
            <a:r>
              <a:rPr lang="en-US" sz="1200" dirty="0" err="1" smtClean="0">
                <a:solidFill>
                  <a:schemeClr val="accent2"/>
                </a:solidFill>
              </a:rPr>
              <a:t>ronjeffries.com</a:t>
            </a:r>
            <a:endParaRPr 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6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earn_Chef.png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91" y="0"/>
            <a:ext cx="10293682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58212" y="965033"/>
            <a:ext cx="8582527" cy="4970546"/>
          </a:xfrm>
          <a:solidFill>
            <a:schemeClr val="bg1"/>
          </a:solidFill>
          <a:ln>
            <a:solidFill>
              <a:schemeClr val="tx2"/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en-US" sz="3600" dirty="0" smtClean="0"/>
              <a:t>Learn Chef is for:</a:t>
            </a:r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Evaluators</a:t>
            </a:r>
          </a:p>
          <a:p>
            <a:pPr marL="0" indent="0" algn="ctr">
              <a:buNone/>
            </a:pPr>
            <a:r>
              <a:rPr lang="en-US" sz="3600" dirty="0" smtClean="0"/>
              <a:t>Those who are new to a team that uses Chef</a:t>
            </a:r>
          </a:p>
          <a:p>
            <a:pPr marL="0" indent="0" algn="ctr">
              <a:buNone/>
            </a:pPr>
            <a:r>
              <a:rPr lang="en-US" sz="3600" dirty="0" smtClean="0"/>
              <a:t>Those who wish to extend their skills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 smtClean="0">
                <a:hlinkClick r:id="rId4"/>
              </a:rPr>
              <a:t>https://learn.chef.io</a:t>
            </a:r>
            <a:endParaRPr lang="en-US" sz="36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8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1983115" y="5070741"/>
            <a:ext cx="8229600" cy="1003162"/>
          </a:xfrm>
          <a:prstGeom prst="rect">
            <a:avLst/>
          </a:prstGeom>
          <a:noFill/>
          <a:ln>
            <a:noFill/>
          </a:ln>
        </p:spPr>
        <p:txBody>
          <a:bodyPr lIns="68539" tIns="68539" rIns="68539" bIns="68539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435464"/>
              </a:buClr>
              <a:buSzPct val="25000"/>
            </a:pPr>
            <a:r>
              <a:rPr lang="en-US" sz="3600" b="1">
                <a:latin typeface="Gill Sans"/>
                <a:ea typeface="Gill Sans"/>
                <a:cs typeface="Gill Sans"/>
                <a:sym typeface="Gill Sans"/>
              </a:rPr>
              <a:t>Chef Delivery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83115" y="5786852"/>
            <a:ext cx="8229600" cy="420590"/>
          </a:xfrm>
          <a:prstGeom prst="rect">
            <a:avLst/>
          </a:prstGeom>
          <a:noFill/>
          <a:ln>
            <a:noFill/>
          </a:ln>
        </p:spPr>
        <p:txBody>
          <a:bodyPr lIns="68539" tIns="68539" rIns="68539" bIns="68539" anchor="t" anchorCtr="0">
            <a:noAutofit/>
          </a:bodyPr>
          <a:lstStyle/>
          <a:p>
            <a:pPr>
              <a:buClr>
                <a:srgbClr val="435464"/>
              </a:buClr>
              <a:buSzPct val="25000"/>
            </a:pPr>
            <a:endParaRPr lang="en-US" dirty="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2104" y="762000"/>
            <a:ext cx="6803278" cy="43087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86939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508002" y="457203"/>
            <a:ext cx="11175999" cy="507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3F5364"/>
              </a:buClr>
              <a:buSzPct val="25000"/>
            </a:pPr>
            <a:r>
              <a:rPr lang="en-US" sz="3600">
                <a:solidFill>
                  <a:srgbClr val="3F5364"/>
                </a:solidFill>
                <a:latin typeface="Gill Sans"/>
                <a:ea typeface="Gill Sans"/>
                <a:cs typeface="Gill Sans"/>
                <a:sym typeface="Gill Sans"/>
              </a:rPr>
              <a:t>Introducing Chef Delivery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4294967295"/>
          </p:nvPr>
        </p:nvSpPr>
        <p:spPr>
          <a:xfrm>
            <a:off x="508000" y="1778001"/>
            <a:ext cx="11173968" cy="36914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indent="0" algn="ctr">
              <a:spcBef>
                <a:spcPts val="0"/>
              </a:spcBef>
              <a:buClr>
                <a:schemeClr val="accent2"/>
              </a:buClr>
              <a:buSzPct val="25000"/>
              <a:buNone/>
            </a:pPr>
            <a:r>
              <a:rPr lang="en-US" sz="3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Adopt a </a:t>
            </a:r>
            <a:r>
              <a:rPr lang="en-US" sz="37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proven workflow </a:t>
            </a:r>
            <a:r>
              <a:rPr lang="en-US" sz="3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to go more quickly </a:t>
            </a:r>
          </a:p>
          <a:p>
            <a:pPr marL="0" indent="0" algn="ctr">
              <a:buClr>
                <a:schemeClr val="accent2"/>
              </a:buClr>
              <a:buSzPct val="25000"/>
              <a:buNone/>
            </a:pPr>
            <a:r>
              <a:rPr lang="en-US" sz="3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from idea to shipped software</a:t>
            </a:r>
          </a:p>
          <a:p>
            <a:pPr marL="0" indent="0" algn="ctr">
              <a:buClr>
                <a:srgbClr val="435464"/>
              </a:buClr>
              <a:buNone/>
            </a:pPr>
            <a:endParaRPr sz="37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indent="0" algn="ctr">
              <a:spcBef>
                <a:spcPts val="0"/>
              </a:spcBef>
              <a:buClr>
                <a:schemeClr val="accent2"/>
              </a:buClr>
              <a:buSzPct val="25000"/>
              <a:buNone/>
            </a:pPr>
            <a:r>
              <a:rPr lang="en-US" sz="3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High velocity with safety</a:t>
            </a:r>
          </a:p>
          <a:p>
            <a:pPr marL="0" indent="0" algn="ctr">
              <a:spcBef>
                <a:spcPts val="0"/>
              </a:spcBef>
              <a:buClr>
                <a:schemeClr val="accent2"/>
              </a:buClr>
              <a:buSzPct val="25000"/>
              <a:buNone/>
            </a:pPr>
            <a:r>
              <a:rPr lang="en-US" sz="3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Reliable and repeatable workflow</a:t>
            </a:r>
          </a:p>
          <a:p>
            <a:pPr marL="0" indent="0" algn="ctr">
              <a:spcBef>
                <a:spcPts val="0"/>
              </a:spcBef>
              <a:buClr>
                <a:schemeClr val="accent2"/>
              </a:buClr>
              <a:buSzPct val="25000"/>
              <a:buNone/>
            </a:pPr>
            <a:r>
              <a:rPr lang="en-US" sz="3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Visibility of who did what, and when</a:t>
            </a:r>
          </a:p>
        </p:txBody>
      </p:sp>
    </p:spTree>
    <p:extLst>
      <p:ext uri="{BB962C8B-B14F-4D97-AF65-F5344CB8AC3E}">
        <p14:creationId xmlns:p14="http://schemas.microsoft.com/office/powerpoint/2010/main" val="22986932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508002" y="457203"/>
            <a:ext cx="11175999" cy="507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435464"/>
              </a:buClr>
              <a:buSzPct val="25000"/>
            </a:pPr>
            <a:r>
              <a:rPr lang="en-US" sz="3600" dirty="0">
                <a:latin typeface="Gill Sans"/>
                <a:ea typeface="Gill Sans"/>
                <a:cs typeface="Gill Sans"/>
                <a:sym typeface="Gill Sans"/>
              </a:rPr>
              <a:t>Shared </a:t>
            </a:r>
            <a:r>
              <a:rPr lang="en-US" sz="3600" dirty="0" smtClean="0">
                <a:latin typeface="Gill Sans"/>
                <a:ea typeface="Gill Sans"/>
                <a:cs typeface="Gill Sans"/>
                <a:sym typeface="Gill Sans"/>
              </a:rPr>
              <a:t>workflow</a:t>
            </a:r>
            <a:endParaRPr lang="en-US" sz="36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body" idx="4294967295"/>
          </p:nvPr>
        </p:nvSpPr>
        <p:spPr>
          <a:xfrm>
            <a:off x="508000" y="1392153"/>
            <a:ext cx="11173968" cy="11171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435464"/>
              </a:buClr>
              <a:buSzPct val="25000"/>
              <a:buNone/>
            </a:pPr>
            <a:r>
              <a:rPr lang="en-US" sz="2400" dirty="0">
                <a:latin typeface="Gill Sans"/>
                <a:ea typeface="Gill Sans"/>
                <a:cs typeface="Gill Sans"/>
                <a:sym typeface="Gill Sans"/>
              </a:rPr>
              <a:t>Delivery’s pipeline is 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shared</a:t>
            </a:r>
            <a:r>
              <a:rPr lang="en-US" sz="2400" dirty="0">
                <a:latin typeface="Gill Sans"/>
                <a:ea typeface="Gill Sans"/>
                <a:cs typeface="Gill Sans"/>
                <a:sym typeface="Gill Sans"/>
              </a:rPr>
              <a:t> across projects and teams</a:t>
            </a:r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2100902"/>
            <a:ext cx="11186308" cy="4405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530422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508002" y="457203"/>
            <a:ext cx="11175999" cy="507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435464"/>
              </a:buClr>
              <a:buSzPct val="25000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Unified Pipeline Shape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4294967295"/>
          </p:nvPr>
        </p:nvSpPr>
        <p:spPr>
          <a:xfrm>
            <a:off x="508000" y="1392154"/>
            <a:ext cx="11173968" cy="10062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435464"/>
              </a:buClr>
              <a:buSzPct val="25000"/>
              <a:buNone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The </a:t>
            </a:r>
            <a:r>
              <a:rPr lang="en-US" sz="2400">
                <a:latin typeface="Cabin"/>
                <a:ea typeface="Cabin"/>
                <a:cs typeface="Cabin"/>
                <a:sym typeface="Cabin"/>
              </a:rPr>
              <a:t>stages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are fixed, and each stage has a fixed set of </a:t>
            </a:r>
            <a:r>
              <a:rPr lang="en-US" sz="2400">
                <a:latin typeface="Cabin"/>
                <a:ea typeface="Cabin"/>
                <a:cs typeface="Cabin"/>
                <a:sym typeface="Cabin"/>
              </a:rPr>
              <a:t>phases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507999" y="2031624"/>
            <a:ext cx="11316717" cy="4506815"/>
            <a:chOff x="476160" y="1484376"/>
            <a:chExt cx="13722026" cy="5464715"/>
          </a:xfrm>
        </p:grpSpPr>
        <p:sp>
          <p:nvSpPr>
            <p:cNvPr id="63" name="Shape 63"/>
            <p:cNvSpPr/>
            <p:nvPr/>
          </p:nvSpPr>
          <p:spPr>
            <a:xfrm>
              <a:off x="476160" y="3292219"/>
              <a:ext cx="1389036" cy="9162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20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VERIFY</a:t>
              </a:r>
            </a:p>
          </p:txBody>
        </p:sp>
        <p:sp>
          <p:nvSpPr>
            <p:cNvPr id="64" name="Shape 64"/>
            <p:cNvSpPr/>
            <p:nvPr/>
          </p:nvSpPr>
          <p:spPr>
            <a:xfrm>
              <a:off x="3373269" y="3292219"/>
              <a:ext cx="1389036" cy="9162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20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BUILD</a:t>
              </a:r>
            </a:p>
          </p:txBody>
        </p:sp>
        <p:sp>
          <p:nvSpPr>
            <p:cNvPr id="65" name="Shape 65"/>
            <p:cNvSpPr/>
            <p:nvPr/>
          </p:nvSpPr>
          <p:spPr>
            <a:xfrm>
              <a:off x="4883507" y="3292219"/>
              <a:ext cx="2318316" cy="9162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20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ACCEPTANCE</a:t>
              </a:r>
            </a:p>
          </p:txBody>
        </p:sp>
        <p:sp>
          <p:nvSpPr>
            <p:cNvPr id="66" name="Shape 66"/>
            <p:cNvSpPr/>
            <p:nvPr/>
          </p:nvSpPr>
          <p:spPr>
            <a:xfrm>
              <a:off x="10070152" y="3292219"/>
              <a:ext cx="2003418" cy="9162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20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REHEARSAL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12194768" y="3292219"/>
              <a:ext cx="2003418" cy="9162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20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DELIVERED</a:t>
              </a:r>
            </a:p>
          </p:txBody>
        </p:sp>
        <p:sp>
          <p:nvSpPr>
            <p:cNvPr id="68" name="Shape 68"/>
            <p:cNvSpPr/>
            <p:nvPr/>
          </p:nvSpPr>
          <p:spPr>
            <a:xfrm>
              <a:off x="8559914" y="3292219"/>
              <a:ext cx="1389036" cy="9162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20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UNION</a:t>
              </a:r>
            </a:p>
          </p:txBody>
        </p:sp>
        <p:grpSp>
          <p:nvGrpSpPr>
            <p:cNvPr id="69" name="Shape 69"/>
            <p:cNvGrpSpPr/>
            <p:nvPr/>
          </p:nvGrpSpPr>
          <p:grpSpPr>
            <a:xfrm>
              <a:off x="1986398" y="3410632"/>
              <a:ext cx="1265670" cy="679279"/>
              <a:chOff x="2026857" y="2229282"/>
              <a:chExt cx="1487949" cy="798575"/>
            </a:xfrm>
          </p:grpSpPr>
          <p:pic>
            <p:nvPicPr>
              <p:cNvPr id="70" name="Shape 70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405069" y="2229282"/>
                <a:ext cx="731519" cy="7985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1" name="Shape 71"/>
              <p:cNvSpPr txBox="1"/>
              <p:nvPr/>
            </p:nvSpPr>
            <p:spPr>
              <a:xfrm>
                <a:off x="2026857" y="2411566"/>
                <a:ext cx="1487949" cy="4341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2000">
                    <a:solidFill>
                      <a:schemeClr val="accent2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APPROVE</a:t>
                </a:r>
              </a:p>
            </p:txBody>
          </p:sp>
        </p:grpSp>
        <p:grpSp>
          <p:nvGrpSpPr>
            <p:cNvPr id="72" name="Shape 72"/>
            <p:cNvGrpSpPr/>
            <p:nvPr/>
          </p:nvGrpSpPr>
          <p:grpSpPr>
            <a:xfrm>
              <a:off x="7328648" y="3410632"/>
              <a:ext cx="1115690" cy="679279"/>
              <a:chOff x="7103700" y="2229282"/>
              <a:chExt cx="1311628" cy="798575"/>
            </a:xfrm>
          </p:grpSpPr>
          <p:pic>
            <p:nvPicPr>
              <p:cNvPr id="73" name="Shape 7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7393753" y="2229282"/>
                <a:ext cx="731519" cy="7985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4" name="Shape 74"/>
              <p:cNvSpPr txBox="1"/>
              <p:nvPr/>
            </p:nvSpPr>
            <p:spPr>
              <a:xfrm>
                <a:off x="7103700" y="2411566"/>
                <a:ext cx="1311628" cy="4341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2000">
                    <a:solidFill>
                      <a:schemeClr val="accent2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DELIVER</a:t>
                </a:r>
              </a:p>
            </p:txBody>
          </p:sp>
        </p:grpSp>
        <p:sp>
          <p:nvSpPr>
            <p:cNvPr id="75" name="Shape 75"/>
            <p:cNvSpPr/>
            <p:nvPr/>
          </p:nvSpPr>
          <p:spPr>
            <a:xfrm>
              <a:off x="3373269" y="4298396"/>
              <a:ext cx="1389036" cy="3668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7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Lint</a:t>
              </a:r>
            </a:p>
          </p:txBody>
        </p:sp>
        <p:sp>
          <p:nvSpPr>
            <p:cNvPr id="76" name="Shape 76"/>
            <p:cNvSpPr/>
            <p:nvPr/>
          </p:nvSpPr>
          <p:spPr>
            <a:xfrm>
              <a:off x="3373269" y="4755164"/>
              <a:ext cx="1389036" cy="3668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7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Syntax</a:t>
              </a:r>
            </a:p>
          </p:txBody>
        </p:sp>
        <p:sp>
          <p:nvSpPr>
            <p:cNvPr id="77" name="Shape 77"/>
            <p:cNvSpPr/>
            <p:nvPr/>
          </p:nvSpPr>
          <p:spPr>
            <a:xfrm>
              <a:off x="3373269" y="5211932"/>
              <a:ext cx="1389036" cy="3668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7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Unit</a:t>
              </a:r>
            </a:p>
          </p:txBody>
        </p:sp>
        <p:sp>
          <p:nvSpPr>
            <p:cNvPr id="78" name="Shape 78"/>
            <p:cNvSpPr/>
            <p:nvPr/>
          </p:nvSpPr>
          <p:spPr>
            <a:xfrm>
              <a:off x="3373269" y="5668700"/>
              <a:ext cx="1389036" cy="3668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7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Security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3373269" y="6125467"/>
              <a:ext cx="1389036" cy="3668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7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Quality</a:t>
              </a:r>
            </a:p>
          </p:txBody>
        </p:sp>
        <p:sp>
          <p:nvSpPr>
            <p:cNvPr id="80" name="Shape 80"/>
            <p:cNvSpPr/>
            <p:nvPr/>
          </p:nvSpPr>
          <p:spPr>
            <a:xfrm>
              <a:off x="3373269" y="6582235"/>
              <a:ext cx="1389036" cy="3668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7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Publish</a:t>
              </a:r>
            </a:p>
          </p:txBody>
        </p:sp>
        <p:sp>
          <p:nvSpPr>
            <p:cNvPr id="81" name="Shape 81"/>
            <p:cNvSpPr/>
            <p:nvPr/>
          </p:nvSpPr>
          <p:spPr>
            <a:xfrm>
              <a:off x="476160" y="4298396"/>
              <a:ext cx="1389036" cy="3668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7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Lint</a:t>
              </a:r>
            </a:p>
          </p:txBody>
        </p:sp>
        <p:sp>
          <p:nvSpPr>
            <p:cNvPr id="82" name="Shape 82"/>
            <p:cNvSpPr/>
            <p:nvPr/>
          </p:nvSpPr>
          <p:spPr>
            <a:xfrm>
              <a:off x="476160" y="4755164"/>
              <a:ext cx="1389036" cy="3668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7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Syntax</a:t>
              </a:r>
            </a:p>
          </p:txBody>
        </p:sp>
        <p:sp>
          <p:nvSpPr>
            <p:cNvPr id="83" name="Shape 83"/>
            <p:cNvSpPr/>
            <p:nvPr/>
          </p:nvSpPr>
          <p:spPr>
            <a:xfrm>
              <a:off x="476160" y="5211932"/>
              <a:ext cx="1389036" cy="3668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7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Unit</a:t>
              </a:r>
            </a:p>
          </p:txBody>
        </p:sp>
        <p:sp>
          <p:nvSpPr>
            <p:cNvPr id="84" name="Shape 84"/>
            <p:cNvSpPr/>
            <p:nvPr/>
          </p:nvSpPr>
          <p:spPr>
            <a:xfrm>
              <a:off x="4883507" y="4298396"/>
              <a:ext cx="2318316" cy="3668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7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Provision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4883507" y="4755164"/>
              <a:ext cx="2318316" cy="3668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7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Deploy</a:t>
              </a:r>
            </a:p>
          </p:txBody>
        </p:sp>
        <p:sp>
          <p:nvSpPr>
            <p:cNvPr id="86" name="Shape 86"/>
            <p:cNvSpPr/>
            <p:nvPr/>
          </p:nvSpPr>
          <p:spPr>
            <a:xfrm>
              <a:off x="4883507" y="5211932"/>
              <a:ext cx="2318316" cy="3668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7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Smoke</a:t>
              </a:r>
            </a:p>
          </p:txBody>
        </p:sp>
        <p:sp>
          <p:nvSpPr>
            <p:cNvPr id="87" name="Shape 87"/>
            <p:cNvSpPr/>
            <p:nvPr/>
          </p:nvSpPr>
          <p:spPr>
            <a:xfrm>
              <a:off x="4883507" y="5668700"/>
              <a:ext cx="2318316" cy="3668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7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Functional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8559914" y="4298396"/>
              <a:ext cx="1389036" cy="3668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7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Provision</a:t>
              </a:r>
            </a:p>
          </p:txBody>
        </p:sp>
        <p:sp>
          <p:nvSpPr>
            <p:cNvPr id="89" name="Shape 89"/>
            <p:cNvSpPr/>
            <p:nvPr/>
          </p:nvSpPr>
          <p:spPr>
            <a:xfrm>
              <a:off x="8559914" y="4755164"/>
              <a:ext cx="1389036" cy="3668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7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Deploy</a:t>
              </a:r>
            </a:p>
          </p:txBody>
        </p:sp>
        <p:sp>
          <p:nvSpPr>
            <p:cNvPr id="90" name="Shape 90"/>
            <p:cNvSpPr/>
            <p:nvPr/>
          </p:nvSpPr>
          <p:spPr>
            <a:xfrm>
              <a:off x="8559914" y="5211932"/>
              <a:ext cx="1389036" cy="3668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7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Smoke</a:t>
              </a:r>
            </a:p>
          </p:txBody>
        </p:sp>
        <p:sp>
          <p:nvSpPr>
            <p:cNvPr id="91" name="Shape 91"/>
            <p:cNvSpPr/>
            <p:nvPr/>
          </p:nvSpPr>
          <p:spPr>
            <a:xfrm>
              <a:off x="8559914" y="5668700"/>
              <a:ext cx="1389036" cy="3668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7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Functional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10070150" y="4298396"/>
              <a:ext cx="2003418" cy="3668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7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Provision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x="10070150" y="4755164"/>
              <a:ext cx="2003418" cy="3668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7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Deploy</a:t>
              </a:r>
            </a:p>
          </p:txBody>
        </p:sp>
        <p:sp>
          <p:nvSpPr>
            <p:cNvPr id="94" name="Shape 94"/>
            <p:cNvSpPr/>
            <p:nvPr/>
          </p:nvSpPr>
          <p:spPr>
            <a:xfrm>
              <a:off x="10070150" y="5211932"/>
              <a:ext cx="2003418" cy="3668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7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Smoke</a:t>
              </a:r>
            </a:p>
          </p:txBody>
        </p:sp>
        <p:sp>
          <p:nvSpPr>
            <p:cNvPr id="95" name="Shape 95"/>
            <p:cNvSpPr/>
            <p:nvPr/>
          </p:nvSpPr>
          <p:spPr>
            <a:xfrm>
              <a:off x="10070150" y="5668700"/>
              <a:ext cx="2003418" cy="3668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7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Functional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2194768" y="4298396"/>
              <a:ext cx="2003418" cy="3668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7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Provision</a:t>
              </a:r>
            </a:p>
          </p:txBody>
        </p:sp>
        <p:sp>
          <p:nvSpPr>
            <p:cNvPr id="97" name="Shape 97"/>
            <p:cNvSpPr/>
            <p:nvPr/>
          </p:nvSpPr>
          <p:spPr>
            <a:xfrm>
              <a:off x="12194768" y="4755164"/>
              <a:ext cx="2003418" cy="3668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7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Deploy</a:t>
              </a:r>
            </a:p>
          </p:txBody>
        </p:sp>
        <p:sp>
          <p:nvSpPr>
            <p:cNvPr id="98" name="Shape 98"/>
            <p:cNvSpPr/>
            <p:nvPr/>
          </p:nvSpPr>
          <p:spPr>
            <a:xfrm>
              <a:off x="12194768" y="5211932"/>
              <a:ext cx="2003418" cy="3668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7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Smoke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12194768" y="5668700"/>
              <a:ext cx="2003418" cy="3668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7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Functional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476160" y="1484376"/>
              <a:ext cx="1389036" cy="13890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4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Submit</a:t>
              </a:r>
            </a:p>
            <a:p>
              <a:pPr algn="ctr">
                <a:buSzPct val="25000"/>
              </a:pPr>
              <a:r>
                <a:rPr lang="en-US" sz="14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Change</a:t>
              </a:r>
            </a:p>
          </p:txBody>
        </p:sp>
        <p:cxnSp>
          <p:nvCxnSpPr>
            <p:cNvPr id="101" name="Shape 101"/>
            <p:cNvCxnSpPr>
              <a:stCxn id="100" idx="4"/>
            </p:cNvCxnSpPr>
            <p:nvPr/>
          </p:nvCxnSpPr>
          <p:spPr>
            <a:xfrm>
              <a:off x="1170679" y="2873412"/>
              <a:ext cx="0" cy="33420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102" name="Shape 102"/>
            <p:cNvSpPr/>
            <p:nvPr/>
          </p:nvSpPr>
          <p:spPr>
            <a:xfrm>
              <a:off x="1989897" y="1569036"/>
              <a:ext cx="1262172" cy="1196503"/>
            </a:xfrm>
            <a:prstGeom prst="wedgeEllipseCallout">
              <a:avLst>
                <a:gd name="adj1" fmla="val -708"/>
                <a:gd name="adj2" fmla="val 80531"/>
              </a:avLst>
            </a:prstGeom>
            <a:solidFill>
              <a:srgbClr val="FCE7D1"/>
            </a:solidFill>
            <a:ln w="76200" cap="flat" cmpd="sng">
              <a:solidFill>
                <a:srgbClr val="F18B2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00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Does this</a:t>
              </a:r>
            </a:p>
            <a:p>
              <a:pPr algn="ctr">
                <a:buSzPct val="25000"/>
              </a:pPr>
              <a:r>
                <a:rPr lang="en-US" sz="1300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code change</a:t>
              </a:r>
            </a:p>
            <a:p>
              <a:pPr algn="ctr">
                <a:buSzPct val="25000"/>
              </a:pPr>
              <a:r>
                <a:rPr lang="en-US" sz="1300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look good?</a:t>
              </a:r>
            </a:p>
          </p:txBody>
        </p:sp>
        <p:sp>
          <p:nvSpPr>
            <p:cNvPr id="103" name="Shape 103"/>
            <p:cNvSpPr/>
            <p:nvPr/>
          </p:nvSpPr>
          <p:spPr>
            <a:xfrm>
              <a:off x="7255407" y="1569036"/>
              <a:ext cx="1262172" cy="1196503"/>
            </a:xfrm>
            <a:prstGeom prst="wedgeEllipseCallout">
              <a:avLst>
                <a:gd name="adj1" fmla="val -708"/>
                <a:gd name="adj2" fmla="val 80531"/>
              </a:avLst>
            </a:prstGeom>
            <a:solidFill>
              <a:srgbClr val="FCE7D1"/>
            </a:solidFill>
            <a:ln w="76200" cap="flat" cmpd="sng">
              <a:solidFill>
                <a:srgbClr val="F18B2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Do we want</a:t>
              </a:r>
            </a:p>
            <a:p>
              <a:pPr algn="ctr">
                <a:buSzPct val="25000"/>
              </a:pPr>
              <a:r>
                <a:rPr lang="en-US" sz="13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to ship this?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79163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508002" y="457203"/>
            <a:ext cx="11175999" cy="507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435464"/>
              </a:buClr>
              <a:buSzPct val="25000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Delivery Phases – Example Java Application</a:t>
            </a:r>
          </a:p>
        </p:txBody>
      </p:sp>
      <p:sp>
        <p:nvSpPr>
          <p:cNvPr id="143" name="Shape 143"/>
          <p:cNvSpPr/>
          <p:nvPr/>
        </p:nvSpPr>
        <p:spPr>
          <a:xfrm>
            <a:off x="372308" y="1234576"/>
            <a:ext cx="5313220" cy="5263904"/>
          </a:xfrm>
          <a:prstGeom prst="rect">
            <a:avLst/>
          </a:prstGeom>
          <a:solidFill>
            <a:srgbClr val="CACDD0"/>
          </a:solidFill>
          <a:ln>
            <a:noFill/>
          </a:ln>
        </p:spPr>
        <p:txBody>
          <a:bodyPr lIns="76184" tIns="38082" rIns="76184" bIns="38082" anchor="ctr" anchorCtr="0">
            <a:noAutofit/>
          </a:bodyPr>
          <a:lstStyle/>
          <a:p>
            <a:pPr algn="ctr"/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989991" y="1234576"/>
            <a:ext cx="5313220" cy="5263904"/>
          </a:xfrm>
          <a:prstGeom prst="rect">
            <a:avLst/>
          </a:prstGeom>
          <a:solidFill>
            <a:srgbClr val="CACDD0"/>
          </a:solidFill>
          <a:ln>
            <a:noFill/>
          </a:ln>
        </p:spPr>
        <p:txBody>
          <a:bodyPr lIns="76184" tIns="38082" rIns="76184" bIns="38082" anchor="ctr" anchorCtr="0">
            <a:noAutofit/>
          </a:bodyPr>
          <a:lstStyle/>
          <a:p>
            <a:pPr algn="ctr"/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372308" y="1234576"/>
            <a:ext cx="5313220" cy="610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buSzPct val="25000"/>
            </a:pPr>
            <a:r>
              <a:rPr lang="en-US" sz="37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Pre-Artifact</a:t>
            </a:r>
          </a:p>
        </p:txBody>
      </p:sp>
      <p:sp>
        <p:nvSpPr>
          <p:cNvPr id="146" name="Shape 146"/>
          <p:cNvSpPr/>
          <p:nvPr/>
        </p:nvSpPr>
        <p:spPr>
          <a:xfrm>
            <a:off x="5989991" y="1234576"/>
            <a:ext cx="5313220" cy="610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buSzPct val="25000"/>
            </a:pPr>
            <a:r>
              <a:rPr lang="en-US" sz="37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Post-Artifact</a:t>
            </a:r>
          </a:p>
        </p:txBody>
      </p:sp>
      <p:sp>
        <p:nvSpPr>
          <p:cNvPr id="147" name="Shape 147"/>
          <p:cNvSpPr/>
          <p:nvPr/>
        </p:nvSpPr>
        <p:spPr>
          <a:xfrm>
            <a:off x="494432" y="2889720"/>
            <a:ext cx="1595236" cy="1248142"/>
          </a:xfrm>
          <a:prstGeom prst="rect">
            <a:avLst/>
          </a:prstGeom>
          <a:solidFill>
            <a:srgbClr val="A9BAC9"/>
          </a:solidFill>
          <a:ln>
            <a:noFill/>
          </a:ln>
        </p:spPr>
        <p:txBody>
          <a:bodyPr lIns="76184" tIns="38082" rIns="76184" bIns="38082" anchor="t" anchorCtr="0">
            <a:noAutofit/>
          </a:bodyPr>
          <a:lstStyle/>
          <a:p>
            <a:pPr marL="285739" indent="-285739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JUnit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508002" y="1926480"/>
            <a:ext cx="2556390" cy="371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Verify and Build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508002" y="4212927"/>
            <a:ext cx="1258854" cy="371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Build</a:t>
            </a:r>
          </a:p>
        </p:txBody>
      </p:sp>
      <p:sp>
        <p:nvSpPr>
          <p:cNvPr id="150" name="Shape 150"/>
          <p:cNvSpPr/>
          <p:nvPr/>
        </p:nvSpPr>
        <p:spPr>
          <a:xfrm>
            <a:off x="494432" y="2428451"/>
            <a:ext cx="1595236" cy="4612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buSzPct val="25000"/>
            </a:pPr>
            <a:r>
              <a:rPr lang="en-US" sz="2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Unit</a:t>
            </a:r>
          </a:p>
        </p:txBody>
      </p:sp>
      <p:sp>
        <p:nvSpPr>
          <p:cNvPr id="151" name="Shape 151"/>
          <p:cNvSpPr/>
          <p:nvPr/>
        </p:nvSpPr>
        <p:spPr>
          <a:xfrm>
            <a:off x="2231300" y="2428451"/>
            <a:ext cx="1595236" cy="4612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buSzPct val="25000"/>
            </a:pPr>
            <a:r>
              <a:rPr lang="en-US" sz="2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Lint</a:t>
            </a:r>
          </a:p>
        </p:txBody>
      </p:sp>
      <p:sp>
        <p:nvSpPr>
          <p:cNvPr id="152" name="Shape 152"/>
          <p:cNvSpPr/>
          <p:nvPr/>
        </p:nvSpPr>
        <p:spPr>
          <a:xfrm>
            <a:off x="3968168" y="2428451"/>
            <a:ext cx="1595236" cy="4612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buSzPct val="25000"/>
            </a:pPr>
            <a:r>
              <a:rPr lang="en-US" sz="2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Syntax</a:t>
            </a:r>
          </a:p>
        </p:txBody>
      </p:sp>
      <p:sp>
        <p:nvSpPr>
          <p:cNvPr id="153" name="Shape 153"/>
          <p:cNvSpPr/>
          <p:nvPr/>
        </p:nvSpPr>
        <p:spPr>
          <a:xfrm>
            <a:off x="494432" y="4666969"/>
            <a:ext cx="1595236" cy="4612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buSzPct val="25000"/>
            </a:pPr>
            <a:r>
              <a:rPr lang="en-US" sz="2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Security</a:t>
            </a:r>
          </a:p>
        </p:txBody>
      </p:sp>
      <p:sp>
        <p:nvSpPr>
          <p:cNvPr id="154" name="Shape 154"/>
          <p:cNvSpPr/>
          <p:nvPr/>
        </p:nvSpPr>
        <p:spPr>
          <a:xfrm>
            <a:off x="2231300" y="4666969"/>
            <a:ext cx="1595236" cy="4612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buSzPct val="25000"/>
            </a:pPr>
            <a:r>
              <a:rPr lang="en-US" sz="2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Quality</a:t>
            </a:r>
          </a:p>
        </p:txBody>
      </p:sp>
      <p:sp>
        <p:nvSpPr>
          <p:cNvPr id="155" name="Shape 155"/>
          <p:cNvSpPr/>
          <p:nvPr/>
        </p:nvSpPr>
        <p:spPr>
          <a:xfrm>
            <a:off x="3968168" y="4666969"/>
            <a:ext cx="1595236" cy="4612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buSzPct val="25000"/>
            </a:pPr>
            <a:r>
              <a:rPr lang="en-US" sz="2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Publish</a:t>
            </a:r>
          </a:p>
        </p:txBody>
      </p:sp>
      <p:sp>
        <p:nvSpPr>
          <p:cNvPr id="156" name="Shape 156"/>
          <p:cNvSpPr/>
          <p:nvPr/>
        </p:nvSpPr>
        <p:spPr>
          <a:xfrm>
            <a:off x="2231300" y="2889720"/>
            <a:ext cx="1595236" cy="1248142"/>
          </a:xfrm>
          <a:prstGeom prst="rect">
            <a:avLst/>
          </a:prstGeom>
          <a:solidFill>
            <a:srgbClr val="A9BAC9"/>
          </a:solidFill>
          <a:ln>
            <a:noFill/>
          </a:ln>
        </p:spPr>
        <p:txBody>
          <a:bodyPr lIns="76184" tIns="38082" rIns="76184" bIns="38082" anchor="t" anchorCtr="0">
            <a:noAutofit/>
          </a:bodyPr>
          <a:lstStyle/>
          <a:p>
            <a:pPr marL="285739" indent="-285739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Lint4J</a:t>
            </a:r>
          </a:p>
        </p:txBody>
      </p:sp>
      <p:sp>
        <p:nvSpPr>
          <p:cNvPr id="157" name="Shape 157"/>
          <p:cNvSpPr/>
          <p:nvPr/>
        </p:nvSpPr>
        <p:spPr>
          <a:xfrm>
            <a:off x="3968168" y="2889720"/>
            <a:ext cx="1595236" cy="1248142"/>
          </a:xfrm>
          <a:prstGeom prst="rect">
            <a:avLst/>
          </a:prstGeom>
          <a:solidFill>
            <a:srgbClr val="A9BAC9"/>
          </a:solidFill>
          <a:ln>
            <a:noFill/>
          </a:ln>
        </p:spPr>
        <p:txBody>
          <a:bodyPr lIns="76184" tIns="38082" rIns="76184" bIns="38082" anchor="t" anchorCtr="0">
            <a:noAutofit/>
          </a:bodyPr>
          <a:lstStyle/>
          <a:p>
            <a:pPr marL="285739" indent="-285739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javac</a:t>
            </a:r>
          </a:p>
        </p:txBody>
      </p:sp>
      <p:sp>
        <p:nvSpPr>
          <p:cNvPr id="158" name="Shape 158"/>
          <p:cNvSpPr/>
          <p:nvPr/>
        </p:nvSpPr>
        <p:spPr>
          <a:xfrm>
            <a:off x="494432" y="5128237"/>
            <a:ext cx="1595236" cy="1248142"/>
          </a:xfrm>
          <a:prstGeom prst="rect">
            <a:avLst/>
          </a:prstGeom>
          <a:solidFill>
            <a:srgbClr val="A9BAC9"/>
          </a:solidFill>
          <a:ln>
            <a:noFill/>
          </a:ln>
        </p:spPr>
        <p:txBody>
          <a:bodyPr lIns="76184" tIns="38082" rIns="76184" bIns="38082" anchor="t" anchorCtr="0">
            <a:noAutofit/>
          </a:bodyPr>
          <a:lstStyle/>
          <a:p>
            <a:pPr marL="285739" indent="-285739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Fortify</a:t>
            </a:r>
          </a:p>
        </p:txBody>
      </p:sp>
      <p:sp>
        <p:nvSpPr>
          <p:cNvPr id="159" name="Shape 159"/>
          <p:cNvSpPr/>
          <p:nvPr/>
        </p:nvSpPr>
        <p:spPr>
          <a:xfrm>
            <a:off x="2231300" y="5128237"/>
            <a:ext cx="1595236" cy="1248142"/>
          </a:xfrm>
          <a:prstGeom prst="rect">
            <a:avLst/>
          </a:prstGeom>
          <a:solidFill>
            <a:srgbClr val="A9BAC9"/>
          </a:solidFill>
          <a:ln>
            <a:noFill/>
          </a:ln>
        </p:spPr>
        <p:txBody>
          <a:bodyPr lIns="76184" tIns="38082" rIns="76184" bIns="38082" anchor="t" anchorCtr="0">
            <a:noAutofit/>
          </a:bodyPr>
          <a:lstStyle/>
          <a:p>
            <a:pPr marL="285739" indent="-285739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FindBugs</a:t>
            </a:r>
          </a:p>
        </p:txBody>
      </p:sp>
      <p:sp>
        <p:nvSpPr>
          <p:cNvPr id="160" name="Shape 160"/>
          <p:cNvSpPr/>
          <p:nvPr/>
        </p:nvSpPr>
        <p:spPr>
          <a:xfrm>
            <a:off x="3968168" y="5128237"/>
            <a:ext cx="1595236" cy="1248142"/>
          </a:xfrm>
          <a:prstGeom prst="rect">
            <a:avLst/>
          </a:prstGeom>
          <a:solidFill>
            <a:srgbClr val="A9BAC9"/>
          </a:solidFill>
          <a:ln>
            <a:noFill/>
          </a:ln>
        </p:spPr>
        <p:txBody>
          <a:bodyPr lIns="76184" tIns="38082" rIns="76184" bIns="38082" anchor="t" anchorCtr="0">
            <a:noAutofit/>
          </a:bodyPr>
          <a:lstStyle/>
          <a:p>
            <a:pPr marL="285739" indent="-285739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Maven</a:t>
            </a:r>
          </a:p>
          <a:p>
            <a:pPr marL="285739" indent="-285739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Artifactory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6176252" y="1926480"/>
            <a:ext cx="5819047" cy="371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Acceptance, Union, Rehearsal, Delivered</a:t>
            </a:r>
          </a:p>
        </p:txBody>
      </p:sp>
      <p:sp>
        <p:nvSpPr>
          <p:cNvPr id="162" name="Shape 162"/>
          <p:cNvSpPr/>
          <p:nvPr/>
        </p:nvSpPr>
        <p:spPr>
          <a:xfrm>
            <a:off x="6176252" y="2929306"/>
            <a:ext cx="2361796" cy="1355258"/>
          </a:xfrm>
          <a:prstGeom prst="rect">
            <a:avLst/>
          </a:prstGeom>
          <a:solidFill>
            <a:srgbClr val="BCE2DF"/>
          </a:solidFill>
          <a:ln>
            <a:noFill/>
          </a:ln>
        </p:spPr>
        <p:txBody>
          <a:bodyPr lIns="76184" tIns="38082" rIns="76184" bIns="38082" anchor="t" anchorCtr="0">
            <a:noAutofit/>
          </a:bodyPr>
          <a:lstStyle/>
          <a:p>
            <a:pPr marL="285739" indent="-285739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EC2</a:t>
            </a:r>
          </a:p>
          <a:p>
            <a:pPr marL="285739" indent="-285739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Chef Provisioning</a:t>
            </a:r>
          </a:p>
        </p:txBody>
      </p:sp>
      <p:sp>
        <p:nvSpPr>
          <p:cNvPr id="163" name="Shape 163"/>
          <p:cNvSpPr/>
          <p:nvPr/>
        </p:nvSpPr>
        <p:spPr>
          <a:xfrm>
            <a:off x="6176252" y="2428450"/>
            <a:ext cx="2361796" cy="5008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buSzPct val="25000"/>
            </a:pPr>
            <a:r>
              <a:rPr lang="en-US" sz="2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Provision</a:t>
            </a:r>
          </a:p>
        </p:txBody>
      </p:sp>
      <p:sp>
        <p:nvSpPr>
          <p:cNvPr id="164" name="Shape 164"/>
          <p:cNvSpPr/>
          <p:nvPr/>
        </p:nvSpPr>
        <p:spPr>
          <a:xfrm>
            <a:off x="8747737" y="2428450"/>
            <a:ext cx="2361796" cy="5008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buSzPct val="25000"/>
            </a:pPr>
            <a:r>
              <a:rPr lang="en-US" sz="2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Deploy</a:t>
            </a:r>
          </a:p>
        </p:txBody>
      </p:sp>
      <p:sp>
        <p:nvSpPr>
          <p:cNvPr id="165" name="Shape 165"/>
          <p:cNvSpPr/>
          <p:nvPr/>
        </p:nvSpPr>
        <p:spPr>
          <a:xfrm>
            <a:off x="8747737" y="2929306"/>
            <a:ext cx="2361796" cy="1355258"/>
          </a:xfrm>
          <a:prstGeom prst="rect">
            <a:avLst/>
          </a:prstGeom>
          <a:solidFill>
            <a:srgbClr val="BCE2DF"/>
          </a:solidFill>
          <a:ln>
            <a:noFill/>
          </a:ln>
        </p:spPr>
        <p:txBody>
          <a:bodyPr lIns="76184" tIns="38082" rIns="76184" bIns="38082" anchor="t" anchorCtr="0">
            <a:noAutofit/>
          </a:bodyPr>
          <a:lstStyle/>
          <a:p>
            <a:pPr marL="285739" indent="-285739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Load jar in Tomcat</a:t>
            </a:r>
          </a:p>
        </p:txBody>
      </p:sp>
      <p:sp>
        <p:nvSpPr>
          <p:cNvPr id="166" name="Shape 166"/>
          <p:cNvSpPr/>
          <p:nvPr/>
        </p:nvSpPr>
        <p:spPr>
          <a:xfrm>
            <a:off x="6176252" y="5021122"/>
            <a:ext cx="2361796" cy="1355258"/>
          </a:xfrm>
          <a:prstGeom prst="rect">
            <a:avLst/>
          </a:prstGeom>
          <a:solidFill>
            <a:srgbClr val="BCE2DF"/>
          </a:solidFill>
          <a:ln>
            <a:noFill/>
          </a:ln>
        </p:spPr>
        <p:txBody>
          <a:bodyPr lIns="76184" tIns="38082" rIns="76184" bIns="38082" anchor="t" anchorCtr="0">
            <a:noAutofit/>
          </a:bodyPr>
          <a:lstStyle/>
          <a:p>
            <a:pPr marL="285739" indent="-285739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Curl $URL; check for 200 OK</a:t>
            </a:r>
          </a:p>
        </p:txBody>
      </p:sp>
      <p:sp>
        <p:nvSpPr>
          <p:cNvPr id="167" name="Shape 167"/>
          <p:cNvSpPr/>
          <p:nvPr/>
        </p:nvSpPr>
        <p:spPr>
          <a:xfrm>
            <a:off x="6176252" y="4520264"/>
            <a:ext cx="2361796" cy="5008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buSzPct val="25000"/>
            </a:pPr>
            <a:r>
              <a:rPr lang="en-US" sz="2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Smoke</a:t>
            </a:r>
          </a:p>
        </p:txBody>
      </p:sp>
      <p:sp>
        <p:nvSpPr>
          <p:cNvPr id="168" name="Shape 168"/>
          <p:cNvSpPr/>
          <p:nvPr/>
        </p:nvSpPr>
        <p:spPr>
          <a:xfrm>
            <a:off x="8747737" y="4520264"/>
            <a:ext cx="2361796" cy="5008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buSzPct val="25000"/>
            </a:pPr>
            <a:r>
              <a:rPr lang="en-US" sz="2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Functional</a:t>
            </a:r>
          </a:p>
        </p:txBody>
      </p:sp>
      <p:sp>
        <p:nvSpPr>
          <p:cNvPr id="169" name="Shape 169"/>
          <p:cNvSpPr/>
          <p:nvPr/>
        </p:nvSpPr>
        <p:spPr>
          <a:xfrm>
            <a:off x="8747737" y="5021122"/>
            <a:ext cx="2361796" cy="1355258"/>
          </a:xfrm>
          <a:prstGeom prst="rect">
            <a:avLst/>
          </a:prstGeom>
          <a:solidFill>
            <a:srgbClr val="BCE2DF"/>
          </a:solidFill>
          <a:ln>
            <a:noFill/>
          </a:ln>
        </p:spPr>
        <p:txBody>
          <a:bodyPr lIns="76184" tIns="38082" rIns="76184" bIns="38082" anchor="t" anchorCtr="0">
            <a:noAutofit/>
          </a:bodyPr>
          <a:lstStyle/>
          <a:p>
            <a:pPr marL="285739" indent="-285739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Selenium</a:t>
            </a:r>
          </a:p>
          <a:p>
            <a:pPr marL="285739" indent="-285739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Cucumber</a:t>
            </a:r>
          </a:p>
          <a:p>
            <a:pPr marL="285739" indent="-285739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Chef InSpec</a:t>
            </a:r>
          </a:p>
        </p:txBody>
      </p:sp>
    </p:spTree>
    <p:extLst>
      <p:ext uri="{BB962C8B-B14F-4D97-AF65-F5344CB8AC3E}">
        <p14:creationId xmlns:p14="http://schemas.microsoft.com/office/powerpoint/2010/main" val="109088709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508002" y="457203"/>
            <a:ext cx="11175999" cy="507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3F5364"/>
              </a:buClr>
              <a:buSzPct val="25000"/>
            </a:pPr>
            <a:r>
              <a:rPr lang="en-US" sz="3600">
                <a:solidFill>
                  <a:srgbClr val="3F5364"/>
                </a:solidFill>
                <a:latin typeface="Gill Sans"/>
                <a:ea typeface="Gill Sans"/>
                <a:cs typeface="Gill Sans"/>
                <a:sym typeface="Gill Sans"/>
              </a:rPr>
              <a:t>Visualization of Change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508000" y="1392153"/>
            <a:ext cx="11173968" cy="504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435464"/>
              </a:buClr>
              <a:buSzPct val="25000"/>
            </a:pPr>
            <a:r>
              <a:rPr lang="en-US" sz="2400">
                <a:solidFill>
                  <a:srgbClr val="435464"/>
                </a:solidFill>
                <a:latin typeface="Gill Sans"/>
                <a:ea typeface="Gill Sans"/>
                <a:cs typeface="Gill Sans"/>
                <a:sym typeface="Gill Sans"/>
              </a:rPr>
              <a:t>Delivery’s </a:t>
            </a:r>
            <a:r>
              <a:rPr lang="en-US" sz="2400">
                <a:solidFill>
                  <a:srgbClr val="435464"/>
                </a:solidFill>
                <a:latin typeface="Cabin"/>
                <a:ea typeface="Cabin"/>
                <a:cs typeface="Cabin"/>
                <a:sym typeface="Cabin"/>
              </a:rPr>
              <a:t>dashboard</a:t>
            </a:r>
            <a:r>
              <a:rPr lang="en-US" sz="2400">
                <a:solidFill>
                  <a:srgbClr val="435464"/>
                </a:solidFill>
                <a:latin typeface="Gill Sans"/>
                <a:ea typeface="Gill Sans"/>
                <a:cs typeface="Gill Sans"/>
                <a:sym typeface="Gill Sans"/>
              </a:rPr>
              <a:t> summarizes all changes at a glance</a:t>
            </a: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2" y="1896534"/>
            <a:ext cx="10667999" cy="4788243"/>
          </a:xfrm>
          <a:prstGeom prst="rect">
            <a:avLst/>
          </a:prstGeom>
          <a:noFill/>
          <a:ln w="1270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52105" y="3613169"/>
            <a:ext cx="6355644" cy="2023040"/>
          </a:xfrm>
          <a:prstGeom prst="rect">
            <a:avLst/>
          </a:prstGeom>
          <a:noFill/>
          <a:ln w="1270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195205430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508002" y="457203"/>
            <a:ext cx="11175999" cy="507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435464"/>
              </a:buClr>
              <a:buSzPct val="25000"/>
            </a:pPr>
            <a:r>
              <a:rPr lang="en-US" sz="3600" dirty="0" smtClean="0">
                <a:ea typeface="Gill Sans"/>
                <a:sym typeface="Gill Sans"/>
              </a:rPr>
              <a:t>Chef Delivery uses Chef to Chef</a:t>
            </a:r>
            <a:endParaRPr lang="en-US" sz="3600" dirty="0">
              <a:ea typeface="Gill Sans"/>
              <a:sym typeface="Gill Sans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4294967295"/>
          </p:nvPr>
        </p:nvSpPr>
        <p:spPr>
          <a:xfrm>
            <a:off x="508000" y="1392153"/>
            <a:ext cx="11173968" cy="13732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435464"/>
              </a:buClr>
              <a:buFont typeface="Arial"/>
              <a:buChar char="•"/>
            </a:pPr>
            <a:r>
              <a:rPr lang="en-US" sz="2400" dirty="0">
                <a:ea typeface="Gill Sans"/>
                <a:sym typeface="Gill Sans"/>
              </a:rPr>
              <a:t>Each project has a </a:t>
            </a:r>
            <a:r>
              <a:rPr lang="en-US" sz="2400" i="1" dirty="0">
                <a:ea typeface="Cabin"/>
                <a:sym typeface="Cabin"/>
              </a:rPr>
              <a:t>build cookbook</a:t>
            </a:r>
          </a:p>
          <a:p>
            <a:pPr>
              <a:buClr>
                <a:srgbClr val="435464"/>
              </a:buClr>
              <a:buFont typeface="Arial"/>
              <a:buChar char="•"/>
            </a:pPr>
            <a:r>
              <a:rPr lang="en-US" sz="2400" dirty="0">
                <a:ea typeface="Gill Sans"/>
                <a:sym typeface="Gill Sans"/>
              </a:rPr>
              <a:t>Build cookbooks can also be shared across projects</a:t>
            </a:r>
          </a:p>
          <a:p>
            <a:pPr>
              <a:buClr>
                <a:srgbClr val="435464"/>
              </a:buClr>
              <a:buFont typeface="Arial"/>
              <a:buChar char="•"/>
            </a:pPr>
            <a:r>
              <a:rPr lang="en-US" sz="2400" dirty="0">
                <a:ea typeface="Gill Sans"/>
                <a:sym typeface="Gill Sans"/>
              </a:rPr>
              <a:t>Delivery project = build cookbook + project </a:t>
            </a:r>
            <a:r>
              <a:rPr lang="en-US" sz="2400" dirty="0" err="1">
                <a:ea typeface="Gill Sans"/>
                <a:sym typeface="Gill Sans"/>
              </a:rPr>
              <a:t>config</a:t>
            </a:r>
            <a:r>
              <a:rPr lang="en-US" sz="2400" dirty="0">
                <a:ea typeface="Gill Sans"/>
                <a:sym typeface="Gill Sans"/>
              </a:rPr>
              <a:t> + project code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1796894" y="3151294"/>
            <a:ext cx="7110038" cy="12311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├── recipes/</a:t>
            </a:r>
          </a:p>
          <a:p>
            <a:pPr>
              <a:buSzPct val="25000"/>
            </a:pPr>
            <a:r>
              <a:rPr lang="en-US" sz="2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	 ├── lint.rb</a:t>
            </a:r>
          </a:p>
          <a:p>
            <a:pPr>
              <a:buSzPct val="25000"/>
            </a:pPr>
            <a:r>
              <a:rPr lang="en-US" sz="2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	 ├── syntax.rb</a:t>
            </a:r>
          </a:p>
          <a:p>
            <a:pPr>
              <a:buSzPct val="25000"/>
            </a:pPr>
            <a:r>
              <a:rPr lang="en-US" sz="2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	 └── unit.rb</a:t>
            </a:r>
          </a:p>
        </p:txBody>
      </p:sp>
    </p:spTree>
    <p:extLst>
      <p:ext uri="{BB962C8B-B14F-4D97-AF65-F5344CB8AC3E}">
        <p14:creationId xmlns:p14="http://schemas.microsoft.com/office/powerpoint/2010/main" val="274566835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508002" y="457203"/>
            <a:ext cx="11175999" cy="507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435464"/>
              </a:buClr>
              <a:buSzPct val="25000"/>
            </a:pPr>
            <a:r>
              <a:rPr lang="en-US" sz="3600" dirty="0" smtClean="0">
                <a:ea typeface="Gill Sans"/>
                <a:sym typeface="Gill Sans"/>
              </a:rPr>
              <a:t>Let’s build a web application!</a:t>
            </a:r>
            <a:endParaRPr lang="en-US" sz="3600" dirty="0">
              <a:ea typeface="Gill Sans"/>
              <a:sym typeface="Gill Sans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4294967295"/>
          </p:nvPr>
        </p:nvSpPr>
        <p:spPr>
          <a:xfrm>
            <a:off x="508000" y="1392153"/>
            <a:ext cx="11173968" cy="13732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435464"/>
              </a:buClr>
              <a:buFont typeface="Arial"/>
              <a:buChar char="•"/>
            </a:pPr>
            <a:r>
              <a:rPr lang="en-US" sz="2800" dirty="0" smtClean="0">
                <a:ea typeface="Gill Sans"/>
                <a:sym typeface="Gill Sans"/>
              </a:rPr>
              <a:t>Customers - an internal web application</a:t>
            </a:r>
          </a:p>
          <a:p>
            <a:pPr lvl="1">
              <a:spcBef>
                <a:spcPts val="0"/>
              </a:spcBef>
              <a:buClr>
                <a:srgbClr val="435464"/>
              </a:buClr>
              <a:buFont typeface="Arial"/>
              <a:buChar char="•"/>
            </a:pPr>
            <a:r>
              <a:rPr lang="en-US" b="1" dirty="0" smtClean="0">
                <a:solidFill>
                  <a:srgbClr val="FF6600"/>
                </a:solidFill>
                <a:ea typeface="Gill Sans"/>
                <a:sym typeface="Gill Sans"/>
              </a:rPr>
              <a:t>L</a:t>
            </a:r>
            <a:r>
              <a:rPr lang="en-US" dirty="0" smtClean="0">
                <a:ea typeface="Gill Sans"/>
                <a:sym typeface="Gill Sans"/>
              </a:rPr>
              <a:t>inux (</a:t>
            </a:r>
            <a:r>
              <a:rPr lang="en-US" dirty="0">
                <a:ea typeface="Gill Sans"/>
                <a:sym typeface="Gill Sans"/>
              </a:rPr>
              <a:t>Red Hat Enterprise </a:t>
            </a:r>
            <a:r>
              <a:rPr lang="en-US" dirty="0" smtClean="0">
                <a:ea typeface="Gill Sans"/>
                <a:sym typeface="Gill Sans"/>
              </a:rPr>
              <a:t>Linux)</a:t>
            </a:r>
          </a:p>
          <a:p>
            <a:pPr lvl="1">
              <a:spcBef>
                <a:spcPts val="0"/>
              </a:spcBef>
              <a:buClr>
                <a:srgbClr val="435464"/>
              </a:buClr>
              <a:buFont typeface="Arial"/>
              <a:buChar char="•"/>
            </a:pPr>
            <a:r>
              <a:rPr lang="en-US" b="1" dirty="0" smtClean="0">
                <a:solidFill>
                  <a:srgbClr val="FF6600"/>
                </a:solidFill>
                <a:ea typeface="Gill Sans"/>
                <a:sym typeface="Gill Sans"/>
              </a:rPr>
              <a:t>A</a:t>
            </a:r>
            <a:r>
              <a:rPr lang="en-US" dirty="0" smtClean="0">
                <a:ea typeface="Gill Sans"/>
                <a:sym typeface="Gill Sans"/>
              </a:rPr>
              <a:t>pache web server</a:t>
            </a:r>
          </a:p>
          <a:p>
            <a:pPr lvl="1">
              <a:spcBef>
                <a:spcPts val="0"/>
              </a:spcBef>
              <a:buClr>
                <a:srgbClr val="435464"/>
              </a:buClr>
              <a:buFont typeface="Arial"/>
              <a:buChar char="•"/>
            </a:pPr>
            <a:r>
              <a:rPr lang="en-US" b="1" dirty="0" smtClean="0">
                <a:solidFill>
                  <a:srgbClr val="FF6600"/>
                </a:solidFill>
                <a:ea typeface="Gill Sans"/>
                <a:sym typeface="Gill Sans"/>
              </a:rPr>
              <a:t>M</a:t>
            </a:r>
            <a:r>
              <a:rPr lang="en-US" dirty="0" smtClean="0">
                <a:ea typeface="Gill Sans"/>
                <a:sym typeface="Gill Sans"/>
              </a:rPr>
              <a:t>ySQL</a:t>
            </a:r>
          </a:p>
          <a:p>
            <a:pPr lvl="1">
              <a:spcBef>
                <a:spcPts val="0"/>
              </a:spcBef>
              <a:buClr>
                <a:srgbClr val="435464"/>
              </a:buClr>
              <a:buFont typeface="Arial"/>
              <a:buChar char="•"/>
            </a:pPr>
            <a:r>
              <a:rPr lang="en-US" b="1" dirty="0" smtClean="0">
                <a:solidFill>
                  <a:srgbClr val="FF6600"/>
                </a:solidFill>
                <a:ea typeface="Gill Sans"/>
                <a:sym typeface="Gill Sans"/>
              </a:rPr>
              <a:t>P</a:t>
            </a:r>
            <a:r>
              <a:rPr lang="en-US" dirty="0" smtClean="0">
                <a:ea typeface="Gill Sans"/>
                <a:sym typeface="Gill Sans"/>
              </a:rPr>
              <a:t>ython and JavaScript scripting</a:t>
            </a:r>
          </a:p>
          <a:p>
            <a:pPr>
              <a:spcBef>
                <a:spcPts val="0"/>
              </a:spcBef>
              <a:buClr>
                <a:srgbClr val="435464"/>
              </a:buClr>
              <a:buFont typeface="Arial"/>
              <a:buChar char="•"/>
            </a:pPr>
            <a:r>
              <a:rPr lang="en-US" dirty="0" smtClean="0">
                <a:ea typeface="Cabin"/>
                <a:sym typeface="Cabin"/>
              </a:rPr>
              <a:t>The </a:t>
            </a:r>
            <a:r>
              <a:rPr lang="en-US" dirty="0" err="1" smtClean="0">
                <a:ea typeface="Cabin"/>
                <a:sym typeface="Cabin"/>
              </a:rPr>
              <a:t>awesome_customers</a:t>
            </a:r>
            <a:r>
              <a:rPr lang="en-US" dirty="0" smtClean="0">
                <a:ea typeface="Cabin"/>
                <a:sym typeface="Cabin"/>
              </a:rPr>
              <a:t> cookbook configures the Customers web application</a:t>
            </a:r>
          </a:p>
          <a:p>
            <a:pPr>
              <a:spcBef>
                <a:spcPts val="0"/>
              </a:spcBef>
              <a:buClr>
                <a:srgbClr val="435464"/>
              </a:buClr>
              <a:buFont typeface="Arial"/>
              <a:buChar char="•"/>
            </a:pPr>
            <a:r>
              <a:rPr lang="en-US" dirty="0" smtClean="0">
                <a:ea typeface="Cabin"/>
                <a:sym typeface="Cabin"/>
              </a:rPr>
              <a:t>We’ll use the delivery-truck cookbook as a basis for our build cookbook</a:t>
            </a:r>
            <a:endParaRPr lang="en-US" dirty="0">
              <a:ea typeface="Cabin"/>
              <a:sym typeface="Cabin"/>
            </a:endParaRPr>
          </a:p>
        </p:txBody>
      </p:sp>
      <p:pic>
        <p:nvPicPr>
          <p:cNvPr id="5" name="Picture 4" descr="acceptance-customers-verif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46" y="4233345"/>
            <a:ext cx="7029339" cy="183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9449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508002" y="457203"/>
            <a:ext cx="11175999" cy="507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435464"/>
              </a:buClr>
              <a:buSzPct val="25000"/>
            </a:pPr>
            <a:r>
              <a:rPr lang="en-US" sz="3600" dirty="0" smtClean="0">
                <a:ea typeface="Gill Sans"/>
                <a:sym typeface="Gill Sans"/>
              </a:rPr>
              <a:t>Let’s build a web application! (cont.)</a:t>
            </a:r>
            <a:br>
              <a:rPr lang="en-US" sz="3600" dirty="0" smtClean="0">
                <a:ea typeface="Gill Sans"/>
                <a:sym typeface="Gill Sans"/>
              </a:rPr>
            </a:br>
            <a:endParaRPr lang="en-US" sz="3600" dirty="0">
              <a:ea typeface="Gill Sans"/>
              <a:sym typeface="Gill Sans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4294967295"/>
          </p:nvPr>
        </p:nvSpPr>
        <p:spPr>
          <a:xfrm>
            <a:off x="508000" y="1392153"/>
            <a:ext cx="11173968" cy="13732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435464"/>
              </a:buClr>
              <a:buFont typeface="Arial"/>
              <a:buChar char="•"/>
            </a:pPr>
            <a:endParaRPr lang="en-US" dirty="0">
              <a:ea typeface="Cabin"/>
              <a:sym typeface="Cabin"/>
            </a:endParaRPr>
          </a:p>
        </p:txBody>
      </p:sp>
      <p:pic>
        <p:nvPicPr>
          <p:cNvPr id="3" name="Picture 2" descr="customers-visualize-data-deliver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99" y="3065723"/>
            <a:ext cx="4747597" cy="3695635"/>
          </a:xfrm>
          <a:prstGeom prst="rect">
            <a:avLst/>
          </a:prstGeom>
        </p:spPr>
      </p:pic>
      <p:pic>
        <p:nvPicPr>
          <p:cNvPr id="6" name="Picture 5" descr="acceptance-customers-verif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328" y="1113249"/>
            <a:ext cx="7029339" cy="183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1963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508002" y="457203"/>
            <a:ext cx="11175999" cy="507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435464"/>
              </a:buClr>
              <a:buSzPct val="25000"/>
            </a:pPr>
            <a:r>
              <a:rPr lang="en-US" sz="3600" dirty="0" smtClean="0">
                <a:ea typeface="Gill Sans"/>
                <a:sym typeface="Gill Sans"/>
              </a:rPr>
              <a:t>Delivery works with </a:t>
            </a:r>
            <a:r>
              <a:rPr lang="en-US" sz="3600" dirty="0" err="1" smtClean="0">
                <a:ea typeface="Gill Sans"/>
                <a:sym typeface="Gill Sans"/>
              </a:rPr>
              <a:t>GitHub</a:t>
            </a:r>
            <a:r>
              <a:rPr lang="en-US" sz="3600" dirty="0" smtClean="0">
                <a:ea typeface="Gill Sans"/>
                <a:sym typeface="Gill Sans"/>
              </a:rPr>
              <a:t> too! (demo as time allows)</a:t>
            </a:r>
            <a:endParaRPr lang="en-US" sz="3600" dirty="0">
              <a:ea typeface="Gill Sans"/>
              <a:sym typeface="Gill Sans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4294967295"/>
          </p:nvPr>
        </p:nvSpPr>
        <p:spPr>
          <a:xfrm>
            <a:off x="508000" y="1392153"/>
            <a:ext cx="11173968" cy="13732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435464"/>
              </a:buClr>
              <a:buFont typeface="Arial"/>
              <a:buChar char="•"/>
            </a:pPr>
            <a:endParaRPr lang="en-US" dirty="0">
              <a:ea typeface="Cabin"/>
              <a:sym typeface="Cabin"/>
            </a:endParaRPr>
          </a:p>
        </p:txBody>
      </p:sp>
      <p:pic>
        <p:nvPicPr>
          <p:cNvPr id="4" name="Picture 3" descr="Change_the_terrible_hyperlink_by_magwalk_·_Pull_Request__452_·_chef_chef-web-lear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227" y="1151521"/>
            <a:ext cx="7666123" cy="546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049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58212" y="965033"/>
            <a:ext cx="8582527" cy="5322232"/>
          </a:xfrm>
          <a:solidFill>
            <a:schemeClr val="bg1">
              <a:alpha val="89000"/>
            </a:schemeClr>
          </a:solidFill>
          <a:ln>
            <a:solidFill>
              <a:schemeClr val="tx2"/>
            </a:solidFill>
          </a:ln>
        </p:spPr>
        <p:txBody>
          <a:bodyPr anchor="ctr"/>
          <a:lstStyle/>
          <a:p>
            <a:pPr marL="0" indent="0" algn="ctr">
              <a:buNone/>
            </a:pPr>
            <a:endParaRPr lang="en-US" sz="3600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white">
          <a:xfrm>
            <a:off x="508002" y="355686"/>
            <a:ext cx="11176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vert="horz" wrap="square" lIns="0" tIns="0" rIns="0" bIns="0" rtlCol="0" anchor="t" anchorCtr="0">
            <a:normAutofit/>
          </a:bodyPr>
          <a:lstStyle>
            <a:lvl1pPr algn="l" defTabSz="91405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83" b="0" i="0" kern="1200" cap="none" spc="0" baseline="0">
                <a:ln w="3175">
                  <a:noFill/>
                </a:ln>
                <a:solidFill>
                  <a:srgbClr val="435464"/>
                </a:solidFill>
                <a:effectLst/>
                <a:latin typeface="Gill Sans Light"/>
                <a:ea typeface="+mn-ea"/>
                <a:cs typeface="Gill Sans Light"/>
              </a:defRPr>
            </a:lvl1pPr>
          </a:lstStyle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42045" y="1176890"/>
            <a:ext cx="3267872" cy="221599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Job role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Systems </a:t>
            </a:r>
            <a:r>
              <a:rPr lang="en-US" sz="2400" dirty="0"/>
              <a:t>administrator?</a:t>
            </a:r>
          </a:p>
          <a:p>
            <a:pPr algn="ctr"/>
            <a:r>
              <a:rPr lang="en-US" sz="2400" dirty="0"/>
              <a:t>Software developer?</a:t>
            </a:r>
          </a:p>
          <a:p>
            <a:pPr algn="ctr"/>
            <a:r>
              <a:rPr lang="en-US" sz="2400" dirty="0"/>
              <a:t>Business development?</a:t>
            </a:r>
          </a:p>
          <a:p>
            <a:endParaRPr lang="en-US" sz="2400" dirty="0" smtClean="0">
              <a:solidFill>
                <a:schemeClr val="accent2"/>
              </a:solidFill>
              <a:latin typeface="Gill Sans Light"/>
              <a:cs typeface="Gill Sans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94496" y="1180837"/>
            <a:ext cx="3718967" cy="332398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Configuration management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Chef?</a:t>
            </a:r>
          </a:p>
          <a:p>
            <a:pPr algn="ctr"/>
            <a:r>
              <a:rPr lang="en-US" sz="2400" dirty="0" smtClean="0"/>
              <a:t>Puppet?</a:t>
            </a:r>
            <a:br>
              <a:rPr lang="en-US" sz="2400" dirty="0" smtClean="0"/>
            </a:br>
            <a:r>
              <a:rPr lang="en-US" sz="2400" dirty="0" err="1" smtClean="0"/>
              <a:t>Ansible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 smtClean="0"/>
              <a:t>Salt?</a:t>
            </a:r>
          </a:p>
          <a:p>
            <a:pPr algn="ctr"/>
            <a:r>
              <a:rPr lang="en-US" sz="2400" dirty="0" err="1" smtClean="0"/>
              <a:t>CFEngine</a:t>
            </a:r>
            <a:r>
              <a:rPr lang="en-US" sz="2400" dirty="0" smtClean="0"/>
              <a:t>?</a:t>
            </a:r>
          </a:p>
          <a:p>
            <a:pPr algn="ctr"/>
            <a:r>
              <a:rPr lang="en-US" sz="2400" dirty="0" smtClean="0"/>
              <a:t>Homegrown?</a:t>
            </a:r>
          </a:p>
          <a:p>
            <a:pPr algn="ctr"/>
            <a:r>
              <a:rPr lang="en-US" sz="2400" dirty="0" smtClean="0"/>
              <a:t>Other?</a:t>
            </a:r>
            <a:endParaRPr lang="en-US" sz="2400" dirty="0" smtClean="0">
              <a:solidFill>
                <a:schemeClr val="accent2"/>
              </a:solidFill>
              <a:latin typeface="Gill Sans Light"/>
              <a:cs typeface="Gill Sans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08395" y="3523436"/>
            <a:ext cx="3372718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CI/CD</a:t>
            </a:r>
          </a:p>
          <a:p>
            <a:pPr algn="ctr"/>
            <a:r>
              <a:rPr lang="en-US" sz="2400" dirty="0"/>
              <a:t>Chef Delivery</a:t>
            </a:r>
          </a:p>
          <a:p>
            <a:pPr algn="ctr"/>
            <a:r>
              <a:rPr lang="en-US" sz="2400" dirty="0" smtClean="0"/>
              <a:t>Bamboo</a:t>
            </a:r>
          </a:p>
          <a:p>
            <a:pPr algn="ctr"/>
            <a:r>
              <a:rPr lang="en-US" sz="2400" dirty="0" smtClean="0"/>
              <a:t>Jenkins</a:t>
            </a:r>
          </a:p>
          <a:p>
            <a:pPr algn="ctr"/>
            <a:r>
              <a:rPr lang="en-US" sz="2400" dirty="0" smtClean="0"/>
              <a:t>Travis</a:t>
            </a:r>
          </a:p>
          <a:p>
            <a:pPr algn="ctr"/>
            <a:r>
              <a:rPr lang="en-US" sz="2400" dirty="0" err="1" smtClean="0"/>
              <a:t>TeamCity</a:t>
            </a:r>
            <a:endParaRPr lang="en-US" sz="2400" dirty="0" smtClean="0"/>
          </a:p>
          <a:p>
            <a:pPr algn="ctr"/>
            <a:r>
              <a:rPr lang="en-US" sz="2400" dirty="0" smtClean="0"/>
              <a:t>Team Foundation Server</a:t>
            </a:r>
            <a:endParaRPr lang="en-US" sz="2400" dirty="0" smtClean="0">
              <a:solidFill>
                <a:schemeClr val="accent2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8740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2696" y="566035"/>
            <a:ext cx="3533713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  <a:latin typeface="Gill Sans Light"/>
                <a:cs typeface="Gill Sans Light"/>
              </a:rPr>
              <a:t>Learn more</a:t>
            </a:r>
          </a:p>
          <a:p>
            <a:endParaRPr lang="en-US" sz="2400" dirty="0" smtClean="0">
              <a:solidFill>
                <a:schemeClr val="accent2"/>
              </a:solidFill>
              <a:latin typeface="Gill Sans Light"/>
              <a:cs typeface="Gill Sans Light"/>
            </a:endParaRPr>
          </a:p>
          <a:p>
            <a:r>
              <a:rPr lang="en-US" sz="2400" b="1" dirty="0" smtClean="0">
                <a:solidFill>
                  <a:schemeClr val="accent2"/>
                </a:solidFill>
                <a:latin typeface="Gill Sans Light"/>
                <a:cs typeface="Gill Sans Light"/>
              </a:rPr>
              <a:t>Web</a:t>
            </a:r>
            <a:r>
              <a:rPr lang="en-US" sz="2400" dirty="0" smtClean="0">
                <a:solidFill>
                  <a:schemeClr val="accent2"/>
                </a:solidFill>
                <a:latin typeface="Gill Sans Light"/>
                <a:cs typeface="Gill Sans Light"/>
              </a:rPr>
              <a:t>: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Gill Sans Light"/>
                <a:cs typeface="Gill Sans Light"/>
              </a:rPr>
              <a:t>www.chef.io</a:t>
            </a:r>
          </a:p>
          <a:p>
            <a:r>
              <a:rPr lang="en-US" sz="2400" dirty="0" err="1" smtClean="0">
                <a:solidFill>
                  <a:schemeClr val="accent2"/>
                </a:solidFill>
                <a:latin typeface="Gill Sans Light"/>
                <a:cs typeface="Gill Sans Light"/>
              </a:rPr>
              <a:t>learn.chef.io</a:t>
            </a:r>
            <a:endParaRPr lang="en-US" sz="2400" dirty="0" smtClean="0">
              <a:solidFill>
                <a:schemeClr val="accent2"/>
              </a:solidFill>
              <a:latin typeface="Gill Sans Light"/>
              <a:cs typeface="Gill Sans Light"/>
            </a:endParaRPr>
          </a:p>
          <a:p>
            <a:endParaRPr lang="en-US" sz="2400" dirty="0">
              <a:solidFill>
                <a:schemeClr val="accent2"/>
              </a:solidFill>
              <a:latin typeface="Gill Sans Light"/>
              <a:cs typeface="Gill Sans Light"/>
            </a:endParaRPr>
          </a:p>
          <a:p>
            <a:r>
              <a:rPr lang="en-US" sz="2400" b="1" dirty="0" smtClean="0">
                <a:solidFill>
                  <a:schemeClr val="accent2"/>
                </a:solidFill>
                <a:latin typeface="Gill Sans Light"/>
                <a:cs typeface="Gill Sans Light"/>
              </a:rPr>
              <a:t>Twitter</a:t>
            </a:r>
            <a:r>
              <a:rPr lang="en-US" sz="2400" dirty="0" smtClean="0">
                <a:solidFill>
                  <a:schemeClr val="accent2"/>
                </a:solidFill>
                <a:latin typeface="Gill Sans Light"/>
                <a:cs typeface="Gill Sans Light"/>
              </a:rPr>
              <a:t>: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Gill Sans Light"/>
                <a:cs typeface="Gill Sans Light"/>
              </a:rPr>
              <a:t>@chef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Gill Sans Light"/>
                <a:cs typeface="Gill Sans Light"/>
              </a:rPr>
              <a:t>@</a:t>
            </a:r>
            <a:r>
              <a:rPr lang="en-US" sz="2400" dirty="0" err="1" smtClean="0">
                <a:solidFill>
                  <a:schemeClr val="accent2"/>
                </a:solidFill>
                <a:latin typeface="Gill Sans Light"/>
                <a:cs typeface="Gill Sans Light"/>
              </a:rPr>
              <a:t>learnchef</a:t>
            </a:r>
            <a:endParaRPr lang="en-US" sz="2400" dirty="0" smtClean="0">
              <a:solidFill>
                <a:schemeClr val="accent2"/>
              </a:solidFill>
              <a:latin typeface="Gill Sans Light"/>
              <a:cs typeface="Gill Sans Light"/>
            </a:endParaRPr>
          </a:p>
          <a:p>
            <a:r>
              <a:rPr lang="en-US" sz="2400" dirty="0" smtClean="0">
                <a:solidFill>
                  <a:schemeClr val="accent2"/>
                </a:solidFill>
                <a:latin typeface="Gill Sans Light"/>
                <a:cs typeface="Gill Sans Light"/>
              </a:rPr>
              <a:t>#</a:t>
            </a:r>
            <a:r>
              <a:rPr lang="en-US" sz="2400" dirty="0" err="1" smtClean="0">
                <a:solidFill>
                  <a:schemeClr val="accent2"/>
                </a:solidFill>
                <a:latin typeface="Gill Sans Light"/>
                <a:cs typeface="Gill Sans Light"/>
              </a:rPr>
              <a:t>cheffriends</a:t>
            </a:r>
            <a:endParaRPr lang="en-US" sz="2400" dirty="0" smtClean="0">
              <a:solidFill>
                <a:schemeClr val="accent2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0506431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508002" y="457203"/>
            <a:ext cx="11175999" cy="507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435464"/>
              </a:buClr>
              <a:buSzPct val="25000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Architecture</a:t>
            </a: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2" y="1226065"/>
            <a:ext cx="10481733" cy="5231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762553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508002" y="457203"/>
            <a:ext cx="11175999" cy="507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435464"/>
              </a:buClr>
              <a:buSzPct val="25000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Deploy Automation</a:t>
            </a:r>
          </a:p>
        </p:txBody>
      </p:sp>
      <p:sp>
        <p:nvSpPr>
          <p:cNvPr id="198" name="Shape 198"/>
          <p:cNvSpPr/>
          <p:nvPr/>
        </p:nvSpPr>
        <p:spPr>
          <a:xfrm>
            <a:off x="1827549" y="1608629"/>
            <a:ext cx="2483416" cy="1573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Delivery</a:t>
            </a:r>
          </a:p>
        </p:txBody>
      </p:sp>
      <p:sp>
        <p:nvSpPr>
          <p:cNvPr id="199" name="Shape 199"/>
          <p:cNvSpPr/>
          <p:nvPr/>
        </p:nvSpPr>
        <p:spPr>
          <a:xfrm>
            <a:off x="1827548" y="4845480"/>
            <a:ext cx="2483415" cy="1573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76184" tIns="38082" rIns="76184" bIns="228574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Build Node</a:t>
            </a:r>
          </a:p>
        </p:txBody>
      </p:sp>
      <p:sp>
        <p:nvSpPr>
          <p:cNvPr id="200" name="Shape 200"/>
          <p:cNvSpPr/>
          <p:nvPr/>
        </p:nvSpPr>
        <p:spPr>
          <a:xfrm>
            <a:off x="2648726" y="6012221"/>
            <a:ext cx="1662237" cy="4070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buSzPct val="25000"/>
            </a:pPr>
            <a:r>
              <a:rPr lang="en-US" sz="2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deploy.rb</a:t>
            </a:r>
          </a:p>
        </p:txBody>
      </p:sp>
      <p:sp>
        <p:nvSpPr>
          <p:cNvPr id="201" name="Shape 201"/>
          <p:cNvSpPr/>
          <p:nvPr/>
        </p:nvSpPr>
        <p:spPr>
          <a:xfrm>
            <a:off x="8719302" y="2395501"/>
            <a:ext cx="2847262" cy="1573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76184" tIns="38082" rIns="76184" bIns="228574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MyApp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4451396" y="4845480"/>
            <a:ext cx="2017843" cy="5129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17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TRIGGER DEPLOY </a:t>
            </a:r>
          </a:p>
          <a:p>
            <a:pPr>
              <a:buSzPct val="25000"/>
            </a:pPr>
            <a:r>
              <a:rPr lang="en-US" sz="17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ON SELECTED INFRA</a:t>
            </a:r>
          </a:p>
        </p:txBody>
      </p:sp>
      <p:sp>
        <p:nvSpPr>
          <p:cNvPr id="203" name="Shape 203"/>
          <p:cNvSpPr/>
          <p:nvPr/>
        </p:nvSpPr>
        <p:spPr>
          <a:xfrm>
            <a:off x="508002" y="3546053"/>
            <a:ext cx="2327342" cy="846385"/>
          </a:xfrm>
          <a:prstGeom prst="rect">
            <a:avLst/>
          </a:prstGeom>
          <a:noFill/>
          <a:ln>
            <a:noFill/>
          </a:ln>
        </p:spPr>
        <p:txBody>
          <a:bodyPr lIns="76184" tIns="38082" rIns="76184" bIns="38082" anchor="t" anchorCtr="0">
            <a:noAutofit/>
          </a:bodyPr>
          <a:lstStyle/>
          <a:p>
            <a:pPr algn="r">
              <a:buSzPct val="25000"/>
            </a:pPr>
            <a:r>
              <a:rPr lang="en-US" sz="17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RUN DEPLOY PHASE OF DELIVERED STAGE FOR MYAPP PROJECT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7090027" y="4220198"/>
            <a:ext cx="3144953" cy="7694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17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API CALL</a:t>
            </a:r>
          </a:p>
          <a:p>
            <a:pPr>
              <a:buSzPct val="25000"/>
            </a:pPr>
            <a:r>
              <a:rPr lang="en-US" sz="17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SSH</a:t>
            </a:r>
          </a:p>
          <a:p>
            <a:pPr>
              <a:buSzPct val="25000"/>
            </a:pPr>
            <a:r>
              <a:rPr lang="en-US" sz="17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TRIGGER CHEF-CLIENT VIA PUSH</a:t>
            </a:r>
          </a:p>
        </p:txBody>
      </p:sp>
      <p:cxnSp>
        <p:nvCxnSpPr>
          <p:cNvPr id="205" name="Shape 205"/>
          <p:cNvCxnSpPr>
            <a:stCxn id="199" idx="3"/>
            <a:endCxn id="201" idx="1"/>
          </p:cNvCxnSpPr>
          <p:nvPr/>
        </p:nvCxnSpPr>
        <p:spPr>
          <a:xfrm rot="10800000" flipH="1">
            <a:off x="4310964" y="3182353"/>
            <a:ext cx="4408249" cy="2450000"/>
          </a:xfrm>
          <a:prstGeom prst="bentConnector3">
            <a:avLst>
              <a:gd name="adj1" fmla="val 55786"/>
            </a:avLst>
          </a:prstGeom>
          <a:noFill/>
          <a:ln w="254000" cap="flat" cmpd="sng">
            <a:solidFill>
              <a:schemeClr val="accent6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206" name="Shape 206"/>
          <p:cNvCxnSpPr>
            <a:stCxn id="198" idx="2"/>
            <a:endCxn id="199" idx="0"/>
          </p:cNvCxnSpPr>
          <p:nvPr/>
        </p:nvCxnSpPr>
        <p:spPr>
          <a:xfrm>
            <a:off x="3069256" y="3182374"/>
            <a:ext cx="0" cy="1663000"/>
          </a:xfrm>
          <a:prstGeom prst="straightConnector1">
            <a:avLst/>
          </a:prstGeom>
          <a:noFill/>
          <a:ln w="254000" cap="flat" cmpd="sng">
            <a:solidFill>
              <a:schemeClr val="accent6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207" name="Shape 207"/>
          <p:cNvSpPr/>
          <p:nvPr/>
        </p:nvSpPr>
        <p:spPr>
          <a:xfrm>
            <a:off x="9904327" y="3562244"/>
            <a:ext cx="1662237" cy="4070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buSzPct val="25000"/>
            </a:pPr>
            <a:r>
              <a:rPr lang="en-US" sz="2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Delivered</a:t>
            </a:r>
          </a:p>
        </p:txBody>
      </p:sp>
    </p:spTree>
    <p:extLst>
      <p:ext uri="{BB962C8B-B14F-4D97-AF65-F5344CB8AC3E}">
        <p14:creationId xmlns:p14="http://schemas.microsoft.com/office/powerpoint/2010/main" val="190960304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b-automation.png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60316" y="2633580"/>
            <a:ext cx="7058526" cy="2219158"/>
          </a:xfrm>
          <a:solidFill>
            <a:schemeClr val="bg1"/>
          </a:solidFill>
          <a:ln>
            <a:solidFill>
              <a:schemeClr val="tx2"/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en-US" sz="3600" dirty="0" smtClean="0"/>
              <a:t>Chef is about automation</a:t>
            </a:r>
            <a:endParaRPr lang="en-US" sz="36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white">
          <a:xfrm>
            <a:off x="125663" y="6296528"/>
            <a:ext cx="1866232" cy="48126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vert="horz" wrap="square" lIns="0" tIns="0" rIns="0" bIns="0" rtlCol="0" anchor="ctr">
            <a:noAutofit/>
          </a:bodyPr>
          <a:lstStyle>
            <a:lvl1pPr marL="231696" indent="-231696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417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1pPr>
            <a:lvl2pPr marL="517436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2000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2pPr>
            <a:lvl3pPr marL="742784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1750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3pPr>
            <a:lvl4pPr marL="915764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1583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4pPr>
            <a:lvl5pPr marL="1087155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1583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5pPr>
            <a:lvl6pPr marL="2513644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72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99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26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200" dirty="0" smtClean="0"/>
              <a:t>Photo: </a:t>
            </a:r>
            <a:r>
              <a:rPr lang="en-US" sz="1200" dirty="0" err="1" smtClean="0"/>
              <a:t>abb.com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21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4421" y="2433054"/>
            <a:ext cx="8863263" cy="2219158"/>
          </a:xfrm>
          <a:solidFill>
            <a:schemeClr val="bg1"/>
          </a:solidFill>
          <a:ln>
            <a:solidFill>
              <a:schemeClr val="tx2"/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en-US" sz="3600" dirty="0" smtClean="0"/>
              <a:t>Specifically, Chef is a framework </a:t>
            </a: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for automating infrastructure and applications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white">
          <a:xfrm>
            <a:off x="125662" y="6296528"/>
            <a:ext cx="2574759" cy="48126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vert="horz" wrap="square" lIns="0" tIns="0" rIns="0" bIns="0" rtlCol="0" anchor="ctr">
            <a:noAutofit/>
          </a:bodyPr>
          <a:lstStyle>
            <a:lvl1pPr marL="231696" indent="-231696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417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1pPr>
            <a:lvl2pPr marL="517436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2000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2pPr>
            <a:lvl3pPr marL="742784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1750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3pPr>
            <a:lvl4pPr marL="915764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1583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4pPr>
            <a:lvl5pPr marL="1087155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1583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5pPr>
            <a:lvl6pPr marL="2513644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72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99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26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 smtClean="0"/>
              <a:t>Photo : </a:t>
            </a:r>
            <a:r>
              <a:rPr lang="en-US" sz="1200" dirty="0" err="1" smtClean="0"/>
              <a:t>www.referenceforbusiness.com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326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et_Bob__the_robotic_security_guard.png"/>
          <p:cNvPicPr>
            <a:picLocks noChangeAspect="1"/>
          </p:cNvPicPr>
          <p:nvPr/>
        </p:nvPicPr>
        <p:blipFill>
          <a:blip r:embed="rId3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 A tale of traditional systems management – meet Bob</a:t>
            </a:r>
            <a:endParaRPr lang="en-US" dirty="0"/>
          </a:p>
        </p:txBody>
      </p:sp>
      <p:pic>
        <p:nvPicPr>
          <p:cNvPr id="7" name="Picture 6" descr="bobclampett-15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031" y="1831905"/>
            <a:ext cx="3761591" cy="4077079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3" name="Text Placeholder 2"/>
          <p:cNvSpPr txBox="1">
            <a:spLocks/>
          </p:cNvSpPr>
          <p:nvPr/>
        </p:nvSpPr>
        <p:spPr bwMode="white">
          <a:xfrm>
            <a:off x="125662" y="6296528"/>
            <a:ext cx="2574759" cy="48126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vert="horz" wrap="square" lIns="0" tIns="0" rIns="0" bIns="0" rtlCol="0" anchor="ctr">
            <a:noAutofit/>
          </a:bodyPr>
          <a:lstStyle>
            <a:lvl1pPr marL="231696" indent="-231696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417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1pPr>
            <a:lvl2pPr marL="517436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2000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2pPr>
            <a:lvl3pPr marL="742784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1750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3pPr>
            <a:lvl4pPr marL="915764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1583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4pPr>
            <a:lvl5pPr marL="1087155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1583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5pPr>
            <a:lvl6pPr marL="2513644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72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99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26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 smtClean="0"/>
              <a:t>Image: </a:t>
            </a:r>
            <a:r>
              <a:rPr lang="en-US" sz="1200" dirty="0" err="1" smtClean="0"/>
              <a:t>cnn.com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4067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et_Bob__the_robotic_security_guard.png"/>
          <p:cNvPicPr>
            <a:picLocks noChangeAspect="1"/>
          </p:cNvPicPr>
          <p:nvPr/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 How does Bob work?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3" name="Text Placeholder 2"/>
          <p:cNvSpPr txBox="1">
            <a:spLocks/>
          </p:cNvSpPr>
          <p:nvPr/>
        </p:nvSpPr>
        <p:spPr bwMode="white">
          <a:xfrm>
            <a:off x="125662" y="6296528"/>
            <a:ext cx="2574759" cy="48126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vert="horz" wrap="square" lIns="0" tIns="0" rIns="0" bIns="0" rtlCol="0" anchor="ctr">
            <a:noAutofit/>
          </a:bodyPr>
          <a:lstStyle>
            <a:lvl1pPr marL="231696" indent="-231696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417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1pPr>
            <a:lvl2pPr marL="517436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2000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2pPr>
            <a:lvl3pPr marL="742784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1750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3pPr>
            <a:lvl4pPr marL="915764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1583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4pPr>
            <a:lvl5pPr marL="1087155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1583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5pPr>
            <a:lvl6pPr marL="2513644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72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99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26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 smtClean="0"/>
              <a:t>Image: </a:t>
            </a:r>
            <a:r>
              <a:rPr lang="en-US" sz="1200" dirty="0" err="1" smtClean="0"/>
              <a:t>cnn.com</a:t>
            </a:r>
            <a:endParaRPr lang="en-US" sz="1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886744" y="1203158"/>
            <a:ext cx="3393572" cy="4505158"/>
            <a:chOff x="7321725" y="2174408"/>
            <a:chExt cx="1967313" cy="3184565"/>
          </a:xfrm>
        </p:grpSpPr>
        <p:pic>
          <p:nvPicPr>
            <p:cNvPr id="8" name="Picture 7" descr="comp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4286" y="2174408"/>
              <a:ext cx="474751" cy="692345"/>
            </a:xfrm>
            <a:prstGeom prst="rect">
              <a:avLst/>
            </a:prstGeom>
          </p:spPr>
        </p:pic>
        <p:pic>
          <p:nvPicPr>
            <p:cNvPr id="9" name="Picture 8" descr="comp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4286" y="4666628"/>
              <a:ext cx="474751" cy="692345"/>
            </a:xfrm>
            <a:prstGeom prst="rect">
              <a:avLst/>
            </a:prstGeom>
          </p:spPr>
        </p:pic>
        <p:pic>
          <p:nvPicPr>
            <p:cNvPr id="10" name="Picture 9" descr="comp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4287" y="3813087"/>
              <a:ext cx="474751" cy="692345"/>
            </a:xfrm>
            <a:prstGeom prst="rect">
              <a:avLst/>
            </a:prstGeom>
          </p:spPr>
        </p:pic>
        <p:pic>
          <p:nvPicPr>
            <p:cNvPr id="11" name="Picture 10" descr="comp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4287" y="2959547"/>
              <a:ext cx="474751" cy="692345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>
              <a:endCxn id="8" idx="1"/>
            </p:cNvCxnSpPr>
            <p:nvPr/>
          </p:nvCxnSpPr>
          <p:spPr>
            <a:xfrm flipV="1">
              <a:off x="7321725" y="2520581"/>
              <a:ext cx="1492561" cy="10857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11" idx="1"/>
            </p:cNvCxnSpPr>
            <p:nvPr/>
          </p:nvCxnSpPr>
          <p:spPr>
            <a:xfrm flipV="1">
              <a:off x="7397393" y="3305720"/>
              <a:ext cx="1416894" cy="43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0" idx="1"/>
            </p:cNvCxnSpPr>
            <p:nvPr/>
          </p:nvCxnSpPr>
          <p:spPr>
            <a:xfrm>
              <a:off x="7397393" y="3935199"/>
              <a:ext cx="1416894" cy="2240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9" idx="1"/>
            </p:cNvCxnSpPr>
            <p:nvPr/>
          </p:nvCxnSpPr>
          <p:spPr>
            <a:xfrm>
              <a:off x="7397393" y="4045324"/>
              <a:ext cx="1416893" cy="9674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MS_word_DOC_icon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366" y="1643102"/>
            <a:ext cx="806453" cy="788737"/>
          </a:xfrm>
          <a:prstGeom prst="rect">
            <a:avLst/>
          </a:prstGeom>
        </p:spPr>
      </p:pic>
      <p:pic>
        <p:nvPicPr>
          <p:cNvPr id="17" name="Picture 16" descr="bobclampett-15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031" y="2646444"/>
            <a:ext cx="1968500" cy="21336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8" name="Picture 17" descr="MS_word_DOC_icon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19" y="2111829"/>
            <a:ext cx="806453" cy="788737"/>
          </a:xfrm>
          <a:prstGeom prst="rect">
            <a:avLst/>
          </a:prstGeom>
        </p:spPr>
      </p:pic>
      <p:pic>
        <p:nvPicPr>
          <p:cNvPr id="19" name="Picture 18" descr="MS_word_DOC_icon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766" y="1580343"/>
            <a:ext cx="806453" cy="788737"/>
          </a:xfrm>
          <a:prstGeom prst="rect">
            <a:avLst/>
          </a:prstGeom>
        </p:spPr>
      </p:pic>
      <p:pic>
        <p:nvPicPr>
          <p:cNvPr id="20" name="Picture 19" descr="shell-script-icone-8854-9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84" y="3589459"/>
            <a:ext cx="898282" cy="898282"/>
          </a:xfrm>
          <a:prstGeom prst="rect">
            <a:avLst/>
          </a:prstGeom>
        </p:spPr>
      </p:pic>
      <p:pic>
        <p:nvPicPr>
          <p:cNvPr id="21" name="Picture 20" descr="shell-script-icone-8854-9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390" y="4487741"/>
            <a:ext cx="898282" cy="898282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2968399" y="2699950"/>
            <a:ext cx="1869632" cy="493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009166" y="3942896"/>
            <a:ext cx="1828865" cy="544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330766" y="3589459"/>
            <a:ext cx="2507265" cy="287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73895" y="1858211"/>
            <a:ext cx="6116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Gill Sans Light"/>
                <a:cs typeface="Gill Sans Light"/>
              </a:rPr>
              <a:t>Bessie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410699" y="2885262"/>
            <a:ext cx="79799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err="1" smtClean="0">
                <a:solidFill>
                  <a:schemeClr val="accent2"/>
                </a:solidFill>
                <a:latin typeface="Gill Sans Light"/>
                <a:cs typeface="Gill Sans Light"/>
              </a:rPr>
              <a:t>Webbie</a:t>
            </a:r>
            <a:endParaRPr lang="en-US" sz="2000" dirty="0" smtClean="0">
              <a:solidFill>
                <a:schemeClr val="accent2"/>
              </a:solidFill>
              <a:latin typeface="Gill Sans Light"/>
              <a:cs typeface="Gill Sans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420766" y="4011100"/>
            <a:ext cx="6417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Gill Sans Light"/>
                <a:cs typeface="Gill Sans Light"/>
              </a:rPr>
              <a:t>Falcon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420766" y="5364937"/>
            <a:ext cx="116731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Gill Sans Light"/>
                <a:cs typeface="Gill Sans Light"/>
              </a:rPr>
              <a:t>Chewbacca</a:t>
            </a:r>
          </a:p>
        </p:txBody>
      </p:sp>
    </p:spTree>
    <p:extLst>
      <p:ext uri="{BB962C8B-B14F-4D97-AF65-F5344CB8AC3E}">
        <p14:creationId xmlns:p14="http://schemas.microsoft.com/office/powerpoint/2010/main" val="31966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et_Bob__the_robotic_security_guard.png"/>
          <p:cNvPicPr>
            <a:picLocks noChangeAspect="1"/>
          </p:cNvPicPr>
          <p:nvPr/>
        </p:nvPicPr>
        <p:blipFill>
          <a:blip r:embed="rId3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 How does Bob work?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3" name="Text Placeholder 2"/>
          <p:cNvSpPr txBox="1">
            <a:spLocks/>
          </p:cNvSpPr>
          <p:nvPr/>
        </p:nvSpPr>
        <p:spPr bwMode="white">
          <a:xfrm>
            <a:off x="125662" y="6296528"/>
            <a:ext cx="2574759" cy="48126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vert="horz" wrap="square" lIns="0" tIns="0" rIns="0" bIns="0" rtlCol="0" anchor="ctr">
            <a:noAutofit/>
          </a:bodyPr>
          <a:lstStyle>
            <a:lvl1pPr marL="231696" indent="-231696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417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1pPr>
            <a:lvl2pPr marL="517436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2000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2pPr>
            <a:lvl3pPr marL="742784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1750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3pPr>
            <a:lvl4pPr marL="915764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1583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4pPr>
            <a:lvl5pPr marL="1087155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1583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5pPr>
            <a:lvl6pPr marL="2513644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72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99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26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 smtClean="0"/>
              <a:t>Image: </a:t>
            </a:r>
            <a:r>
              <a:rPr lang="en-US" sz="1200" dirty="0" err="1" smtClean="0"/>
              <a:t>cnn.com</a:t>
            </a:r>
            <a:endParaRPr lang="en-US" sz="1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886744" y="1203158"/>
            <a:ext cx="3393572" cy="4505158"/>
            <a:chOff x="7321725" y="2174408"/>
            <a:chExt cx="1967313" cy="3184565"/>
          </a:xfrm>
        </p:grpSpPr>
        <p:pic>
          <p:nvPicPr>
            <p:cNvPr id="8" name="Picture 7" descr="comput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4286" y="2174408"/>
              <a:ext cx="474751" cy="692345"/>
            </a:xfrm>
            <a:prstGeom prst="rect">
              <a:avLst/>
            </a:prstGeom>
          </p:spPr>
        </p:pic>
        <p:pic>
          <p:nvPicPr>
            <p:cNvPr id="9" name="Picture 8" descr="comput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4286" y="4666628"/>
              <a:ext cx="474751" cy="692345"/>
            </a:xfrm>
            <a:prstGeom prst="rect">
              <a:avLst/>
            </a:prstGeom>
          </p:spPr>
        </p:pic>
        <p:pic>
          <p:nvPicPr>
            <p:cNvPr id="10" name="Picture 9" descr="comput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4287" y="3813087"/>
              <a:ext cx="474751" cy="692345"/>
            </a:xfrm>
            <a:prstGeom prst="rect">
              <a:avLst/>
            </a:prstGeom>
          </p:spPr>
        </p:pic>
        <p:pic>
          <p:nvPicPr>
            <p:cNvPr id="11" name="Picture 10" descr="comput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4287" y="2959547"/>
              <a:ext cx="474751" cy="692345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>
              <a:endCxn id="8" idx="1"/>
            </p:cNvCxnSpPr>
            <p:nvPr/>
          </p:nvCxnSpPr>
          <p:spPr>
            <a:xfrm flipV="1">
              <a:off x="7321725" y="2520581"/>
              <a:ext cx="1492561" cy="10857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11" idx="1"/>
            </p:cNvCxnSpPr>
            <p:nvPr/>
          </p:nvCxnSpPr>
          <p:spPr>
            <a:xfrm flipV="1">
              <a:off x="7397393" y="3305720"/>
              <a:ext cx="1416894" cy="43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0" idx="1"/>
            </p:cNvCxnSpPr>
            <p:nvPr/>
          </p:nvCxnSpPr>
          <p:spPr>
            <a:xfrm>
              <a:off x="7397393" y="3935199"/>
              <a:ext cx="1416894" cy="2240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9" idx="1"/>
            </p:cNvCxnSpPr>
            <p:nvPr/>
          </p:nvCxnSpPr>
          <p:spPr>
            <a:xfrm>
              <a:off x="7397393" y="4045324"/>
              <a:ext cx="1416893" cy="9674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MS_word_DOC_icon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366" y="1643102"/>
            <a:ext cx="806453" cy="788737"/>
          </a:xfrm>
          <a:prstGeom prst="rect">
            <a:avLst/>
          </a:prstGeom>
        </p:spPr>
      </p:pic>
      <p:pic>
        <p:nvPicPr>
          <p:cNvPr id="17" name="Picture 16" descr="bobclampett-150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031" y="2646444"/>
            <a:ext cx="1968500" cy="21336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8" name="Picture 17" descr="MS_word_DOC_icon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19" y="2111829"/>
            <a:ext cx="806453" cy="788737"/>
          </a:xfrm>
          <a:prstGeom prst="rect">
            <a:avLst/>
          </a:prstGeom>
        </p:spPr>
      </p:pic>
      <p:pic>
        <p:nvPicPr>
          <p:cNvPr id="19" name="Picture 18" descr="MS_word_DOC_icon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766" y="1580343"/>
            <a:ext cx="806453" cy="788737"/>
          </a:xfrm>
          <a:prstGeom prst="rect">
            <a:avLst/>
          </a:prstGeom>
        </p:spPr>
      </p:pic>
      <p:pic>
        <p:nvPicPr>
          <p:cNvPr id="20" name="Picture 19" descr="shell-script-icone-8854-9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84" y="3589459"/>
            <a:ext cx="898282" cy="898282"/>
          </a:xfrm>
          <a:prstGeom prst="rect">
            <a:avLst/>
          </a:prstGeom>
        </p:spPr>
      </p:pic>
      <p:pic>
        <p:nvPicPr>
          <p:cNvPr id="21" name="Picture 20" descr="shell-script-icone-8854-9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390" y="4487741"/>
            <a:ext cx="898282" cy="898282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2968399" y="2699950"/>
            <a:ext cx="1869632" cy="493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009166" y="3942896"/>
            <a:ext cx="1828865" cy="544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330766" y="3589459"/>
            <a:ext cx="2507265" cy="287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73895" y="1858211"/>
            <a:ext cx="6116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Gill Sans Light"/>
                <a:cs typeface="Gill Sans Light"/>
              </a:rPr>
              <a:t>Bessie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410699" y="2885262"/>
            <a:ext cx="79799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err="1" smtClean="0">
                <a:solidFill>
                  <a:schemeClr val="accent2"/>
                </a:solidFill>
                <a:latin typeface="Gill Sans Light"/>
                <a:cs typeface="Gill Sans Light"/>
              </a:rPr>
              <a:t>Webbie</a:t>
            </a:r>
            <a:endParaRPr lang="en-US" sz="2000" dirty="0" smtClean="0">
              <a:solidFill>
                <a:schemeClr val="accent2"/>
              </a:solidFill>
              <a:latin typeface="Gill Sans Light"/>
              <a:cs typeface="Gill Sans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420766" y="4011100"/>
            <a:ext cx="6417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Gill Sans Light"/>
                <a:cs typeface="Gill Sans Light"/>
              </a:rPr>
              <a:t>Falcon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420766" y="5364937"/>
            <a:ext cx="116731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Gill Sans Light"/>
                <a:cs typeface="Gill Sans Light"/>
              </a:rPr>
              <a:t>Chewbacca</a:t>
            </a:r>
          </a:p>
        </p:txBody>
      </p:sp>
      <p:sp>
        <p:nvSpPr>
          <p:cNvPr id="29" name="TextBox 28"/>
          <p:cNvSpPr txBox="1"/>
          <p:nvPr/>
        </p:nvSpPr>
        <p:spPr>
          <a:xfrm rot="20171593">
            <a:off x="365045" y="2816861"/>
            <a:ext cx="1089962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accent2"/>
                </a:solidFill>
                <a:latin typeface="Gill Sans Light"/>
                <a:cs typeface="Gill Sans Light"/>
              </a:rPr>
              <a:t>What could possibly go wrong?</a:t>
            </a:r>
          </a:p>
        </p:txBody>
      </p:sp>
    </p:spTree>
    <p:extLst>
      <p:ext uri="{BB962C8B-B14F-4D97-AF65-F5344CB8AC3E}">
        <p14:creationId xmlns:p14="http://schemas.microsoft.com/office/powerpoint/2010/main" val="364371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22421" y="1350211"/>
            <a:ext cx="10761581" cy="4451683"/>
          </a:xfrm>
          <a:solidFill>
            <a:schemeClr val="bg1"/>
          </a:solidFill>
          <a:ln>
            <a:solidFill>
              <a:schemeClr val="tx2"/>
            </a:solidFill>
          </a:ln>
        </p:spPr>
        <p:txBody>
          <a:bodyPr anchor="ctr"/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white">
          <a:xfrm>
            <a:off x="125662" y="6296528"/>
            <a:ext cx="2574759" cy="48126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vert="horz" wrap="square" lIns="0" tIns="0" rIns="0" bIns="0" rtlCol="0" anchor="ctr">
            <a:noAutofit/>
          </a:bodyPr>
          <a:lstStyle>
            <a:lvl1pPr marL="231696" indent="-231696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Char char="•"/>
              <a:defRPr sz="2417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1pPr>
            <a:lvl2pPr marL="517436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2000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2pPr>
            <a:lvl3pPr marL="742784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1750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3pPr>
            <a:lvl4pPr marL="915764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1583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4pPr>
            <a:lvl5pPr marL="1087155" indent="-285739" algn="l" defTabSz="914053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Lucida Grande"/>
              <a:buChar char=" "/>
              <a:defRPr sz="1583" b="0" i="0" kern="1200" baseline="0">
                <a:solidFill>
                  <a:srgbClr val="435464"/>
                </a:solidFill>
                <a:latin typeface="Gill Sans Light"/>
                <a:ea typeface="+mn-ea"/>
                <a:cs typeface="Gill Sans Light"/>
              </a:defRPr>
            </a:lvl5pPr>
            <a:lvl6pPr marL="2513644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72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99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26" indent="-228513" algn="l" defTabSz="9140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 smtClean="0"/>
              <a:t>Image: </a:t>
            </a:r>
            <a:r>
              <a:rPr lang="en-US" sz="1200" dirty="0" err="1" smtClean="0"/>
              <a:t>remarcom.typepad.com</a:t>
            </a:r>
            <a:endParaRPr lang="en-US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361732"/>
              </p:ext>
            </p:extLst>
          </p:nvPr>
        </p:nvGraphicFramePr>
        <p:xfrm>
          <a:off x="1016000" y="1350211"/>
          <a:ext cx="10414000" cy="4451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4526"/>
                <a:gridCol w="4879474"/>
              </a:tblGrid>
              <a:tr h="4451683">
                <a:tc>
                  <a:txBody>
                    <a:bodyPr/>
                    <a:lstStyle/>
                    <a:p>
                      <a:pPr marL="571500" indent="-571500" algn="l">
                        <a:buFont typeface="Arial"/>
                        <a:buChar char="•"/>
                      </a:pPr>
                      <a:r>
                        <a:rPr lang="en-US" sz="3600" dirty="0" smtClean="0"/>
                        <a:t>Domain knowledge</a:t>
                      </a:r>
                    </a:p>
                    <a:p>
                      <a:pPr marL="571500" indent="-571500" algn="l">
                        <a:buFont typeface="Arial"/>
                        <a:buChar char="•"/>
                      </a:pPr>
                      <a:r>
                        <a:rPr lang="en-US" sz="3600" dirty="0" smtClean="0"/>
                        <a:t>Scale</a:t>
                      </a:r>
                    </a:p>
                    <a:p>
                      <a:pPr marL="571500" marR="0" indent="-571500" algn="l" defTabSz="9140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3600" dirty="0" smtClean="0"/>
                        <a:t>Change management</a:t>
                      </a:r>
                    </a:p>
                    <a:p>
                      <a:pPr marL="571500" marR="0" indent="-571500" algn="l" defTabSz="9140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3600" dirty="0" smtClean="0"/>
                        <a:t>Cost</a:t>
                      </a:r>
                    </a:p>
                    <a:p>
                      <a:pPr marL="571500" indent="-571500" algn="l">
                        <a:buFont typeface="Arial"/>
                        <a:buChar char="•"/>
                      </a:pPr>
                      <a:r>
                        <a:rPr lang="en-US" sz="3600" dirty="0" smtClean="0"/>
                        <a:t>Speed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/>
                        <a:buChar char="•"/>
                      </a:pPr>
                      <a:endParaRPr lang="en-US" sz="4000" dirty="0" smtClean="0"/>
                    </a:p>
                    <a:p>
                      <a:pPr marL="457200" indent="-457200" algn="l">
                        <a:buFont typeface="Arial"/>
                        <a:buChar char="•"/>
                      </a:pPr>
                      <a:r>
                        <a:rPr lang="en-US" sz="4000" dirty="0" smtClean="0"/>
                        <a:t>Confidence</a:t>
                      </a:r>
                    </a:p>
                    <a:p>
                      <a:pPr marL="457200" indent="-457200" algn="l">
                        <a:buFont typeface="Arial"/>
                        <a:buChar char="•"/>
                      </a:pPr>
                      <a:r>
                        <a:rPr lang="en-US" sz="4000" dirty="0" smtClean="0"/>
                        <a:t>Reliability</a:t>
                      </a:r>
                    </a:p>
                    <a:p>
                      <a:pPr marL="457200" indent="-457200" algn="l">
                        <a:buFont typeface="Arial"/>
                        <a:buChar char="•"/>
                      </a:pPr>
                      <a:r>
                        <a:rPr lang="en-US" sz="4000" dirty="0" smtClean="0"/>
                        <a:t>Auditing</a:t>
                      </a:r>
                    </a:p>
                    <a:p>
                      <a:pPr marL="457200" indent="-457200" algn="l">
                        <a:buFont typeface="Arial"/>
                        <a:buChar char="•"/>
                      </a:pPr>
                      <a:r>
                        <a:rPr lang="en-US" sz="4000" dirty="0" smtClean="0"/>
                        <a:t>Security</a:t>
                      </a:r>
                    </a:p>
                    <a:p>
                      <a:pPr marL="457200" indent="-457200" algn="l">
                        <a:buFont typeface="Arial"/>
                        <a:buChar char="•"/>
                      </a:pPr>
                      <a:r>
                        <a:rPr lang="en-US" sz="4000" dirty="0" smtClean="0"/>
                        <a:t>Documentation</a:t>
                      </a:r>
                    </a:p>
                    <a:p>
                      <a:pPr marL="0" indent="0" algn="ctr">
                        <a:buNone/>
                      </a:pP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white">
          <a:xfrm>
            <a:off x="508002" y="457202"/>
            <a:ext cx="11176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91405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83" b="0" i="0" kern="1200" cap="none" spc="0" baseline="0">
                <a:ln w="3175">
                  <a:noFill/>
                </a:ln>
                <a:solidFill>
                  <a:srgbClr val="435464"/>
                </a:solidFill>
                <a:effectLst/>
                <a:latin typeface="Gill Sans Light"/>
                <a:ea typeface="+mn-ea"/>
                <a:cs typeface="Gill Sans Light"/>
              </a:defRPr>
            </a:lvl1pPr>
          </a:lstStyle>
          <a:p>
            <a:r>
              <a:rPr lang="en-US" sz="3200" dirty="0" smtClean="0"/>
              <a:t> Systems management involves many things!</a:t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245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ef 2015">
  <a:themeElements>
    <a:clrScheme name="Custom 1">
      <a:dk1>
        <a:sysClr val="windowText" lastClr="000000"/>
      </a:dk1>
      <a:lt1>
        <a:sysClr val="window" lastClr="FFFFFF"/>
      </a:lt1>
      <a:dk2>
        <a:srgbClr val="2F3336"/>
      </a:dk2>
      <a:lt2>
        <a:srgbClr val="5AA1DA"/>
      </a:lt2>
      <a:accent1>
        <a:srgbClr val="F18B21"/>
      </a:accent1>
      <a:accent2>
        <a:srgbClr val="3F5364"/>
      </a:accent2>
      <a:accent3>
        <a:srgbClr val="6BB2E2"/>
      </a:accent3>
      <a:accent4>
        <a:srgbClr val="5AB7B2"/>
      </a:accent4>
      <a:accent5>
        <a:srgbClr val="FDB714"/>
      </a:accent5>
      <a:accent6>
        <a:srgbClr val="7D868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 2015" id="{D84ECEA3-A38F-5B46-BF2E-76023CE9EB4D}" vid="{7A4203CC-B2AD-B548-9579-6B5A17AABB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Chef 2015</Template>
  <TotalTime>17870</TotalTime>
  <Words>1916</Words>
  <Application>Microsoft Macintosh PowerPoint</Application>
  <PresentationFormat>Custom</PresentationFormat>
  <Paragraphs>344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Chef 2015</vt:lpstr>
      <vt:lpstr>Chef and Chef Delivery</vt:lpstr>
      <vt:lpstr>PowerPoint Presentation</vt:lpstr>
      <vt:lpstr>PowerPoint Presentation</vt:lpstr>
      <vt:lpstr>PowerPoint Presentation</vt:lpstr>
      <vt:lpstr>PowerPoint Presentation</vt:lpstr>
      <vt:lpstr> A tale of traditional systems management – meet Bob</vt:lpstr>
      <vt:lpstr> How does Bob work? </vt:lpstr>
      <vt:lpstr> How does Bob work? </vt:lpstr>
      <vt:lpstr>PowerPoint Presentation</vt:lpstr>
      <vt:lpstr> Give Bob some tools to make his life better!</vt:lpstr>
      <vt:lpstr>Chef is infrastructure as code</vt:lpstr>
      <vt:lpstr>Code is good!</vt:lpstr>
      <vt:lpstr>The Chef software platform</vt:lpstr>
      <vt:lpstr>Building blocks</vt:lpstr>
      <vt:lpstr>Building blocks: what is a resource?</vt:lpstr>
      <vt:lpstr> Demo: Configure Apache web server in a local environment</vt:lpstr>
      <vt:lpstr>Yes!</vt:lpstr>
      <vt:lpstr>That’s cool but…</vt:lpstr>
      <vt:lpstr>Safety vs. speed</vt:lpstr>
      <vt:lpstr>Chef Delivery</vt:lpstr>
      <vt:lpstr>Introducing Chef Delivery</vt:lpstr>
      <vt:lpstr>Shared workflow</vt:lpstr>
      <vt:lpstr>Unified Pipeline Shape</vt:lpstr>
      <vt:lpstr>Delivery Phases – Example Java Application</vt:lpstr>
      <vt:lpstr>Visualization of Change</vt:lpstr>
      <vt:lpstr>Chef Delivery uses Chef to Chef</vt:lpstr>
      <vt:lpstr>Let’s build a web application!</vt:lpstr>
      <vt:lpstr>Let’s build a web application! (cont.) </vt:lpstr>
      <vt:lpstr>Delivery works with GitHub too! (demo as time allows)</vt:lpstr>
      <vt:lpstr>PowerPoint Presentation</vt:lpstr>
      <vt:lpstr>Architecture</vt:lpstr>
      <vt:lpstr>Deploy Automation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Chef and Delivery - December South Florida DevOps Meetup</dc:title>
  <dc:subject/>
  <dc:creator/>
  <cp:keywords/>
  <dc:description/>
  <cp:lastModifiedBy>Thomas Petchel</cp:lastModifiedBy>
  <cp:revision>109</cp:revision>
  <dcterms:created xsi:type="dcterms:W3CDTF">2015-09-02T00:33:19Z</dcterms:created>
  <dcterms:modified xsi:type="dcterms:W3CDTF">2015-12-17T20:33:52Z</dcterms:modified>
  <cp:category/>
</cp:coreProperties>
</file>