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feaef323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feaef323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eaef323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eaef323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feaef323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feaef323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eaef323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eaef323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feaef3235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feaef323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feaef3235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feaef323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feaef3235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feaef323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feaef323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feaef323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feaef323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feaef323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eaef3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eaef3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feaef32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feaef32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feaef32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feaef32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eaef323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eaef323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feaef323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feaef323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feaef323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feaef323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eaef323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eaef323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feaef323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feaef323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Basic Encryption / Boolean Logic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art of secret messages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with XOR</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XOR can be used as a method of cryptography.  In computers, each character is represented by a single-byte (8-bit) binary number (ASCII Encoding).  A is 01000001, B is 01000010, C is 01000011, and so on.</a:t>
            </a:r>
            <a:endParaRPr/>
          </a:p>
          <a:p>
            <a:pPr indent="0" lvl="0" marL="0" rtl="0" algn="l">
              <a:spcBef>
                <a:spcPts val="1200"/>
              </a:spcBef>
              <a:spcAft>
                <a:spcPts val="0"/>
              </a:spcAft>
              <a:buNone/>
            </a:pPr>
            <a:r>
              <a:rPr lang="en"/>
              <a:t>XOR encryption involves taking a key (usually a single byte), and performing the XOR operation on each character.  After every byte of the plaintext message has been XORed by the key, you have your ciphertext.</a:t>
            </a:r>
            <a:endParaRPr/>
          </a:p>
          <a:p>
            <a:pPr indent="0" lvl="0" marL="0" rtl="0" algn="l">
              <a:spcBef>
                <a:spcPts val="1200"/>
              </a:spcBef>
              <a:spcAft>
                <a:spcPts val="1200"/>
              </a:spcAft>
              <a:buNone/>
            </a:pPr>
            <a:r>
              <a:rPr lang="en"/>
              <a:t>An example can be seen on the next slide.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with XOR</a:t>
            </a:r>
            <a:endParaRPr/>
          </a:p>
        </p:txBody>
      </p:sp>
      <p:sp>
        <p:nvSpPr>
          <p:cNvPr id="144" name="Google Shape;144;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this example, we’ve chosen a key of 1F (hex) or 00011111 (binary).  For the sake of our XOR operations, assume 1 = True and 0 = False.</a:t>
            </a:r>
            <a:endParaRPr sz="1700"/>
          </a:p>
          <a:p>
            <a:pPr indent="0" lvl="0" marL="0" rtl="0" algn="l">
              <a:spcBef>
                <a:spcPts val="1200"/>
              </a:spcBef>
              <a:spcAft>
                <a:spcPts val="0"/>
              </a:spcAft>
              <a:buNone/>
            </a:pPr>
            <a:r>
              <a:rPr lang="en" sz="1700"/>
              <a:t>Let’s encrypt the word “XOR”.</a:t>
            </a:r>
            <a:endParaRPr sz="1700"/>
          </a:p>
          <a:p>
            <a:pPr indent="0" lvl="0" marL="0" rtl="0" algn="l">
              <a:spcBef>
                <a:spcPts val="1200"/>
              </a:spcBef>
              <a:spcAft>
                <a:spcPts val="0"/>
              </a:spcAft>
              <a:buNone/>
            </a:pPr>
            <a:r>
              <a:rPr lang="en" sz="1700"/>
              <a:t>Using XOR encryption with a key of 1F:</a:t>
            </a:r>
            <a:endParaRPr sz="1700"/>
          </a:p>
          <a:p>
            <a:pPr indent="0" lvl="0" marL="0" rtl="0" algn="l">
              <a:spcBef>
                <a:spcPts val="1200"/>
              </a:spcBef>
              <a:spcAft>
                <a:spcPts val="0"/>
              </a:spcAft>
              <a:buNone/>
            </a:pPr>
            <a:r>
              <a:rPr lang="en" sz="1600">
                <a:latin typeface="Courier New"/>
                <a:ea typeface="Courier New"/>
                <a:cs typeface="Courier New"/>
                <a:sym typeface="Courier New"/>
              </a:rPr>
              <a:t>XOR = GPM</a:t>
            </a:r>
            <a:endParaRPr sz="1600">
              <a:latin typeface="Courier New"/>
              <a:ea typeface="Courier New"/>
              <a:cs typeface="Courier New"/>
              <a:sym typeface="Courier New"/>
            </a:endParaRPr>
          </a:p>
          <a:p>
            <a:pPr indent="0" lvl="0" marL="0" rtl="0" algn="l">
              <a:spcBef>
                <a:spcPts val="1200"/>
              </a:spcBef>
              <a:spcAft>
                <a:spcPts val="1200"/>
              </a:spcAft>
              <a:buNone/>
            </a:pPr>
            <a:r>
              <a:rPr lang="en" sz="1600">
                <a:latin typeface="Courier New"/>
                <a:ea typeface="Courier New"/>
                <a:cs typeface="Courier New"/>
                <a:sym typeface="Courier New"/>
              </a:rPr>
              <a:t>SECRET MESSAGES = LZ\MZK?RZLL^XZL</a:t>
            </a:r>
            <a:endParaRPr sz="1600">
              <a:latin typeface="Courier New"/>
              <a:ea typeface="Courier New"/>
              <a:cs typeface="Courier New"/>
              <a:sym typeface="Courier New"/>
            </a:endParaRPr>
          </a:p>
        </p:txBody>
      </p:sp>
      <p:sp>
        <p:nvSpPr>
          <p:cNvPr id="145" name="Google Shape;145;p23"/>
          <p:cNvSpPr txBox="1"/>
          <p:nvPr/>
        </p:nvSpPr>
        <p:spPr>
          <a:xfrm>
            <a:off x="5545475" y="1152475"/>
            <a:ext cx="2755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      X = 01011000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Key = 00011111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XOR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Result = 01000111 = G</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O = 01001111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Key = 00011111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XOR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Result = 01010000 = P</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 = 01010010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Key = 00011111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XOR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Result = 01001101 = M</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Types of Encoding / How to Differentiate</a:t>
            </a:r>
            <a:endParaRPr/>
          </a:p>
        </p:txBody>
      </p:sp>
      <p:sp>
        <p:nvSpPr>
          <p:cNvPr id="151" name="Google Shape;151;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43 72 79 70 74 6f 20 69 73 20 63 6f 6f 6c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text encoding (ASCII)</a:t>
            </a:r>
            <a:endParaRPr/>
          </a:p>
        </p:txBody>
      </p:sp>
      <p:sp>
        <p:nvSpPr>
          <p:cNvPr id="157" name="Google Shape;157;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modern computers, text is almost always encoded using a scheme called ASCII, which stands for “American Standard Code for Information Interchange.”</a:t>
            </a:r>
            <a:endParaRPr/>
          </a:p>
          <a:p>
            <a:pPr indent="0" lvl="0" marL="0" rtl="0" algn="l">
              <a:spcBef>
                <a:spcPts val="1200"/>
              </a:spcBef>
              <a:spcAft>
                <a:spcPts val="0"/>
              </a:spcAft>
              <a:buNone/>
            </a:pPr>
            <a:r>
              <a:rPr lang="en"/>
              <a:t>Each character is represented by a single byte of binary data.  In decimal, these values range from 32 - 126.</a:t>
            </a:r>
            <a:endParaRPr/>
          </a:p>
          <a:p>
            <a:pPr indent="0" lvl="0" marL="0" rtl="0" algn="l">
              <a:spcBef>
                <a:spcPts val="1200"/>
              </a:spcBef>
              <a:spcAft>
                <a:spcPts val="1200"/>
              </a:spcAft>
              <a:buNone/>
            </a:pPr>
            <a:r>
              <a:rPr lang="en"/>
              <a:t>Whenever we want to represent letters using numbers, we will use ASCII.</a:t>
            </a:r>
            <a:endParaRPr/>
          </a:p>
        </p:txBody>
      </p:sp>
      <p:pic>
        <p:nvPicPr>
          <p:cNvPr id="158" name="Google Shape;158;p25"/>
          <p:cNvPicPr preferRelativeResize="0"/>
          <p:nvPr/>
        </p:nvPicPr>
        <p:blipFill>
          <a:blip r:embed="rId3">
            <a:alphaModFix/>
          </a:blip>
          <a:stretch>
            <a:fillRect/>
          </a:stretch>
        </p:blipFill>
        <p:spPr>
          <a:xfrm>
            <a:off x="4572000" y="1404450"/>
            <a:ext cx="4267200" cy="29124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number bases</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cryptography, you will frequently see text encoded using a variety of number bases.</a:t>
            </a:r>
            <a:endParaRPr/>
          </a:p>
          <a:p>
            <a:pPr indent="0" lvl="0" marL="0" rtl="0" algn="l">
              <a:spcBef>
                <a:spcPts val="1200"/>
              </a:spcBef>
              <a:spcAft>
                <a:spcPts val="0"/>
              </a:spcAft>
              <a:buNone/>
            </a:pPr>
            <a:r>
              <a:rPr lang="en"/>
              <a:t>The most commonly used ones are:</a:t>
            </a:r>
            <a:endParaRPr/>
          </a:p>
          <a:p>
            <a:pPr indent="-342900" lvl="0" marL="457200" rtl="0" algn="l">
              <a:spcBef>
                <a:spcPts val="1200"/>
              </a:spcBef>
              <a:spcAft>
                <a:spcPts val="0"/>
              </a:spcAft>
              <a:buSzPts val="1800"/>
              <a:buChar char="●"/>
            </a:pPr>
            <a:r>
              <a:rPr lang="en"/>
              <a:t>Binary (base 2)</a:t>
            </a:r>
            <a:endParaRPr/>
          </a:p>
          <a:p>
            <a:pPr indent="-342900" lvl="0" marL="457200" rtl="0" algn="l">
              <a:spcBef>
                <a:spcPts val="0"/>
              </a:spcBef>
              <a:spcAft>
                <a:spcPts val="0"/>
              </a:spcAft>
              <a:buSzPts val="1800"/>
              <a:buChar char="●"/>
            </a:pPr>
            <a:r>
              <a:rPr lang="en"/>
              <a:t>Octal (base 8)</a:t>
            </a:r>
            <a:endParaRPr/>
          </a:p>
          <a:p>
            <a:pPr indent="-342900" lvl="0" marL="457200" rtl="0" algn="l">
              <a:spcBef>
                <a:spcPts val="0"/>
              </a:spcBef>
              <a:spcAft>
                <a:spcPts val="0"/>
              </a:spcAft>
              <a:buSzPts val="1800"/>
              <a:buChar char="●"/>
            </a:pPr>
            <a:r>
              <a:rPr lang="en"/>
              <a:t>Decimal (base 10)</a:t>
            </a:r>
            <a:endParaRPr/>
          </a:p>
          <a:p>
            <a:pPr indent="-342900" lvl="0" marL="457200" rtl="0" algn="l">
              <a:spcBef>
                <a:spcPts val="0"/>
              </a:spcBef>
              <a:spcAft>
                <a:spcPts val="0"/>
              </a:spcAft>
              <a:buSzPts val="1800"/>
              <a:buChar char="●"/>
            </a:pPr>
            <a:r>
              <a:rPr lang="en"/>
              <a:t>Hexadecimal (base 16)</a:t>
            </a:r>
            <a:endParaRPr/>
          </a:p>
          <a:p>
            <a:pPr indent="-342900" lvl="0" marL="457200" rtl="0" algn="l">
              <a:spcBef>
                <a:spcPts val="0"/>
              </a:spcBef>
              <a:spcAft>
                <a:spcPts val="0"/>
              </a:spcAft>
              <a:buSzPts val="1800"/>
              <a:buChar char="●"/>
            </a:pPr>
            <a:r>
              <a:rPr lang="en"/>
              <a:t>Base 64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(base 2)</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Binary is perhaps the most easily recognizable base encoding, as it consists solely of a sequence of 1s and 0s.  Given a binary encoded message, it will look something like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01000010 01001001 01001110 01000001 01010010 01011001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Octal (base 8)</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octal encoded string will consist entirely of numbers ranging from 0 to 7.</a:t>
            </a:r>
            <a:endParaRPr/>
          </a:p>
          <a:p>
            <a:pPr indent="0" lvl="0" marL="0" rtl="0" algn="l">
              <a:spcBef>
                <a:spcPts val="1200"/>
              </a:spcBef>
              <a:spcAft>
                <a:spcPts val="0"/>
              </a:spcAft>
              <a:buNone/>
            </a:pPr>
            <a:r>
              <a:rPr lang="en"/>
              <a:t>0, 1, 2, 3, 4, 5, 6, 7 (That’s 8 possible numbers!)</a:t>
            </a:r>
            <a:endParaRPr/>
          </a:p>
          <a:p>
            <a:pPr indent="0" lvl="0" marL="0" rtl="0" algn="l">
              <a:spcBef>
                <a:spcPts val="1200"/>
              </a:spcBef>
              <a:spcAft>
                <a:spcPts val="0"/>
              </a:spcAft>
              <a:buNone/>
            </a:pPr>
            <a:r>
              <a:rPr lang="en"/>
              <a:t>A message encrypted using base 8 will look like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117 103 124 101 114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 (base 16)</a:t>
            </a:r>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Hexadecimal is one of the most commonly used bases in computers.  In hex, </a:t>
            </a:r>
            <a:r>
              <a:rPr lang="en"/>
              <a:t>there are 16 possible values for each digit, ranging from 0 - F.  A hex encoded string will look like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48 45 58 41 44 45 43 49 4D 41 4C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64</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 64 encoding is another easily recognizable scheme.  There are 64 different possible values for each digit.  Characters from A-Z, a-z, 0-9, +, and / are used.  A base 64 encoded string may also have one or two equals signs at the end as padding.  Here is an example of a base 64 encoded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QmFzZSA2NCBsb29rcyByZWFsbHkgZnVua3k=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cryptography?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Cryptography is defined as “the science or study of the techniques of secret writing, especially code and cipher systems, methods, and the like” (dictionary.com).  In short, cryptography is coming up with secret codes!</a:t>
            </a:r>
            <a:endParaRPr/>
          </a:p>
          <a:p>
            <a:pPr indent="0" lvl="0" marL="0" rtl="0" algn="l">
              <a:spcBef>
                <a:spcPts val="1200"/>
              </a:spcBef>
              <a:spcAft>
                <a:spcPts val="0"/>
              </a:spcAft>
              <a:buNone/>
            </a:pPr>
            <a:r>
              <a:rPr lang="en"/>
              <a:t>Some of the more common ciphers are:</a:t>
            </a:r>
            <a:endParaRPr/>
          </a:p>
          <a:p>
            <a:pPr indent="-342900" lvl="0" marL="457200" rtl="0" algn="l">
              <a:spcBef>
                <a:spcPts val="1200"/>
              </a:spcBef>
              <a:spcAft>
                <a:spcPts val="0"/>
              </a:spcAft>
              <a:buSzPts val="1800"/>
              <a:buChar char="●"/>
            </a:pPr>
            <a:r>
              <a:rPr lang="en"/>
              <a:t>Substitution ciphers (Caesar shift, ROT13, etc.)</a:t>
            </a:r>
            <a:endParaRPr/>
          </a:p>
          <a:p>
            <a:pPr indent="-342900" lvl="0" marL="457200" rtl="0" algn="l">
              <a:spcBef>
                <a:spcPts val="0"/>
              </a:spcBef>
              <a:spcAft>
                <a:spcPts val="0"/>
              </a:spcAft>
              <a:buSzPts val="1800"/>
              <a:buChar char="●"/>
            </a:pPr>
            <a:r>
              <a:rPr lang="en"/>
              <a:t>Polyalphabetic ciphers (Vigenere)</a:t>
            </a:r>
            <a:endParaRPr/>
          </a:p>
          <a:p>
            <a:pPr indent="-342900" lvl="0" marL="457200" rtl="0" algn="l">
              <a:spcBef>
                <a:spcPts val="0"/>
              </a:spcBef>
              <a:spcAft>
                <a:spcPts val="0"/>
              </a:spcAft>
              <a:buSzPts val="1800"/>
              <a:buChar char="●"/>
            </a:pPr>
            <a:r>
              <a:rPr lang="en"/>
              <a:t>Transposition ciphers (Rail fence, syctale,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earliest known use of cryptography dates back to around 1900 BC, with some hieroglyphs carved into the wall of an ancient Egyptian tomb (ranksecure.in).</a:t>
            </a:r>
            <a:endParaRPr/>
          </a:p>
          <a:p>
            <a:pPr indent="0" lvl="0" marL="0" rtl="0" algn="l">
              <a:spcBef>
                <a:spcPts val="1200"/>
              </a:spcBef>
              <a:spcAft>
                <a:spcPts val="0"/>
              </a:spcAft>
              <a:buNone/>
            </a:pPr>
            <a:r>
              <a:rPr lang="en"/>
              <a:t>Most traditional cryptography consisted of simple substitution/shift ciphers, such as the Caesar cipher, used by Julius Caesar to communicate in secret.</a:t>
            </a:r>
            <a:endParaRPr/>
          </a:p>
          <a:p>
            <a:pPr indent="0" lvl="0" marL="0" rtl="0" algn="l">
              <a:spcBef>
                <a:spcPts val="1200"/>
              </a:spcBef>
              <a:spcAft>
                <a:spcPts val="1200"/>
              </a:spcAft>
              <a:buNone/>
            </a:pPr>
            <a:r>
              <a:rPr lang="en"/>
              <a:t>In the age of computers, we use encryption for things like online privacy, securing passwords, and processing digital currency.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Caesar cipher</a:t>
            </a:r>
            <a:endParaRPr/>
          </a:p>
        </p:txBody>
      </p:sp>
      <p:sp>
        <p:nvSpPr>
          <p:cNvPr id="73" name="Google Shape;73;p16"/>
          <p:cNvSpPr txBox="1"/>
          <p:nvPr>
            <p:ph idx="1" type="body"/>
          </p:nvPr>
        </p:nvSpPr>
        <p:spPr>
          <a:xfrm>
            <a:off x="311700" y="1152475"/>
            <a:ext cx="48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caesar cipher consists of a ciphertext and a key.  Place two alphabets on top of each other.  The key may be any letter.  Shift the letters of the top alphabet until the A matches up with the key letter on the bottom alphabet.</a:t>
            </a:r>
            <a:endParaRPr/>
          </a:p>
          <a:p>
            <a:pPr indent="0" lvl="0" marL="0" rtl="0" algn="l">
              <a:spcBef>
                <a:spcPts val="1200"/>
              </a:spcBef>
              <a:spcAft>
                <a:spcPts val="1200"/>
              </a:spcAft>
              <a:buNone/>
            </a:pPr>
            <a:r>
              <a:rPr lang="en" sz="1700"/>
              <a:t>SECRET MESSAGES = PBZOBQ JBPPXDBP</a:t>
            </a:r>
            <a:endParaRPr sz="1700"/>
          </a:p>
        </p:txBody>
      </p:sp>
      <p:pic>
        <p:nvPicPr>
          <p:cNvPr id="74" name="Google Shape;74;p16"/>
          <p:cNvPicPr preferRelativeResize="0"/>
          <p:nvPr/>
        </p:nvPicPr>
        <p:blipFill>
          <a:blip r:embed="rId3">
            <a:alphaModFix/>
          </a:blip>
          <a:stretch>
            <a:fillRect/>
          </a:stretch>
        </p:blipFill>
        <p:spPr>
          <a:xfrm>
            <a:off x="5199875" y="1152481"/>
            <a:ext cx="3632424" cy="1531675"/>
          </a:xfrm>
          <a:prstGeom prst="rect">
            <a:avLst/>
          </a:prstGeom>
          <a:noFill/>
          <a:ln>
            <a:noFill/>
          </a:ln>
        </p:spPr>
      </p:pic>
      <p:sp>
        <p:nvSpPr>
          <p:cNvPr id="75" name="Google Shape;75;p16"/>
          <p:cNvSpPr txBox="1"/>
          <p:nvPr/>
        </p:nvSpPr>
        <p:spPr>
          <a:xfrm>
            <a:off x="6381588" y="2818900"/>
            <a:ext cx="12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key is 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Rail Fence Cipher</a:t>
            </a:r>
            <a:endParaRPr/>
          </a:p>
        </p:txBody>
      </p:sp>
      <p:sp>
        <p:nvSpPr>
          <p:cNvPr id="81" name="Google Shape;81;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rail fence cipher, the key can be any number less than the length of the ciphertext.</a:t>
            </a:r>
            <a:endParaRPr/>
          </a:p>
          <a:p>
            <a:pPr indent="0" lvl="0" marL="0" rtl="0" algn="l">
              <a:spcBef>
                <a:spcPts val="1200"/>
              </a:spcBef>
              <a:spcAft>
                <a:spcPts val="0"/>
              </a:spcAft>
              <a:buNone/>
            </a:pPr>
            <a:r>
              <a:rPr lang="en"/>
              <a:t>Place the letters of your message in a zig-zag pattern.  The key is how many letters you place before changing direction.  Then, read the letters from left to right, starting at the top.</a:t>
            </a:r>
            <a:endParaRPr/>
          </a:p>
          <a:p>
            <a:pPr indent="0" lvl="0" marL="0" rtl="0" algn="l">
              <a:spcBef>
                <a:spcPts val="1200"/>
              </a:spcBef>
              <a:spcAft>
                <a:spcPts val="1200"/>
              </a:spcAft>
              <a:buNone/>
            </a:pPr>
            <a:r>
              <a:rPr lang="en" sz="1500"/>
              <a:t>SECRET MESSAGES = S GETMAECEESSRS</a:t>
            </a:r>
            <a:endParaRPr sz="1500"/>
          </a:p>
        </p:txBody>
      </p:sp>
      <p:pic>
        <p:nvPicPr>
          <p:cNvPr id="82" name="Google Shape;82;p17"/>
          <p:cNvPicPr preferRelativeResize="0"/>
          <p:nvPr/>
        </p:nvPicPr>
        <p:blipFill>
          <a:blip r:embed="rId3">
            <a:alphaModFix/>
          </a:blip>
          <a:stretch>
            <a:fillRect/>
          </a:stretch>
        </p:blipFill>
        <p:spPr>
          <a:xfrm>
            <a:off x="4572000" y="1152475"/>
            <a:ext cx="4260299" cy="128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Boolean Logic</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Believe it or not, you most likely </a:t>
            </a:r>
            <a:r>
              <a:rPr lang="en"/>
              <a:t>already</a:t>
            </a:r>
            <a:r>
              <a:rPr lang="en"/>
              <a:t> have a basic understanding of boolean logic.  If you’ve ever said something like, “I want ice cream AND sprinkles” or “I want pizza AND NOT pineapple,” those are boolean statements!</a:t>
            </a:r>
            <a:endParaRPr/>
          </a:p>
          <a:p>
            <a:pPr indent="0" lvl="0" marL="0" rtl="0" algn="l">
              <a:spcBef>
                <a:spcPts val="1200"/>
              </a:spcBef>
              <a:spcAft>
                <a:spcPts val="0"/>
              </a:spcAft>
              <a:buNone/>
            </a:pPr>
            <a:r>
              <a:rPr lang="en"/>
              <a:t>A boolean expression takes a few inputs, all of which are either true or false, and compares them to give a single result that is either true or false.</a:t>
            </a:r>
            <a:endParaRPr/>
          </a:p>
          <a:p>
            <a:pPr indent="0" lvl="0" marL="0" rtl="0" algn="l">
              <a:spcBef>
                <a:spcPts val="1200"/>
              </a:spcBef>
              <a:spcAft>
                <a:spcPts val="0"/>
              </a:spcAft>
              <a:buNone/>
            </a:pPr>
            <a:r>
              <a:rPr lang="en"/>
              <a:t>True AND False = False</a:t>
            </a:r>
            <a:endParaRPr/>
          </a:p>
          <a:p>
            <a:pPr indent="0" lvl="0" marL="0" rtl="0" algn="l">
              <a:spcBef>
                <a:spcPts val="1200"/>
              </a:spcBef>
              <a:spcAft>
                <a:spcPts val="1200"/>
              </a:spcAft>
              <a:buNone/>
            </a:pPr>
            <a:r>
              <a:rPr lang="en"/>
              <a:t>True OR False = True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Boolean Operations</a:t>
            </a:r>
            <a:endParaRPr/>
          </a:p>
        </p:txBody>
      </p:sp>
      <p:sp>
        <p:nvSpPr>
          <p:cNvPr id="94" name="Google Shape;94;p19"/>
          <p:cNvSpPr txBox="1"/>
          <p:nvPr>
            <p:ph idx="1" type="body"/>
          </p:nvPr>
        </p:nvSpPr>
        <p:spPr>
          <a:xfrm>
            <a:off x="311700" y="3952075"/>
            <a:ext cx="8520600" cy="716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 standard boolean operations are AND, OR, and NOT.  These three can be combined in different ways to form NOR and NAND.  We will discuss XOR in a moment.</a:t>
            </a:r>
            <a:endParaRPr/>
          </a:p>
        </p:txBody>
      </p:sp>
      <p:pic>
        <p:nvPicPr>
          <p:cNvPr id="95" name="Google Shape;95;p19"/>
          <p:cNvPicPr preferRelativeResize="0"/>
          <p:nvPr/>
        </p:nvPicPr>
        <p:blipFill>
          <a:blip r:embed="rId3">
            <a:alphaModFix/>
          </a:blip>
          <a:stretch>
            <a:fillRect/>
          </a:stretch>
        </p:blipFill>
        <p:spPr>
          <a:xfrm>
            <a:off x="3143250" y="1589550"/>
            <a:ext cx="2857500" cy="179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 OR</a:t>
            </a:r>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will return True only if </a:t>
            </a:r>
            <a:r>
              <a:rPr i="1" lang="en"/>
              <a:t>both</a:t>
            </a:r>
            <a:r>
              <a:rPr lang="en"/>
              <a:t> inputs are True.</a:t>
            </a:r>
            <a:endParaRPr/>
          </a:p>
          <a:p>
            <a:pPr indent="0" lvl="0" marL="0" rtl="0" algn="l">
              <a:spcBef>
                <a:spcPts val="1200"/>
              </a:spcBef>
              <a:spcAft>
                <a:spcPts val="1200"/>
              </a:spcAft>
              <a:buNone/>
            </a:pPr>
            <a:r>
              <a:rPr lang="en"/>
              <a:t>OR will return True if </a:t>
            </a:r>
            <a:r>
              <a:rPr i="1" lang="en"/>
              <a:t>at least one</a:t>
            </a:r>
            <a:r>
              <a:rPr lang="en"/>
              <a:t> of the inputs are True.</a:t>
            </a:r>
            <a:endParaRPr/>
          </a:p>
        </p:txBody>
      </p:sp>
      <p:pic>
        <p:nvPicPr>
          <p:cNvPr id="102" name="Google Shape;102;p20"/>
          <p:cNvPicPr preferRelativeResize="0"/>
          <p:nvPr/>
        </p:nvPicPr>
        <p:blipFill>
          <a:blip r:embed="rId3">
            <a:alphaModFix/>
          </a:blip>
          <a:stretch>
            <a:fillRect/>
          </a:stretch>
        </p:blipFill>
        <p:spPr>
          <a:xfrm>
            <a:off x="5601000" y="1152475"/>
            <a:ext cx="2523851" cy="1295074"/>
          </a:xfrm>
          <a:prstGeom prst="rect">
            <a:avLst/>
          </a:prstGeom>
          <a:noFill/>
          <a:ln>
            <a:noFill/>
          </a:ln>
        </p:spPr>
      </p:pic>
      <p:sp>
        <p:nvSpPr>
          <p:cNvPr id="103" name="Google Shape;103;p20"/>
          <p:cNvSpPr txBox="1"/>
          <p:nvPr/>
        </p:nvSpPr>
        <p:spPr>
          <a:xfrm>
            <a:off x="5489600" y="1394850"/>
            <a:ext cx="58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04" name="Google Shape;104;p20"/>
          <p:cNvSpPr txBox="1"/>
          <p:nvPr/>
        </p:nvSpPr>
        <p:spPr>
          <a:xfrm>
            <a:off x="5489600" y="1755500"/>
            <a:ext cx="58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05" name="Google Shape;105;p20"/>
          <p:cNvSpPr txBox="1"/>
          <p:nvPr/>
        </p:nvSpPr>
        <p:spPr>
          <a:xfrm>
            <a:off x="7661625" y="1559175"/>
            <a:ext cx="58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06" name="Google Shape;106;p20"/>
          <p:cNvSpPr txBox="1"/>
          <p:nvPr/>
        </p:nvSpPr>
        <p:spPr>
          <a:xfrm>
            <a:off x="6586775" y="1599913"/>
            <a:ext cx="6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a:t>
            </a:r>
            <a:endParaRPr/>
          </a:p>
        </p:txBody>
      </p:sp>
      <p:pic>
        <p:nvPicPr>
          <p:cNvPr id="107" name="Google Shape;107;p20"/>
          <p:cNvPicPr preferRelativeResize="0"/>
          <p:nvPr/>
        </p:nvPicPr>
        <p:blipFill>
          <a:blip r:embed="rId4">
            <a:alphaModFix/>
          </a:blip>
          <a:stretch>
            <a:fillRect/>
          </a:stretch>
        </p:blipFill>
        <p:spPr>
          <a:xfrm>
            <a:off x="5888888" y="2706475"/>
            <a:ext cx="1948075" cy="858350"/>
          </a:xfrm>
          <a:prstGeom prst="rect">
            <a:avLst/>
          </a:prstGeom>
          <a:noFill/>
          <a:ln>
            <a:noFill/>
          </a:ln>
        </p:spPr>
      </p:pic>
      <p:sp>
        <p:nvSpPr>
          <p:cNvPr id="108" name="Google Shape;108;p20"/>
          <p:cNvSpPr txBox="1"/>
          <p:nvPr/>
        </p:nvSpPr>
        <p:spPr>
          <a:xfrm>
            <a:off x="5489600" y="2738675"/>
            <a:ext cx="58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09" name="Google Shape;109;p20"/>
          <p:cNvSpPr txBox="1"/>
          <p:nvPr/>
        </p:nvSpPr>
        <p:spPr>
          <a:xfrm>
            <a:off x="5489600" y="3138875"/>
            <a:ext cx="680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sp>
        <p:nvSpPr>
          <p:cNvPr id="110" name="Google Shape;110;p20"/>
          <p:cNvSpPr txBox="1"/>
          <p:nvPr/>
        </p:nvSpPr>
        <p:spPr>
          <a:xfrm>
            <a:off x="7588650" y="2935550"/>
            <a:ext cx="58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11" name="Google Shape;111;p20"/>
          <p:cNvSpPr txBox="1"/>
          <p:nvPr/>
        </p:nvSpPr>
        <p:spPr>
          <a:xfrm>
            <a:off x="6596475" y="2949525"/>
            <a:ext cx="4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XOR</a:t>
            </a:r>
            <a:endParaRPr/>
          </a:p>
        </p:txBody>
      </p:sp>
      <p:sp>
        <p:nvSpPr>
          <p:cNvPr id="117" name="Google Shape;117;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XOR stands for Exclusive Or.  XOR will return true if </a:t>
            </a:r>
            <a:r>
              <a:rPr i="1" lang="en"/>
              <a:t>only one</a:t>
            </a:r>
            <a:r>
              <a:rPr lang="en"/>
              <a:t> of the inputs are True.  If both inputs are True, XOR will return false.</a:t>
            </a:r>
            <a:endParaRPr/>
          </a:p>
          <a:p>
            <a:pPr indent="0" lvl="0" marL="0" rtl="0" algn="l">
              <a:spcBef>
                <a:spcPts val="1200"/>
              </a:spcBef>
              <a:spcAft>
                <a:spcPts val="1200"/>
              </a:spcAft>
              <a:buNone/>
            </a:pPr>
            <a:r>
              <a:rPr lang="en"/>
              <a:t>In other words, XOR will only return True if the inputs are different from each other, and False if they are the same.</a:t>
            </a:r>
            <a:endParaRPr/>
          </a:p>
        </p:txBody>
      </p:sp>
      <p:pic>
        <p:nvPicPr>
          <p:cNvPr id="118" name="Google Shape;118;p21"/>
          <p:cNvPicPr preferRelativeResize="0"/>
          <p:nvPr/>
        </p:nvPicPr>
        <p:blipFill>
          <a:blip r:embed="rId3">
            <a:alphaModFix/>
          </a:blip>
          <a:stretch>
            <a:fillRect/>
          </a:stretch>
        </p:blipFill>
        <p:spPr>
          <a:xfrm>
            <a:off x="5901300" y="1017725"/>
            <a:ext cx="2593701" cy="1142850"/>
          </a:xfrm>
          <a:prstGeom prst="rect">
            <a:avLst/>
          </a:prstGeom>
          <a:noFill/>
          <a:ln>
            <a:noFill/>
          </a:ln>
        </p:spPr>
      </p:pic>
      <p:sp>
        <p:nvSpPr>
          <p:cNvPr id="119" name="Google Shape;119;p21"/>
          <p:cNvSpPr txBox="1"/>
          <p:nvPr/>
        </p:nvSpPr>
        <p:spPr>
          <a:xfrm>
            <a:off x="5632675" y="1134200"/>
            <a:ext cx="566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20" name="Google Shape;120;p21"/>
          <p:cNvSpPr txBox="1"/>
          <p:nvPr/>
        </p:nvSpPr>
        <p:spPr>
          <a:xfrm>
            <a:off x="5632675" y="1625625"/>
            <a:ext cx="566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21" name="Google Shape;121;p21"/>
          <p:cNvSpPr txBox="1"/>
          <p:nvPr/>
        </p:nvSpPr>
        <p:spPr>
          <a:xfrm>
            <a:off x="8223475" y="1389050"/>
            <a:ext cx="663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pic>
        <p:nvPicPr>
          <p:cNvPr id="122" name="Google Shape;122;p21"/>
          <p:cNvPicPr preferRelativeResize="0"/>
          <p:nvPr/>
        </p:nvPicPr>
        <p:blipFill>
          <a:blip r:embed="rId3">
            <a:alphaModFix/>
          </a:blip>
          <a:stretch>
            <a:fillRect/>
          </a:stretch>
        </p:blipFill>
        <p:spPr>
          <a:xfrm>
            <a:off x="5901300" y="2286188"/>
            <a:ext cx="2593701" cy="1142850"/>
          </a:xfrm>
          <a:prstGeom prst="rect">
            <a:avLst/>
          </a:prstGeom>
          <a:noFill/>
          <a:ln>
            <a:noFill/>
          </a:ln>
        </p:spPr>
      </p:pic>
      <p:sp>
        <p:nvSpPr>
          <p:cNvPr id="123" name="Google Shape;123;p21"/>
          <p:cNvSpPr txBox="1"/>
          <p:nvPr/>
        </p:nvSpPr>
        <p:spPr>
          <a:xfrm>
            <a:off x="5564850" y="2402675"/>
            <a:ext cx="634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sp>
        <p:nvSpPr>
          <p:cNvPr id="124" name="Google Shape;124;p21"/>
          <p:cNvSpPr txBox="1"/>
          <p:nvPr/>
        </p:nvSpPr>
        <p:spPr>
          <a:xfrm>
            <a:off x="5535475" y="2894100"/>
            <a:ext cx="663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sp>
        <p:nvSpPr>
          <p:cNvPr id="125" name="Google Shape;125;p21"/>
          <p:cNvSpPr txBox="1"/>
          <p:nvPr/>
        </p:nvSpPr>
        <p:spPr>
          <a:xfrm>
            <a:off x="8223475" y="2657513"/>
            <a:ext cx="663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pic>
        <p:nvPicPr>
          <p:cNvPr id="126" name="Google Shape;126;p21"/>
          <p:cNvPicPr preferRelativeResize="0"/>
          <p:nvPr/>
        </p:nvPicPr>
        <p:blipFill>
          <a:blip r:embed="rId3">
            <a:alphaModFix/>
          </a:blip>
          <a:stretch>
            <a:fillRect/>
          </a:stretch>
        </p:blipFill>
        <p:spPr>
          <a:xfrm>
            <a:off x="5901300" y="3438175"/>
            <a:ext cx="2593701" cy="1142850"/>
          </a:xfrm>
          <a:prstGeom prst="rect">
            <a:avLst/>
          </a:prstGeom>
          <a:noFill/>
          <a:ln>
            <a:noFill/>
          </a:ln>
        </p:spPr>
      </p:pic>
      <p:sp>
        <p:nvSpPr>
          <p:cNvPr id="127" name="Google Shape;127;p21"/>
          <p:cNvSpPr txBox="1"/>
          <p:nvPr/>
        </p:nvSpPr>
        <p:spPr>
          <a:xfrm>
            <a:off x="5632675" y="3554650"/>
            <a:ext cx="566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28" name="Google Shape;128;p21"/>
          <p:cNvSpPr txBox="1"/>
          <p:nvPr/>
        </p:nvSpPr>
        <p:spPr>
          <a:xfrm>
            <a:off x="5564875" y="4046075"/>
            <a:ext cx="634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False</a:t>
            </a:r>
            <a:endParaRPr/>
          </a:p>
        </p:txBody>
      </p:sp>
      <p:sp>
        <p:nvSpPr>
          <p:cNvPr id="129" name="Google Shape;129;p21"/>
          <p:cNvSpPr txBox="1"/>
          <p:nvPr/>
        </p:nvSpPr>
        <p:spPr>
          <a:xfrm>
            <a:off x="8223475" y="3809500"/>
            <a:ext cx="663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a:t>
            </a:r>
            <a:endParaRPr/>
          </a:p>
        </p:txBody>
      </p:sp>
      <p:sp>
        <p:nvSpPr>
          <p:cNvPr id="130" name="Google Shape;130;p21"/>
          <p:cNvSpPr txBox="1"/>
          <p:nvPr/>
        </p:nvSpPr>
        <p:spPr>
          <a:xfrm>
            <a:off x="6959725" y="1389038"/>
            <a:ext cx="6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XOR</a:t>
            </a:r>
            <a:endParaRPr/>
          </a:p>
        </p:txBody>
      </p:sp>
      <p:sp>
        <p:nvSpPr>
          <p:cNvPr id="131" name="Google Shape;131;p21"/>
          <p:cNvSpPr txBox="1"/>
          <p:nvPr/>
        </p:nvSpPr>
        <p:spPr>
          <a:xfrm>
            <a:off x="6959725" y="2657513"/>
            <a:ext cx="6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XOR</a:t>
            </a:r>
            <a:endParaRPr/>
          </a:p>
        </p:txBody>
      </p:sp>
      <p:sp>
        <p:nvSpPr>
          <p:cNvPr id="132" name="Google Shape;132;p21"/>
          <p:cNvSpPr txBox="1"/>
          <p:nvPr/>
        </p:nvSpPr>
        <p:spPr>
          <a:xfrm>
            <a:off x="6959725" y="3809488"/>
            <a:ext cx="6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