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94" r:id="rId3"/>
    <p:sldId id="284" r:id="rId4"/>
    <p:sldId id="288" r:id="rId5"/>
    <p:sldId id="289" r:id="rId6"/>
    <p:sldId id="295" r:id="rId7"/>
    <p:sldId id="290" r:id="rId8"/>
    <p:sldId id="291" r:id="rId9"/>
    <p:sldId id="286" r:id="rId10"/>
    <p:sldId id="296" r:id="rId11"/>
    <p:sldId id="298" r:id="rId12"/>
    <p:sldId id="301" r:id="rId13"/>
    <p:sldId id="299" r:id="rId14"/>
    <p:sldId id="303" r:id="rId15"/>
    <p:sldId id="304" r:id="rId16"/>
    <p:sldId id="300" r:id="rId17"/>
    <p:sldId id="305" r:id="rId18"/>
    <p:sldId id="302" r:id="rId19"/>
    <p:sldId id="306" r:id="rId20"/>
    <p:sldId id="29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FE1"/>
    <a:srgbClr val="DE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39" autoAdjust="0"/>
  </p:normalViewPr>
  <p:slideViewPr>
    <p:cSldViewPr snapToGrid="0" snapToObjects="1">
      <p:cViewPr varScale="1">
        <p:scale>
          <a:sx n="86" d="100"/>
          <a:sy n="86" d="100"/>
        </p:scale>
        <p:origin x="-10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A9FDE-B1C5-4780-946F-A4163E1F823F}" type="datetimeFigureOut">
              <a:rPr lang="cs-CZ" smtClean="0"/>
              <a:t>31.5.2012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C4834-77FF-4BAE-BBF1-445E94018C2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1621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Cannot</a:t>
            </a:r>
            <a:r>
              <a:rPr lang="en-US" baseline="0" dirty="0" smtClean="0"/>
              <a:t> be done using Haskell comprehensions – could be done using </a:t>
            </a:r>
            <a:r>
              <a:rPr lang="en-US" baseline="0" dirty="0" err="1" smtClean="0"/>
              <a:t>MonadPlus</a:t>
            </a:r>
            <a:r>
              <a:rPr lang="en-US" baseline="0" dirty="0" smtClean="0"/>
              <a:t> with some do notation, but looks ugly.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C4834-77FF-4BAE-BBF1-445E94018C27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705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2305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9906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D8E4A-48E4-4FF9-AFA4-C49063088A66}" type="datetimeFigureOut">
              <a:rPr lang="en-US"/>
              <a:pPr>
                <a:defRPr/>
              </a:pPr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E04A5-0D69-4D08-9B20-81E67BF7A2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0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9ECAC-AA35-47E2-B2F0-D405C6674AF2}" type="datetimeFigureOut">
              <a:rPr lang="en-US"/>
              <a:pPr>
                <a:defRPr/>
              </a:pPr>
              <a:t>5/31/2012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92134-E632-42CF-95E7-4D73634724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8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3904D-8D24-4596-B7D4-E2C54FF1A001}" type="datetimeFigureOut">
              <a:rPr lang="en-US"/>
              <a:pPr>
                <a:defRPr/>
              </a:pPr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DD3FB-2676-4795-9477-3DF9115B17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10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552BD-9368-4D1E-81DC-C989AA9195F8}" type="datetimeFigureOut">
              <a:rPr lang="en-US"/>
              <a:pPr>
                <a:defRPr/>
              </a:pPr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68268-7A8F-489B-A55E-58A6F43082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5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2286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F9CE5-C9F5-4586-81F5-E486DDC90797}" type="datetimeFigureOut">
              <a:rPr lang="en-US"/>
              <a:pPr>
                <a:defRPr/>
              </a:pPr>
              <a:t>5/31/2012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3E6DC-FAA6-476C-AE8E-2425573989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1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5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28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5CC76-1BE9-4C2A-AFBE-6AD5C37E58D2}" type="datetimeFigureOut">
              <a:rPr lang="en-US"/>
              <a:pPr>
                <a:defRPr/>
              </a:pPr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F8595-737C-44DC-99B2-529728A60D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B63F0-0E83-4AD1-A9F8-F549F8D7B42E}" type="datetimeFigureOut">
              <a:rPr lang="en-US"/>
              <a:pPr>
                <a:defRPr/>
              </a:pPr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90C3B-23B5-4F38-B2EB-084769BF11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3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6DAEE-7EF0-4AEE-83D4-7A5712FC318D}" type="datetimeFigureOut">
              <a:rPr lang="en-US"/>
              <a:pPr>
                <a:defRPr/>
              </a:pPr>
              <a:t>5/31/2012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4DEDE-D9C1-4ECF-B46D-7CD1883775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1A8A5-3BFA-4537-8C06-8EE934712D9E}" type="datetimeFigureOut">
              <a:rPr lang="en-US"/>
              <a:pPr>
                <a:defRPr/>
              </a:pPr>
              <a:t>5/31/2012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F602A-DC17-43A3-AFD2-908EEDAF9F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8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BFD8A-637A-4C0F-B70F-0A6F686A45A0}" type="datetimeFigureOut">
              <a:rPr lang="en-US"/>
              <a:pPr>
                <a:defRPr/>
              </a:pPr>
              <a:t>5/31/2012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AC408-D3B7-4D79-9ABB-0825E89F77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8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E5FBB-33FB-4E98-8B03-04331735C9D9}" type="datetimeFigureOut">
              <a:rPr lang="en-US"/>
              <a:pPr>
                <a:defRPr/>
              </a:pPr>
              <a:t>5/31/2012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4F879-E860-46DD-B111-BDF5EE312B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3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031B0-076F-4CA5-9160-BB9DD5D2ACA1}" type="datetimeFigureOut">
              <a:rPr lang="en-US"/>
              <a:pPr>
                <a:defRPr/>
              </a:pPr>
              <a:t>5/31/2012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E89DF-8AD7-48E6-89B7-D2D5BA27BF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4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CB221F-8DEE-42C6-BC1C-83A2AB75CD41}" type="datetimeFigureOut">
              <a:rPr lang="en-US"/>
              <a:pPr>
                <a:defRPr/>
              </a:pPr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7E1AB1-6DC3-42E3-8483-6ABCA764F7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41350" y="673100"/>
            <a:ext cx="7772400" cy="2305050"/>
          </a:xfrm>
        </p:spPr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Syntax Matters: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sz="3800" dirty="0" smtClean="0">
                <a:solidFill>
                  <a:schemeClr val="accent4"/>
                </a:solidFill>
              </a:rPr>
              <a:t/>
            </a:r>
            <a:br>
              <a:rPr lang="en-US" sz="3800" dirty="0" smtClean="0">
                <a:solidFill>
                  <a:schemeClr val="accent4"/>
                </a:solidFill>
              </a:rPr>
            </a:br>
            <a:r>
              <a:rPr lang="en-US" sz="3800" dirty="0" smtClean="0"/>
              <a:t>Writing abstract computations in F#</a:t>
            </a:r>
            <a:endParaRPr lang="en-US" sz="38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3962400" cy="1676400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 smtClean="0"/>
              <a:t>Tomas Petricek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University of Cambridge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4419600" y="4800600"/>
            <a:ext cx="4038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rtl="0" fontAlgn="base">
              <a:spcBef>
                <a:spcPts val="3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 smtClean="0"/>
              <a:t>Don Syme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Microsoft Research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b="1" dirty="0" smtClean="0">
                <a:solidFill>
                  <a:schemeClr val="accent1"/>
                </a:solidFill>
              </a:rPr>
              <a:t>interesting computations </a:t>
            </a:r>
            <a:r>
              <a:rPr lang="en-US" dirty="0" smtClean="0"/>
              <a:t>and choosing the </a:t>
            </a:r>
            <a:r>
              <a:rPr lang="en-US" b="1" dirty="0" smtClean="0">
                <a:solidFill>
                  <a:schemeClr val="accent1"/>
                </a:solidFill>
              </a:rPr>
              <a:t>best syntax</a:t>
            </a:r>
            <a:endParaRPr lang="cs-CZ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36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express?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603764"/>
              </p:ext>
            </p:extLst>
          </p:nvPr>
        </p:nvGraphicFramePr>
        <p:xfrm>
          <a:off x="449765" y="1676400"/>
          <a:ext cx="8160835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Visio" r:id="rId3" imgW="6971321" imgH="4100209" progId="Visio.Drawing.11">
                  <p:embed/>
                </p:oleObj>
              </mc:Choice>
              <mc:Fallback>
                <p:oleObj name="Visio" r:id="rId3" imgW="6971321" imgH="41002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765" y="1676400"/>
                        <a:ext cx="8160835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1549400"/>
            <a:ext cx="8610600" cy="2667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Rectangle 5"/>
          <p:cNvSpPr/>
          <p:nvPr/>
        </p:nvSpPr>
        <p:spPr>
          <a:xfrm>
            <a:off x="3222625" y="4191000"/>
            <a:ext cx="5562600" cy="78105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1371600" y="4972050"/>
            <a:ext cx="5867400" cy="1524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6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Monadic </a:t>
            </a:r>
            <a:r>
              <a:rPr lang="en-US" b="1" dirty="0" smtClean="0">
                <a:solidFill>
                  <a:schemeClr val="accent1"/>
                </a:solidFill>
              </a:rPr>
              <a:t>async workflows</a:t>
            </a:r>
            <a:endParaRPr lang="cs-CZ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Using familiar </a:t>
                </a:r>
                <a:r>
                  <a:rPr lang="en-US" b="1" dirty="0" smtClean="0">
                    <a:solidFill>
                      <a:schemeClr val="accent4"/>
                    </a:solidFill>
                  </a:rPr>
                  <a:t>control flow syntax</a:t>
                </a:r>
              </a:p>
              <a:p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Required </a:t>
                </a:r>
                <a:r>
                  <a:rPr lang="en-US" b="1" dirty="0" smtClean="0">
                    <a:solidFill>
                      <a:schemeClr val="accent4"/>
                    </a:solidFill>
                  </a:rPr>
                  <a:t>operations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bind</m:t>
                    </m:r>
                    <m:r>
                      <a:rPr lang="en-US" sz="2200" b="0" i="0" smtClean="0">
                        <a:latin typeface="Cambria Math"/>
                      </a:rPr>
                      <m:t>   </m:t>
                    </m:r>
                    <m:r>
                      <a:rPr lang="en-US" sz="2200" b="0" i="1" smtClean="0">
                        <a:latin typeface="Cambria Math"/>
                      </a:rPr>
                      <m:t>: </m:t>
                    </m:r>
                    <m:r>
                      <a:rPr lang="en-US" sz="2200" b="0" i="1" smtClean="0">
                        <a:latin typeface="Cambria Math"/>
                      </a:rPr>
                      <m:t>𝑚𝑎</m:t>
                    </m:r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𝑚𝑏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𝑚𝑏</m:t>
                    </m:r>
                  </m:oMath>
                </a14:m>
                <a:r>
                  <a:rPr lang="en-US" sz="2200" b="0" i="1" dirty="0" smtClean="0">
                    <a:latin typeface="Cambria Math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i="1" dirty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for</m:t>
                    </m:r>
                    <m:r>
                      <a:rPr lang="en-US" sz="2200" b="0" i="0" smtClean="0">
                        <a:latin typeface="Cambria Math"/>
                      </a:rPr>
                      <m:t>      </m:t>
                    </m:r>
                    <m:r>
                      <a:rPr lang="en-US" sz="2200" b="0" i="1" smtClean="0">
                        <a:latin typeface="Cambria Math"/>
                      </a:rPr>
                      <m:t>: 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𝑚</m:t>
                    </m:r>
                    <m:r>
                      <a:rPr lang="en-US" sz="22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200" b="0" i="1" dirty="0" smtClean="0">
                    <a:latin typeface="Cambria Math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i="1" dirty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while</m:t>
                    </m:r>
                    <m:r>
                      <a:rPr lang="en-US" sz="2200" b="0" i="0" smtClean="0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: 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1→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𝑏𝑜𝑜𝑙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𝑚</m:t>
                    </m:r>
                    <m:r>
                      <a:rPr lang="en-US" sz="2200" b="0" i="1" smtClean="0">
                        <a:latin typeface="Cambria Math"/>
                      </a:rPr>
                      <m:t>1→</m:t>
                    </m:r>
                    <m:r>
                      <a:rPr lang="en-US" sz="2200" b="0" i="1" smtClean="0">
                        <a:latin typeface="Cambria Math"/>
                      </a:rPr>
                      <m:t>𝑚</m:t>
                    </m:r>
                    <m:r>
                      <a:rPr lang="en-US" sz="22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200" b="0" dirty="0" smtClean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48" t="-2022" b="-512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3861" y="2446664"/>
            <a:ext cx="650557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Cambria" pitchFamily="18" charset="0"/>
                <a:cs typeface="Consolas" pitchFamily="49" charset="0"/>
              </a:rPr>
              <a:t>async {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while 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true 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do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		for </a:t>
            </a:r>
            <a:r>
              <a:rPr lang="en-US" sz="2200" i="1" dirty="0">
                <a:latin typeface="Cambria" pitchFamily="18" charset="0"/>
                <a:cs typeface="Consolas" pitchFamily="49" charset="0"/>
              </a:rPr>
              <a:t>color 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in 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[green; orange; red] 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do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			do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! 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Async.Sleep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(1000)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Cambria" pitchFamily="18" charset="0"/>
                <a:cs typeface="Consolas" pitchFamily="49" charset="0"/>
              </a:rPr>
              <a:t>			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displayLight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>
                <a:latin typeface="Cambria" pitchFamily="18" charset="0"/>
                <a:cs typeface="Consolas" pitchFamily="49" charset="0"/>
              </a:rPr>
              <a:t>color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}</a:t>
            </a:r>
            <a:endParaRPr lang="en-US" sz="2200" dirty="0">
              <a:latin typeface="Cambria" pitchFamily="18" charset="0"/>
              <a:cs typeface="Consolas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88089" y="2589515"/>
            <a:ext cx="2098711" cy="149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05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express?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08393"/>
              </p:ext>
            </p:extLst>
          </p:nvPr>
        </p:nvGraphicFramePr>
        <p:xfrm>
          <a:off x="449765" y="1676400"/>
          <a:ext cx="8160835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Visio" r:id="rId3" imgW="6971321" imgH="4100209" progId="Visio.Drawing.11">
                  <p:embed/>
                </p:oleObj>
              </mc:Choice>
              <mc:Fallback>
                <p:oleObj name="Visio" r:id="rId3" imgW="6971321" imgH="41002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765" y="1676400"/>
                        <a:ext cx="8160835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1536700"/>
            <a:ext cx="8610600" cy="2895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Rectangle 5"/>
          <p:cNvSpPr/>
          <p:nvPr/>
        </p:nvSpPr>
        <p:spPr>
          <a:xfrm>
            <a:off x="387350" y="4432300"/>
            <a:ext cx="4076700" cy="22225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4464050" y="5181600"/>
            <a:ext cx="2946400" cy="161925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41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Monadic </a:t>
            </a:r>
            <a:r>
              <a:rPr lang="en-US" b="1" dirty="0" smtClean="0">
                <a:solidFill>
                  <a:schemeClr val="accent1"/>
                </a:solidFill>
              </a:rPr>
              <a:t>sequence expressions</a:t>
            </a:r>
            <a:endParaRPr lang="cs-CZ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5236550"/>
              </a:xfrm>
            </p:spPr>
            <p:txBody>
              <a:bodyPr/>
              <a:lstStyle/>
              <a:p>
                <a:r>
                  <a:rPr lang="en-US" dirty="0" smtClean="0"/>
                  <a:t>Combines </a:t>
                </a:r>
                <a:r>
                  <a:rPr lang="en-US" b="1" dirty="0" smtClean="0">
                    <a:solidFill>
                      <a:schemeClr val="accent4"/>
                    </a:solidFill>
                  </a:rPr>
                  <a:t>monad</a:t>
                </a:r>
                <a:r>
                  <a:rPr lang="en-US" dirty="0" smtClean="0"/>
                  <a:t> and </a:t>
                </a:r>
                <a:r>
                  <a:rPr lang="en-US" b="1" dirty="0" smtClean="0">
                    <a:solidFill>
                      <a:schemeClr val="accent4"/>
                    </a:solidFill>
                  </a:rPr>
                  <a:t>monoid</a:t>
                </a:r>
              </a:p>
              <a:p>
                <a:pPr lvl="1"/>
                <a:r>
                  <a:rPr lang="en-US" dirty="0" smtClean="0"/>
                  <a:t>Custom binding, but using </a:t>
                </a:r>
                <a:r>
                  <a:rPr lang="en-US" sz="2600" b="1" dirty="0" smtClean="0">
                    <a:solidFill>
                      <a:srgbClr val="475A8D"/>
                    </a:solidFill>
                    <a:latin typeface="Cambria Math" pitchFamily="18" charset="0"/>
                    <a:ea typeface="Cambria Math" pitchFamily="18" charset="0"/>
                  </a:rPr>
                  <a:t>for </a:t>
                </a:r>
                <a:r>
                  <a:rPr lang="en-US" dirty="0" smtClean="0"/>
                  <a:t>syntax!</a:t>
                </a:r>
              </a:p>
              <a:p>
                <a:pPr lvl="1"/>
                <a:r>
                  <a:rPr lang="en-US" dirty="0" smtClean="0"/>
                  <a:t>Produce multiple values using </a:t>
                </a:r>
                <a:r>
                  <a:rPr lang="en-US" sz="2600" b="1" dirty="0" smtClean="0">
                    <a:solidFill>
                      <a:schemeClr val="accent6"/>
                    </a:solidFill>
                    <a:latin typeface="Cambria Math" pitchFamily="18" charset="0"/>
                    <a:ea typeface="Cambria Math" pitchFamily="18" charset="0"/>
                  </a:rPr>
                  <a:t>yield</a:t>
                </a: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Required </a:t>
                </a:r>
                <a:r>
                  <a:rPr lang="en-US" b="1" dirty="0" smtClean="0">
                    <a:solidFill>
                      <a:schemeClr val="accent4"/>
                    </a:solidFill>
                  </a:rPr>
                  <a:t>operations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i="1" dirty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yield</m:t>
                    </m:r>
                    <m:r>
                      <a:rPr lang="en-US" sz="2200" b="0" i="0" smtClean="0">
                        <a:latin typeface="Cambria Math"/>
                      </a:rPr>
                      <m:t>   </m:t>
                    </m:r>
                    <m:r>
                      <a:rPr lang="en-US" sz="2200" b="0" i="1" smtClean="0">
                        <a:latin typeface="Cambria Math"/>
                      </a:rPr>
                      <m:t>     </m:t>
                    </m:r>
                    <m:r>
                      <a:rPr lang="en-US" sz="2200" i="1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:</m:t>
                    </m:r>
                    <m:r>
                      <a:rPr lang="en-US" sz="2200" b="0" i="1" smtClean="0">
                        <a:latin typeface="Cambria Math"/>
                      </a:rPr>
                      <m:t>𝑎</m:t>
                    </m:r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𝑚𝑎</m:t>
                    </m:r>
                  </m:oMath>
                </a14:m>
                <a:endParaRPr lang="en-US" sz="2200" i="1" dirty="0">
                  <a:latin typeface="Cambria Math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/>
                      </a:rPr>
                      <m:t>combine</m:t>
                    </m:r>
                    <m:r>
                      <a:rPr lang="en-US" sz="2200" b="0" i="0" smtClean="0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 :</m:t>
                    </m:r>
                    <m:r>
                      <a:rPr lang="en-US" sz="2200" b="0" i="1" smtClean="0">
                        <a:latin typeface="Cambria Math"/>
                      </a:rPr>
                      <m:t>𝑚𝑎</m:t>
                    </m:r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𝑚𝑎</m:t>
                    </m:r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𝑚𝑎</m:t>
                    </m:r>
                  </m:oMath>
                </a14:m>
                <a:r>
                  <a:rPr lang="en-US" sz="2200" i="1" dirty="0">
                    <a:latin typeface="Cambria Math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for</m:t>
                    </m:r>
                    <m:r>
                      <a:rPr lang="en-US" sz="2200" b="0" i="0" smtClean="0">
                        <a:latin typeface="Cambria Math"/>
                      </a:rPr>
                      <m:t>             </m:t>
                    </m:r>
                    <m:r>
                      <a:rPr lang="en-US" sz="2200" b="0" i="1" smtClean="0">
                        <a:latin typeface="Cambria Math"/>
                      </a:rPr>
                      <m:t>: </m:t>
                    </m:r>
                    <m:r>
                      <a:rPr lang="en-US" sz="2200" b="0" i="1" smtClean="0">
                        <a:latin typeface="Cambria Math"/>
                      </a:rPr>
                      <m:t>𝑚𝑎</m:t>
                    </m:r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𝑚𝑏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𝑚𝑏</m:t>
                    </m:r>
                  </m:oMath>
                </a14:m>
                <a:r>
                  <a:rPr lang="en-US" sz="2200" b="0" i="1" dirty="0" smtClean="0">
                    <a:latin typeface="Cambria Math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5236550"/>
              </a:xfrm>
              <a:blipFill rotWithShape="1">
                <a:blip r:embed="rId2"/>
                <a:stretch>
                  <a:fillRect l="-2148" t="-174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10643" y="3162770"/>
            <a:ext cx="638082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seq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{ 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yield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! 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Directory.GetFiles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(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dir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)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Cambria" pitchFamily="18" charset="0"/>
                <a:cs typeface="Consolas" pitchFamily="49" charset="0"/>
              </a:rPr>
              <a:t>		 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for </a:t>
            </a:r>
            <a:r>
              <a:rPr lang="en-US" sz="2200" i="1" dirty="0" err="1">
                <a:latin typeface="Cambria" pitchFamily="18" charset="0"/>
                <a:cs typeface="Consolas" pitchFamily="49" charset="0"/>
              </a:rPr>
              <a:t>subdir</a:t>
            </a:r>
            <a:r>
              <a:rPr lang="en-US" sz="2200" i="1" dirty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in 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Directory.GetDirectories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(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dir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) 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do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Cambria" pitchFamily="18" charset="0"/>
                <a:cs typeface="Consolas" pitchFamily="49" charset="0"/>
              </a:rPr>
              <a:t>			 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yield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! 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listFiles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err="1">
                <a:latin typeface="Cambria" pitchFamily="18" charset="0"/>
                <a:cs typeface="Consolas" pitchFamily="49" charset="0"/>
              </a:rPr>
              <a:t>subdir</a:t>
            </a:r>
            <a:r>
              <a:rPr lang="en-US" sz="2200" i="1" dirty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41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Monadic </a:t>
            </a:r>
            <a:r>
              <a:rPr lang="en-US" b="1" dirty="0" smtClean="0">
                <a:solidFill>
                  <a:schemeClr val="accent1"/>
                </a:solidFill>
              </a:rPr>
              <a:t>parser combinators</a:t>
            </a:r>
            <a:endParaRPr lang="cs-CZ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5313668"/>
              </a:xfrm>
            </p:spPr>
            <p:txBody>
              <a:bodyPr/>
              <a:lstStyle/>
              <a:p>
                <a:r>
                  <a:rPr lang="en-US" dirty="0" smtClean="0"/>
                  <a:t>Combines </a:t>
                </a:r>
                <a:r>
                  <a:rPr lang="en-US" b="1" dirty="0" smtClean="0">
                    <a:solidFill>
                      <a:schemeClr val="accent4"/>
                    </a:solidFill>
                  </a:rPr>
                  <a:t>monad</a:t>
                </a:r>
                <a:r>
                  <a:rPr lang="en-US" dirty="0" smtClean="0"/>
                  <a:t> and </a:t>
                </a:r>
                <a:r>
                  <a:rPr lang="en-US" b="1" dirty="0" smtClean="0">
                    <a:solidFill>
                      <a:schemeClr val="accent4"/>
                    </a:solidFill>
                  </a:rPr>
                  <a:t>monoid</a:t>
                </a:r>
              </a:p>
              <a:p>
                <a:pPr lvl="1"/>
                <a:r>
                  <a:rPr lang="en-US" dirty="0" smtClean="0"/>
                  <a:t>Custom </a:t>
                </a:r>
                <a:r>
                  <a:rPr lang="en-US" sz="2600" b="1" dirty="0" smtClean="0">
                    <a:solidFill>
                      <a:schemeClr val="accent6"/>
                    </a:solidFill>
                    <a:latin typeface="Cambria Math" pitchFamily="18" charset="0"/>
                    <a:ea typeface="Cambria Math" pitchFamily="18" charset="0"/>
                  </a:rPr>
                  <a:t>let!</a:t>
                </a:r>
                <a:r>
                  <a:rPr lang="en-US" dirty="0" smtClean="0"/>
                  <a:t>  binding &amp; </a:t>
                </a:r>
                <a:r>
                  <a:rPr lang="en-US" sz="2600" b="1" dirty="0" smtClean="0">
                    <a:solidFill>
                      <a:schemeClr val="accent6"/>
                    </a:solidFill>
                    <a:latin typeface="Cambria Math" pitchFamily="18" charset="0"/>
                    <a:ea typeface="Cambria Math" pitchFamily="18" charset="0"/>
                  </a:rPr>
                  <a:t>return</a:t>
                </a:r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smtClean="0"/>
                  <a:t>multiple times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Required </a:t>
                </a:r>
                <a:r>
                  <a:rPr lang="en-US" b="1" dirty="0" smtClean="0">
                    <a:solidFill>
                      <a:schemeClr val="accent4"/>
                    </a:solidFill>
                  </a:rPr>
                  <a:t>operations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i="1" dirty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return</m:t>
                    </m:r>
                    <m:r>
                      <a:rPr lang="en-US" sz="2200" b="0" i="1" smtClean="0">
                        <a:latin typeface="Cambria Math"/>
                      </a:rPr>
                      <m:t>     </m:t>
                    </m:r>
                    <m:r>
                      <a:rPr lang="en-US" sz="2200" i="1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:</m:t>
                    </m:r>
                    <m:r>
                      <a:rPr lang="en-US" sz="2200" b="0" i="1" smtClean="0">
                        <a:latin typeface="Cambria Math"/>
                      </a:rPr>
                      <m:t>𝑎</m:t>
                    </m:r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𝑚𝑎</m:t>
                    </m:r>
                  </m:oMath>
                </a14:m>
                <a:endParaRPr lang="en-US" sz="2200" i="1" dirty="0">
                  <a:latin typeface="Cambria Math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/>
                      </a:rPr>
                      <m:t>combine</m:t>
                    </m:r>
                    <m:r>
                      <a:rPr lang="en-US" sz="2200" b="0" i="0" smtClean="0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 :</m:t>
                    </m:r>
                    <m:r>
                      <a:rPr lang="en-US" sz="2200" b="0" i="1" smtClean="0">
                        <a:latin typeface="Cambria Math"/>
                      </a:rPr>
                      <m:t>𝑚𝑎</m:t>
                    </m:r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𝑚𝑎</m:t>
                    </m:r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𝑚𝑎</m:t>
                    </m:r>
                  </m:oMath>
                </a14:m>
                <a:r>
                  <a:rPr lang="en-US" sz="2200" i="1" dirty="0">
                    <a:latin typeface="Cambria Math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bind</m:t>
                    </m:r>
                    <m:r>
                      <a:rPr lang="en-US" sz="2200" b="0" i="0" smtClean="0">
                        <a:latin typeface="Cambria Math"/>
                      </a:rPr>
                      <m:t>          </m:t>
                    </m:r>
                    <m:r>
                      <a:rPr lang="en-US" sz="2200" b="0" i="1" smtClean="0">
                        <a:latin typeface="Cambria Math"/>
                      </a:rPr>
                      <m:t>: </m:t>
                    </m:r>
                    <m:r>
                      <a:rPr lang="en-US" sz="2200" b="0" i="1" smtClean="0">
                        <a:latin typeface="Cambria Math"/>
                      </a:rPr>
                      <m:t>𝑚𝑎</m:t>
                    </m:r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𝑚𝑏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𝑚𝑏</m:t>
                    </m:r>
                  </m:oMath>
                </a14:m>
                <a:r>
                  <a:rPr lang="en-US" sz="2200" b="0" i="1" dirty="0" smtClean="0">
                    <a:latin typeface="Cambria Math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5313668"/>
              </a:xfrm>
              <a:blipFill rotWithShape="1">
                <a:blip r:embed="rId2"/>
                <a:stretch>
                  <a:fillRect l="-2148" t="-172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98779" y="2755140"/>
            <a:ext cx="361559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let rec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some p = parse { 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  let!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x = p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  let!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xs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= many p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 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return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x::xs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0817" y="2924417"/>
            <a:ext cx="33821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and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many p = parse {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  return!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some p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 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return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[] }</a:t>
            </a:r>
            <a:endParaRPr lang="en-US" sz="2200" dirty="0">
              <a:latin typeface="Cambria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7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express?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08393"/>
              </p:ext>
            </p:extLst>
          </p:nvPr>
        </p:nvGraphicFramePr>
        <p:xfrm>
          <a:off x="449765" y="1676400"/>
          <a:ext cx="8160835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Visio" r:id="rId3" imgW="6971321" imgH="4100209" progId="Visio.Drawing.11">
                  <p:embed/>
                </p:oleObj>
              </mc:Choice>
              <mc:Fallback>
                <p:oleObj name="Visio" r:id="rId3" imgW="6971321" imgH="41002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765" y="1676400"/>
                        <a:ext cx="8160835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1530350"/>
            <a:ext cx="8610600" cy="417195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41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</a:t>
            </a:r>
            <a:r>
              <a:rPr lang="en-US" b="1" dirty="0" smtClean="0">
                <a:solidFill>
                  <a:schemeClr val="accent1"/>
                </a:solidFill>
              </a:rPr>
              <a:t>Async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1"/>
                </a:solidFill>
              </a:rPr>
              <a:t>Sequences</a:t>
            </a:r>
            <a:endParaRPr lang="cs-CZ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5313668"/>
              </a:xfrm>
            </p:spPr>
            <p:txBody>
              <a:bodyPr/>
              <a:lstStyle/>
              <a:p>
                <a:r>
                  <a:rPr lang="en-US" dirty="0" smtClean="0"/>
                  <a:t>List </a:t>
                </a:r>
                <a:r>
                  <a:rPr lang="en-US" b="1" dirty="0" smtClean="0">
                    <a:solidFill>
                      <a:schemeClr val="accent4"/>
                    </a:solidFill>
                  </a:rPr>
                  <a:t>monad transformer </a:t>
                </a:r>
                <a:r>
                  <a:rPr lang="en-US" dirty="0" smtClean="0"/>
                  <a:t>applied to async</a:t>
                </a:r>
              </a:p>
              <a:p>
                <a:pPr lvl="1"/>
                <a:r>
                  <a:rPr lang="en-US" dirty="0" smtClean="0"/>
                  <a:t>Bind asynchronous workflow using </a:t>
                </a:r>
                <a:r>
                  <a:rPr lang="en-US" sz="2400" b="1" dirty="0" smtClean="0">
                    <a:solidFill>
                      <a:schemeClr val="accent6"/>
                    </a:solidFill>
                    <a:latin typeface="Cambria Math" pitchFamily="18" charset="0"/>
                    <a:ea typeface="Cambria Math" pitchFamily="18" charset="0"/>
                  </a:rPr>
                  <a:t>let!</a:t>
                </a:r>
              </a:p>
              <a:p>
                <a:pPr lvl="1"/>
                <a:r>
                  <a:rPr lang="en-US" dirty="0" smtClean="0"/>
                  <a:t>Bind asynchronous sequence using </a:t>
                </a:r>
                <a:r>
                  <a:rPr lang="en-US" sz="2400" b="1" dirty="0" smtClean="0">
                    <a:solidFill>
                      <a:schemeClr val="accent6"/>
                    </a:solidFill>
                    <a:latin typeface="Cambria Math" pitchFamily="18" charset="0"/>
                    <a:ea typeface="Cambria Math" pitchFamily="18" charset="0"/>
                  </a:rPr>
                  <a:t>for</a:t>
                </a:r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Different variants of </a:t>
                </a:r>
                <a:r>
                  <a:rPr lang="en-US" b="1" dirty="0" smtClean="0">
                    <a:solidFill>
                      <a:schemeClr val="accent4"/>
                    </a:solidFill>
                  </a:rPr>
                  <a:t>bind operation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bind</m:t>
                    </m:r>
                    <m:r>
                      <a:rPr lang="en-US" sz="2200" b="0" i="0" smtClean="0">
                        <a:latin typeface="Cambria Math"/>
                      </a:rPr>
                      <m:t>  </m:t>
                    </m:r>
                    <m:r>
                      <a:rPr lang="en-US" sz="2200" b="0" i="1" smtClean="0">
                        <a:latin typeface="Cambria Math"/>
                      </a:rPr>
                      <m:t>:</m:t>
                    </m:r>
                    <m:r>
                      <a:rPr lang="en-US" sz="2200" b="0" i="1" smtClean="0">
                        <a:latin typeface="Cambria Math"/>
                      </a:rPr>
                      <m:t>𝐴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𝑎</m:t>
                    </m:r>
                    <m:r>
                      <a:rPr lang="en-US" sz="2200" b="0" i="1" smtClean="0">
                        <a:latin typeface="Cambria Math"/>
                      </a:rPr>
                      <m:t>  →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𝐴𝑆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𝐴𝑆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200" b="0" i="1" dirty="0" smtClean="0">
                    <a:latin typeface="Cambria Math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for</m:t>
                    </m:r>
                    <m:r>
                      <a:rPr lang="en-US" sz="2200" b="0" i="0" smtClean="0">
                        <a:latin typeface="Cambria Math"/>
                      </a:rPr>
                      <m:t>     </m:t>
                    </m:r>
                    <m:r>
                      <a:rPr lang="en-US" sz="2200" i="1">
                        <a:latin typeface="Cambria Math"/>
                      </a:rPr>
                      <m:t>:</m:t>
                    </m:r>
                    <m:r>
                      <a:rPr lang="en-US" sz="2200" b="0" i="1" smtClean="0">
                        <a:latin typeface="Cambria Math"/>
                      </a:rPr>
                      <m:t>𝐴𝑆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𝑎</m:t>
                    </m:r>
                    <m:r>
                      <a:rPr lang="en-US" sz="2200" i="1"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𝑎</m:t>
                        </m:r>
                        <m:r>
                          <a:rPr lang="en-US" sz="2200" i="1">
                            <a:latin typeface="Cambria Math"/>
                          </a:rPr>
                          <m:t>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𝐴𝑆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𝐴𝑆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2200" i="1" dirty="0">
                    <a:latin typeface="Cambria Math"/>
                  </a:rPr>
                  <a:t> </a:t>
                </a:r>
                <a:endParaRPr lang="en-US" sz="2200" i="1" dirty="0" smtClean="0">
                  <a:latin typeface="Cambria Math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/>
                      </a:rPr>
                      <m:t>for</m:t>
                    </m:r>
                    <m:r>
                      <a:rPr lang="en-US" sz="2200">
                        <a:latin typeface="Cambria Math"/>
                      </a:rPr>
                      <m:t>     </m:t>
                    </m:r>
                    <m:r>
                      <a:rPr lang="en-US" sz="2200" i="1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   </m:t>
                    </m:r>
                    <m:r>
                      <a:rPr lang="en-US" sz="2200" i="1"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𝑎</m:t>
                        </m:r>
                        <m:r>
                          <a:rPr lang="en-US" sz="2200" i="1">
                            <a:latin typeface="Cambria Math"/>
                          </a:rPr>
                          <m:t>→</m:t>
                        </m:r>
                        <m:r>
                          <a:rPr lang="en-US" sz="2200" i="1">
                            <a:latin typeface="Cambria Math"/>
                          </a:rPr>
                          <m:t>𝐴𝑆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→</m:t>
                    </m:r>
                    <m:r>
                      <a:rPr lang="en-US" sz="2200" i="1">
                        <a:latin typeface="Cambria Math"/>
                      </a:rPr>
                      <m:t>𝐴𝑆</m:t>
                    </m:r>
                    <m:r>
                      <a:rPr lang="en-US" sz="2200" i="1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2200" i="1" dirty="0">
                    <a:latin typeface="Cambria Math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endParaRPr lang="en-US" sz="2200" i="1" dirty="0">
                  <a:latin typeface="Cambria Math"/>
                </a:endParaRPr>
              </a:p>
              <a:p>
                <a:pPr>
                  <a:spcBef>
                    <a:spcPts val="600"/>
                  </a:spcBef>
                </a:pPr>
                <a:endParaRPr lang="en-US" sz="2200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5313668"/>
              </a:xfrm>
              <a:blipFill rotWithShape="1">
                <a:blip r:embed="rId2"/>
                <a:stretch>
                  <a:fillRect l="-2148" t="-172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98778" y="3151752"/>
            <a:ext cx="697573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let 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pages = 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asyncSeq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 {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for 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url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in 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addressStream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do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Cambria" pitchFamily="18" charset="0"/>
                <a:cs typeface="Consolas" pitchFamily="49" charset="0"/>
              </a:rPr>
              <a:t>		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let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! 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html = 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wc.AsyncDownloadString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(Uri(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url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))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Cambria" pitchFamily="18" charset="0"/>
                <a:cs typeface="Consolas" pitchFamily="49" charset="0"/>
              </a:rPr>
              <a:t>		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yield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url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, html }</a:t>
            </a:r>
          </a:p>
        </p:txBody>
      </p:sp>
    </p:spTree>
    <p:extLst>
      <p:ext uri="{BB962C8B-B14F-4D97-AF65-F5344CB8AC3E}">
        <p14:creationId xmlns:p14="http://schemas.microsoft.com/office/powerpoint/2010/main" val="43367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express?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30306"/>
              </p:ext>
            </p:extLst>
          </p:nvPr>
        </p:nvGraphicFramePr>
        <p:xfrm>
          <a:off x="449765" y="1676400"/>
          <a:ext cx="8160835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Visio" r:id="rId3" imgW="6971321" imgH="4100209" progId="Visio.Drawing.11">
                  <p:embed/>
                </p:oleObj>
              </mc:Choice>
              <mc:Fallback>
                <p:oleObj name="Visio" r:id="rId3" imgW="6971321" imgH="41002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765" y="1676400"/>
                        <a:ext cx="8160835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2235438"/>
            <a:ext cx="8610600" cy="417195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Rectangle 5"/>
          <p:cNvSpPr/>
          <p:nvPr/>
        </p:nvSpPr>
        <p:spPr>
          <a:xfrm>
            <a:off x="5916058" y="1676400"/>
            <a:ext cx="2923142" cy="55903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63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Applicative </a:t>
            </a:r>
            <a:r>
              <a:rPr lang="en-US" b="1" dirty="0" smtClean="0">
                <a:solidFill>
                  <a:schemeClr val="accent1"/>
                </a:solidFill>
              </a:rPr>
              <a:t>Formlets</a:t>
            </a:r>
            <a:endParaRPr lang="cs-CZ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5313668"/>
              </a:xfrm>
            </p:spPr>
            <p:txBody>
              <a:bodyPr/>
              <a:lstStyle/>
              <a:p>
                <a:r>
                  <a:rPr lang="en-US" b="1" dirty="0" smtClean="0">
                    <a:solidFill>
                      <a:schemeClr val="accent4"/>
                    </a:solidFill>
                  </a:rPr>
                  <a:t>Weaker abstraction </a:t>
                </a:r>
                <a:r>
                  <a:rPr lang="en-US" dirty="0" smtClean="0"/>
                  <a:t>than monads</a:t>
                </a:r>
              </a:p>
              <a:p>
                <a:pPr lvl="1"/>
                <a:r>
                  <a:rPr lang="en-US" dirty="0" smtClean="0"/>
                  <a:t>Structure of computation cannot depend on values</a:t>
                </a:r>
              </a:p>
              <a:p>
                <a:pPr lvl="1"/>
                <a:r>
                  <a:rPr lang="en-US" dirty="0" smtClean="0"/>
                  <a:t>Not implemented in release version of F#</a:t>
                </a:r>
                <a:endParaRPr lang="en-US" sz="2400" b="1" dirty="0" smtClean="0">
                  <a:solidFill>
                    <a:schemeClr val="accent6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b="1" dirty="0" smtClean="0">
                    <a:solidFill>
                      <a:schemeClr val="accent4"/>
                    </a:solidFill>
                  </a:rPr>
                  <a:t>Merge and map </a:t>
                </a:r>
                <a:r>
                  <a:rPr lang="en-US" dirty="0" smtClean="0"/>
                  <a:t>are weaker than bind</a:t>
                </a:r>
                <a:endParaRPr lang="en-US" b="1" dirty="0" smtClean="0">
                  <a:solidFill>
                    <a:schemeClr val="accent4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map</m:t>
                    </m:r>
                    <m:r>
                      <a:rPr lang="en-US" sz="2200" b="0" i="0" smtClean="0">
                        <a:latin typeface="Cambria Math"/>
                      </a:rPr>
                      <m:t>     </m:t>
                    </m:r>
                    <m:r>
                      <a:rPr lang="en-US" sz="2200" b="0" i="1" smtClean="0">
                        <a:latin typeface="Cambria Math"/>
                      </a:rPr>
                      <m:t>:</m:t>
                    </m:r>
                    <m:r>
                      <a:rPr lang="en-US" sz="2200" b="0" i="1" smtClean="0">
                        <a:latin typeface="Cambria Math"/>
                      </a:rPr>
                      <m:t>𝑚𝑎</m:t>
                    </m:r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𝑚𝑏</m:t>
                    </m:r>
                  </m:oMath>
                </a14:m>
                <a:endParaRPr lang="en-US" sz="2200" b="0" dirty="0" smtClean="0"/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merge</m:t>
                    </m:r>
                    <m:r>
                      <a:rPr lang="en-US" sz="2200" b="0" i="0" smtClean="0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:</m:t>
                    </m:r>
                    <m:r>
                      <a:rPr lang="en-US" sz="2200" b="0" i="1" smtClean="0">
                        <a:latin typeface="Cambria Math"/>
                      </a:rPr>
                      <m:t>𝑚𝑎</m:t>
                    </m:r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𝑚𝑏</m:t>
                    </m:r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𝑚</m:t>
                    </m:r>
                    <m:r>
                      <a:rPr lang="en-US" sz="2200" b="0" i="1" smtClean="0">
                        <a:latin typeface="Cambria Math"/>
                      </a:rPr>
                      <m:t>(</m:t>
                    </m:r>
                    <m:r>
                      <a:rPr lang="en-US" sz="2200" b="0" i="1" smtClean="0">
                        <a:latin typeface="Cambria Math"/>
                      </a:rPr>
                      <m:t>𝑎</m:t>
                    </m:r>
                    <m:r>
                      <a:rPr lang="en-US" sz="2200" b="0" i="1" smtClean="0">
                        <a:latin typeface="Cambria Math"/>
                      </a:rPr>
                      <m:t>,</m:t>
                    </m:r>
                    <m:r>
                      <a:rPr lang="en-US" sz="2200" b="0" i="1" smtClean="0">
                        <a:latin typeface="Cambria Math"/>
                      </a:rPr>
                      <m:t>𝑏</m:t>
                    </m:r>
                    <m:r>
                      <a:rPr lang="en-US" sz="22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200" i="1" dirty="0" smtClean="0">
                  <a:latin typeface="Cambria Math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smtClean="0">
                        <a:latin typeface="Cambria Math"/>
                      </a:rPr>
                      <m:t>r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eturn</m:t>
                    </m:r>
                    <m:r>
                      <a:rPr lang="en-US" sz="2200" b="0" i="0" smtClean="0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:</m:t>
                    </m:r>
                    <m:r>
                      <a:rPr lang="en-US" sz="2200" b="0" i="1" smtClean="0">
                        <a:latin typeface="Cambria Math"/>
                      </a:rPr>
                      <m:t>𝑎</m:t>
                    </m:r>
                    <m:r>
                      <a:rPr lang="en-US" sz="2200" b="0" i="1" smtClean="0">
                        <a:latin typeface="Cambria Math"/>
                      </a:rPr>
                      <m:t> →</m:t>
                    </m:r>
                    <m:r>
                      <a:rPr lang="en-US" sz="2200" b="0" i="1" smtClean="0">
                        <a:latin typeface="Cambria Math"/>
                      </a:rPr>
                      <m:t>𝑚𝑎</m:t>
                    </m:r>
                  </m:oMath>
                </a14:m>
                <a:r>
                  <a:rPr lang="en-US" sz="2200" i="1" dirty="0">
                    <a:latin typeface="Cambria Math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endParaRPr lang="en-US" sz="2200" i="1" dirty="0">
                  <a:latin typeface="Cambria Math"/>
                </a:endParaRPr>
              </a:p>
              <a:p>
                <a:pPr>
                  <a:spcBef>
                    <a:spcPts val="600"/>
                  </a:spcBef>
                </a:pPr>
                <a:endParaRPr lang="en-US" sz="2200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5313668"/>
              </a:xfrm>
              <a:blipFill rotWithShape="1">
                <a:blip r:embed="rId2"/>
                <a:stretch>
                  <a:fillRect l="-2148" t="-172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98778" y="3151752"/>
            <a:ext cx="697573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let</a:t>
            </a:r>
            <a:r>
              <a:rPr lang="en-US" sz="2200" b="1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userFormlet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 = 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formlet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 { 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Cambria" pitchFamily="18" charset="0"/>
                <a:cs typeface="Consolas" pitchFamily="49" charset="0"/>
              </a:rPr>
              <a:t>  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let!</a:t>
            </a:r>
            <a:r>
              <a:rPr lang="en-US" sz="2200" b="1" dirty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name = 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Formlet.textBox</a:t>
            </a:r>
            <a:endParaRPr lang="en-US" sz="2200" dirty="0">
              <a:latin typeface="Cambria" pitchFamily="18" charset="0"/>
              <a:cs typeface="Consolas" pitchFamily="49" charset="0"/>
            </a:endParaRP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Cambria" pitchFamily="18" charset="0"/>
                <a:cs typeface="Consolas" pitchFamily="49" charset="0"/>
              </a:rPr>
              <a:t>  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and</a:t>
            </a:r>
            <a:r>
              <a:rPr lang="en-US" sz="2200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gender = 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Formlet.dropDown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 ["Male"; "Female"]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  return</a:t>
            </a:r>
            <a:r>
              <a:rPr lang="en-US" sz="2200" b="1" dirty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name + " " + gender 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}</a:t>
            </a:r>
            <a:endParaRPr lang="en-US" sz="2200" dirty="0">
              <a:latin typeface="Cambria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Non-standard </a:t>
            </a:r>
            <a:r>
              <a:rPr lang="en-US" dirty="0" smtClean="0"/>
              <a:t>computations </a:t>
            </a:r>
            <a:br>
              <a:rPr lang="en-US" dirty="0" smtClean="0"/>
            </a:br>
            <a:r>
              <a:rPr lang="en-US" dirty="0" smtClean="0"/>
              <a:t>in various languages and F#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8716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matters!</a:t>
            </a:r>
          </a:p>
          <a:p>
            <a:pPr lvl="1"/>
            <a:r>
              <a:rPr lang="en-US" dirty="0" smtClean="0"/>
              <a:t>Custom interpretation of </a:t>
            </a:r>
            <a:r>
              <a:rPr lang="en-US" b="1" dirty="0" smtClean="0">
                <a:solidFill>
                  <a:schemeClr val="accent1"/>
                </a:solidFill>
              </a:rPr>
              <a:t>standard syntax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Better intuition </a:t>
            </a:r>
            <a:r>
              <a:rPr lang="en-US" dirty="0" smtClean="0"/>
              <a:t>than combinators</a:t>
            </a:r>
          </a:p>
          <a:p>
            <a:r>
              <a:rPr lang="en-US" dirty="0" smtClean="0"/>
              <a:t>Flexibility is useful!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Wide range </a:t>
            </a:r>
            <a:r>
              <a:rPr lang="en-US" dirty="0" smtClean="0"/>
              <a:t>of practical computations</a:t>
            </a:r>
          </a:p>
          <a:p>
            <a:pPr lvl="1"/>
            <a:r>
              <a:rPr lang="en-US" dirty="0" smtClean="0"/>
              <a:t>Choose the </a:t>
            </a:r>
            <a:r>
              <a:rPr lang="en-US" b="1" dirty="0" smtClean="0">
                <a:solidFill>
                  <a:schemeClr val="accent4"/>
                </a:solidFill>
              </a:rPr>
              <a:t>right syntax </a:t>
            </a:r>
            <a:r>
              <a:rPr lang="en-US" dirty="0" smtClean="0"/>
              <a:t>for a computation</a:t>
            </a:r>
          </a:p>
          <a:p>
            <a:pPr lvl="1"/>
            <a:r>
              <a:rPr lang="en-US" dirty="0"/>
              <a:t>Encourage </a:t>
            </a:r>
            <a:r>
              <a:rPr lang="en-US" b="1" dirty="0">
                <a:solidFill>
                  <a:schemeClr val="accent4"/>
                </a:solidFill>
              </a:rPr>
              <a:t>experiments </a:t>
            </a:r>
            <a:r>
              <a:rPr lang="en-US" dirty="0"/>
              <a:t>with </a:t>
            </a:r>
            <a:r>
              <a:rPr lang="en-US" dirty="0" smtClean="0"/>
              <a:t>computations</a:t>
            </a:r>
            <a:br>
              <a:rPr lang="en-US" dirty="0" smtClean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06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 </a:t>
            </a:r>
            <a:r>
              <a:rPr lang="en-US" b="1" dirty="0" smtClean="0">
                <a:solidFill>
                  <a:schemeClr val="accent1"/>
                </a:solidFill>
              </a:rPr>
              <a:t>do-notation</a:t>
            </a:r>
            <a:endParaRPr lang="cs-CZ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7109" y="1600200"/>
            <a:ext cx="6786390" cy="1913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200" b="1" dirty="0" err="1" smtClean="0">
                <a:latin typeface="Cambria" pitchFamily="18" charset="0"/>
                <a:cs typeface="Consolas" pitchFamily="49" charset="0"/>
              </a:rPr>
              <a:t>getCategoryName</a:t>
            </a:r>
            <a:r>
              <a:rPr lang="en-US" sz="2200" b="1" dirty="0" smtClean="0">
                <a:latin typeface="Cambria" pitchFamily="18" charset="0"/>
                <a:cs typeface="Consolas" pitchFamily="49" charset="0"/>
              </a:rPr>
              <a:t> :: string → Maybe string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err="1">
                <a:latin typeface="Cambria" pitchFamily="18" charset="0"/>
                <a:cs typeface="Consolas" pitchFamily="49" charset="0"/>
              </a:rPr>
              <a:t>getCategoryName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name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= 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do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product</a:t>
            </a:r>
            <a:r>
              <a:rPr lang="en-US" sz="2200" b="1" dirty="0" smtClean="0"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←	 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productByName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name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category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	←</a:t>
            </a:r>
            <a:r>
              <a:rPr lang="en-US" sz="2200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categoryByID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(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getProductID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product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)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return $ 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categoryName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category</a:t>
            </a:r>
            <a:endParaRPr lang="en-US" sz="2200" i="1" dirty="0">
              <a:latin typeface="Cambria" pitchFamily="18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7109" y="4098276"/>
            <a:ext cx="7061811" cy="1913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200" b="1" dirty="0" err="1" smtClean="0">
                <a:latin typeface="Cambria" pitchFamily="18" charset="0"/>
                <a:cs typeface="Consolas" pitchFamily="49" charset="0"/>
              </a:rPr>
              <a:t>getCategoryName</a:t>
            </a:r>
            <a:r>
              <a:rPr lang="en-US" sz="2200" b="1" dirty="0" smtClean="0">
                <a:latin typeface="Cambria" pitchFamily="18" charset="0"/>
                <a:cs typeface="Consolas" pitchFamily="49" charset="0"/>
              </a:rPr>
              <a:t> : string → Option&lt;string&gt;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let 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getCategoryName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name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= maybe</a:t>
            </a:r>
            <a:r>
              <a:rPr lang="en-US" sz="2200" b="1" dirty="0" smtClean="0">
                <a:solidFill>
                  <a:schemeClr val="accent4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{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let!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product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	  =</a:t>
            </a:r>
            <a:r>
              <a:rPr lang="en-US" sz="2200" b="1" dirty="0" smtClean="0">
                <a:solidFill>
                  <a:schemeClr val="accent4"/>
                </a:solidFill>
                <a:latin typeface="Cambria" pitchFamily="18" charset="0"/>
                <a:cs typeface="Consolas" pitchFamily="49" charset="0"/>
              </a:rPr>
              <a:t>	 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productByName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name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let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!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category  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=	 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categoryByID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(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getProductID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product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)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return</a:t>
            </a:r>
            <a:r>
              <a:rPr lang="en-US" sz="2200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categoryName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category 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}</a:t>
            </a:r>
            <a:endParaRPr lang="en-US" sz="2200" dirty="0">
              <a:latin typeface="Cambria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00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b="1" dirty="0" smtClean="0">
                <a:solidFill>
                  <a:schemeClr val="accent1"/>
                </a:solidFill>
              </a:rPr>
              <a:t>generators</a:t>
            </a:r>
            <a:endParaRPr lang="cs-CZ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22885" y="1947230"/>
            <a:ext cx="620077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err="1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def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duplicate(</a:t>
            </a:r>
            <a:r>
              <a:rPr lang="en-US" sz="2200" i="1" dirty="0">
                <a:latin typeface="Cambria" pitchFamily="18" charset="0"/>
                <a:cs typeface="Consolas" pitchFamily="49" charset="0"/>
              </a:rPr>
              <a:t>inputs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):</a:t>
            </a:r>
            <a:endParaRPr lang="en-US" sz="2200" dirty="0">
              <a:latin typeface="Cambria" pitchFamily="18" charset="0"/>
              <a:cs typeface="Consolas" pitchFamily="49" charset="0"/>
            </a:endParaRP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	for</a:t>
            </a:r>
            <a:r>
              <a:rPr lang="en-US" sz="2200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number 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in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inputs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:</a:t>
            </a:r>
            <a:endParaRPr lang="en-US" sz="2200" dirty="0">
              <a:latin typeface="Cambria" pitchFamily="18" charset="0"/>
              <a:cs typeface="Consolas" pitchFamily="49" charset="0"/>
            </a:endParaRP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		yield</a:t>
            </a:r>
            <a:r>
              <a:rPr lang="en-US" sz="2200" b="1" dirty="0" smtClean="0">
                <a:solidFill>
                  <a:schemeClr val="accent4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number </a:t>
            </a:r>
            <a:endParaRPr lang="en-US" sz="2200" i="1" dirty="0">
              <a:latin typeface="Cambria" pitchFamily="18" charset="0"/>
              <a:cs typeface="Consolas" pitchFamily="49" charset="0"/>
            </a:endParaRP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		yield</a:t>
            </a:r>
            <a:r>
              <a:rPr lang="en-US" sz="2200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number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* 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10</a:t>
            </a:r>
            <a:endParaRPr lang="en-US" sz="2200" dirty="0">
              <a:latin typeface="Cambria" pitchFamily="18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9711" y="4080830"/>
            <a:ext cx="6505575" cy="1913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200" b="1" dirty="0" smtClean="0">
                <a:latin typeface="Cambria" pitchFamily="18" charset="0"/>
                <a:cs typeface="Consolas" pitchFamily="49" charset="0"/>
              </a:rPr>
              <a:t>duplicate : </a:t>
            </a:r>
            <a:r>
              <a:rPr lang="en-US" sz="2200" b="1" dirty="0" err="1" smtClean="0">
                <a:latin typeface="Cambria" pitchFamily="18" charset="0"/>
                <a:cs typeface="Consolas" pitchFamily="49" charset="0"/>
              </a:rPr>
              <a:t>seq</a:t>
            </a:r>
            <a:r>
              <a:rPr lang="en-US" sz="2200" b="1" dirty="0" smtClean="0">
                <a:latin typeface="Cambria" pitchFamily="18" charset="0"/>
                <a:cs typeface="Consolas" pitchFamily="49" charset="0"/>
              </a:rPr>
              <a:t>&lt;</a:t>
            </a:r>
            <a:r>
              <a:rPr lang="en-US" sz="2200" b="1" dirty="0" err="1" smtClean="0">
                <a:latin typeface="Cambria" pitchFamily="18" charset="0"/>
                <a:cs typeface="Consolas" pitchFamily="49" charset="0"/>
              </a:rPr>
              <a:t>int</a:t>
            </a:r>
            <a:r>
              <a:rPr lang="en-US" sz="2200" b="1" dirty="0" smtClean="0">
                <a:latin typeface="Cambria" pitchFamily="18" charset="0"/>
                <a:cs typeface="Consolas" pitchFamily="49" charset="0"/>
              </a:rPr>
              <a:t>&gt; → </a:t>
            </a:r>
            <a:r>
              <a:rPr lang="en-US" sz="2200" b="1" dirty="0" err="1" smtClean="0">
                <a:latin typeface="Cambria" pitchFamily="18" charset="0"/>
                <a:cs typeface="Consolas" pitchFamily="49" charset="0"/>
              </a:rPr>
              <a:t>seq</a:t>
            </a:r>
            <a:r>
              <a:rPr lang="en-US" sz="2200" b="1" dirty="0" smtClean="0">
                <a:latin typeface="Cambria" pitchFamily="18" charset="0"/>
                <a:cs typeface="Consolas" pitchFamily="49" charset="0"/>
              </a:rPr>
              <a:t>&lt;</a:t>
            </a:r>
            <a:r>
              <a:rPr lang="en-US" sz="2200" b="1" dirty="0" err="1" smtClean="0">
                <a:latin typeface="Cambria" pitchFamily="18" charset="0"/>
                <a:cs typeface="Consolas" pitchFamily="49" charset="0"/>
              </a:rPr>
              <a:t>int</a:t>
            </a:r>
            <a:r>
              <a:rPr lang="en-US" sz="2200" b="1" dirty="0" smtClean="0">
                <a:latin typeface="Cambria" pitchFamily="18" charset="0"/>
                <a:cs typeface="Consolas" pitchFamily="49" charset="0"/>
              </a:rPr>
              <a:t>&gt;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let 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duplicate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inputs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= 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seq</a:t>
            </a:r>
            <a:r>
              <a:rPr lang="en-US" sz="2200" b="1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{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for</a:t>
            </a:r>
            <a:r>
              <a:rPr lang="en-US" sz="2200" b="1" dirty="0" smtClean="0">
                <a:solidFill>
                  <a:schemeClr val="accent4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number</a:t>
            </a:r>
            <a:r>
              <a:rPr lang="en-US" sz="2200" b="1" dirty="0" smtClean="0">
                <a:solidFill>
                  <a:schemeClr val="accent4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in</a:t>
            </a:r>
            <a:r>
              <a:rPr lang="en-US" sz="2200" b="1" dirty="0">
                <a:solidFill>
                  <a:schemeClr val="accent4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inputs 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do 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	yield</a:t>
            </a:r>
            <a:r>
              <a:rPr lang="en-US" sz="2200" b="1" dirty="0" smtClean="0">
                <a:solidFill>
                  <a:schemeClr val="accent4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number 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b="1" i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yield</a:t>
            </a:r>
            <a:r>
              <a:rPr lang="en-US" sz="2200" b="1" dirty="0" smtClean="0">
                <a:solidFill>
                  <a:schemeClr val="accent4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number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* 10 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}</a:t>
            </a:r>
            <a:endParaRPr lang="en-US" sz="2200" dirty="0">
              <a:latin typeface="Cambria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2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5.0 </a:t>
            </a:r>
            <a:r>
              <a:rPr lang="en-US" b="1" dirty="0" smtClean="0">
                <a:solidFill>
                  <a:schemeClr val="accent1"/>
                </a:solidFill>
              </a:rPr>
              <a:t>asynchronous methods</a:t>
            </a:r>
            <a:endParaRPr lang="cs-CZ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90030" y="2057400"/>
            <a:ext cx="620077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async</a:t>
            </a:r>
            <a:r>
              <a:rPr lang="en-US" sz="2200" b="1" dirty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Task&lt;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string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&gt; 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GetLength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(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string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err="1">
                <a:latin typeface="Cambria" pitchFamily="18" charset="0"/>
                <a:cs typeface="Consolas" pitchFamily="49" charset="0"/>
              </a:rPr>
              <a:t>url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) {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b="1" dirty="0" err="1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var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>
                <a:latin typeface="Cambria" pitchFamily="18" charset="0"/>
                <a:cs typeface="Consolas" pitchFamily="49" charset="0"/>
              </a:rPr>
              <a:t>html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 = 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await</a:t>
            </a:r>
            <a:r>
              <a:rPr lang="en-US" sz="2200" b="1" dirty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DownloadAsync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(</a:t>
            </a:r>
            <a:r>
              <a:rPr lang="en-US" sz="2200" i="1" dirty="0" err="1">
                <a:latin typeface="Cambria" pitchFamily="18" charset="0"/>
                <a:cs typeface="Consolas" pitchFamily="49" charset="0"/>
              </a:rPr>
              <a:t>url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);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return</a:t>
            </a:r>
            <a:r>
              <a:rPr lang="en-US" sz="2200" b="1" dirty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err="1">
                <a:latin typeface="Cambria" pitchFamily="18" charset="0"/>
                <a:cs typeface="Consolas" pitchFamily="49" charset="0"/>
              </a:rPr>
              <a:t>html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.Length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;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Cambria" pitchFamily="18" charset="0"/>
                <a:cs typeface="Consolas" pitchFamily="49" charset="0"/>
              </a:rPr>
              <a:t>}</a:t>
            </a:r>
            <a:endParaRPr lang="en-US" sz="2200" dirty="0">
              <a:latin typeface="Cambria" pitchFamily="18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2455" y="4267200"/>
            <a:ext cx="6505575" cy="1574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200" b="1" dirty="0" err="1" smtClean="0">
                <a:latin typeface="Cambria" pitchFamily="18" charset="0"/>
                <a:cs typeface="Consolas" pitchFamily="49" charset="0"/>
              </a:rPr>
              <a:t>getLength</a:t>
            </a:r>
            <a:r>
              <a:rPr lang="en-US" sz="2200" b="1" dirty="0" smtClean="0">
                <a:latin typeface="Cambria" pitchFamily="18" charset="0"/>
                <a:cs typeface="Consolas" pitchFamily="49" charset="0"/>
              </a:rPr>
              <a:t> : string → Async&lt;</a:t>
            </a:r>
            <a:r>
              <a:rPr lang="en-US" sz="2200" b="1" dirty="0" err="1" smtClean="0">
                <a:latin typeface="Cambria" pitchFamily="18" charset="0"/>
                <a:cs typeface="Consolas" pitchFamily="49" charset="0"/>
              </a:rPr>
              <a:t>int</a:t>
            </a:r>
            <a:r>
              <a:rPr lang="en-US" sz="2200" b="1" dirty="0" smtClean="0">
                <a:latin typeface="Cambria" pitchFamily="18" charset="0"/>
                <a:cs typeface="Consolas" pitchFamily="49" charset="0"/>
              </a:rPr>
              <a:t>&gt;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let 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getLength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err="1" smtClean="0">
                <a:latin typeface="Cambria" pitchFamily="18" charset="0"/>
                <a:cs typeface="Consolas" pitchFamily="49" charset="0"/>
              </a:rPr>
              <a:t>url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= async {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	let!</a:t>
            </a:r>
            <a:r>
              <a:rPr lang="en-US" sz="2200" b="1" dirty="0" smtClean="0">
                <a:solidFill>
                  <a:schemeClr val="accent4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html 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=</a:t>
            </a:r>
            <a:r>
              <a:rPr lang="en-US" sz="2200" b="1" dirty="0" smtClean="0">
                <a:solidFill>
                  <a:schemeClr val="accent4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downloadAsync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err="1" smtClean="0">
                <a:latin typeface="Cambria" pitchFamily="18" charset="0"/>
                <a:cs typeface="Consolas" pitchFamily="49" charset="0"/>
              </a:rPr>
              <a:t>url</a:t>
            </a:r>
            <a:endParaRPr lang="en-US" sz="2200" i="1" dirty="0" smtClean="0">
              <a:latin typeface="Cambria" pitchFamily="18" charset="0"/>
              <a:cs typeface="Consolas" pitchFamily="49" charset="0"/>
            </a:endParaRP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return</a:t>
            </a:r>
            <a:r>
              <a:rPr lang="en-US" sz="2200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err="1" smtClean="0">
                <a:latin typeface="Cambria" pitchFamily="18" charset="0"/>
                <a:cs typeface="Consolas" pitchFamily="49" charset="0"/>
              </a:rPr>
              <a:t>html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.Length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  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}</a:t>
            </a:r>
            <a:endParaRPr lang="en-US" sz="2200" dirty="0">
              <a:latin typeface="Cambria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93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Unifying</a:t>
            </a:r>
            <a:r>
              <a:rPr lang="en-US" dirty="0" smtClean="0"/>
              <a:t> single-purpose </a:t>
            </a:r>
            <a:r>
              <a:rPr lang="en-US" b="1" dirty="0" smtClean="0">
                <a:solidFill>
                  <a:schemeClr val="accent1"/>
                </a:solidFill>
              </a:rPr>
              <a:t>extensions</a:t>
            </a:r>
            <a:r>
              <a:rPr lang="en-US" dirty="0" smtClean="0"/>
              <a:t> with F# computation expressions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52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Computation expressions</a:t>
            </a:r>
            <a:r>
              <a:rPr lang="en-US" dirty="0" smtClean="0"/>
              <a:t> in F#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Unify </a:t>
            </a:r>
            <a:r>
              <a:rPr lang="en-US" b="1" dirty="0" smtClean="0">
                <a:solidFill>
                  <a:schemeClr val="accent1"/>
                </a:solidFill>
              </a:rPr>
              <a:t>single-purpose </a:t>
            </a:r>
            <a:r>
              <a:rPr lang="en-US" dirty="0" smtClean="0"/>
              <a:t>extensions</a:t>
            </a:r>
          </a:p>
          <a:p>
            <a:pPr lvl="1"/>
            <a:r>
              <a:rPr lang="en-US" dirty="0" smtClean="0"/>
              <a:t>Code with custom or limited binding</a:t>
            </a:r>
          </a:p>
          <a:p>
            <a:pPr lvl="1"/>
            <a:r>
              <a:rPr lang="en-US" dirty="0" smtClean="0"/>
              <a:t>Code yielding multiple results</a:t>
            </a:r>
          </a:p>
          <a:p>
            <a:pPr lvl="1"/>
            <a:r>
              <a:rPr lang="en-US" dirty="0" smtClean="0"/>
              <a:t>Combinations of both!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Computation expression </a:t>
            </a:r>
            <a:r>
              <a:rPr lang="en-US" dirty="0" smtClean="0"/>
              <a:t>principles</a:t>
            </a:r>
          </a:p>
          <a:p>
            <a:pPr lvl="1"/>
            <a:r>
              <a:rPr lang="en-US" dirty="0" smtClean="0"/>
              <a:t>Mirror standard F# syntax</a:t>
            </a:r>
          </a:p>
          <a:p>
            <a:pPr lvl="1"/>
            <a:r>
              <a:rPr lang="en-US" dirty="0" smtClean="0"/>
              <a:t>Allow non-standard interpretation of constructs</a:t>
            </a:r>
          </a:p>
          <a:p>
            <a:pPr lvl="1"/>
            <a:r>
              <a:rPr lang="en-US" dirty="0" smtClean="0"/>
              <a:t>Add several additional constructs</a:t>
            </a:r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684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b="1" dirty="0" smtClean="0">
                <a:solidFill>
                  <a:schemeClr val="accent1"/>
                </a:solidFill>
              </a:rPr>
              <a:t>types of computations</a:t>
            </a:r>
            <a:r>
              <a:rPr lang="en-US" dirty="0" smtClean="0"/>
              <a:t>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Not restricted </a:t>
            </a:r>
            <a:r>
              <a:rPr lang="en-US" dirty="0" smtClean="0"/>
              <a:t>to a fixed set </a:t>
            </a:r>
          </a:p>
          <a:p>
            <a:pPr lvl="1"/>
            <a:r>
              <a:rPr lang="en-US" dirty="0" smtClean="0"/>
              <a:t>Adding operations enables more constructs</a:t>
            </a:r>
          </a:p>
          <a:p>
            <a:pPr lvl="1"/>
            <a:r>
              <a:rPr lang="en-US" dirty="0" smtClean="0"/>
              <a:t>Types of operations are flexible</a:t>
            </a:r>
          </a:p>
          <a:p>
            <a:pPr lvl="1"/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Paper identifies </a:t>
            </a:r>
            <a:r>
              <a:rPr lang="en-US" b="1" dirty="0" smtClean="0">
                <a:solidFill>
                  <a:schemeClr val="accent4"/>
                </a:solidFill>
              </a:rPr>
              <a:t>common abstractions</a:t>
            </a:r>
          </a:p>
          <a:p>
            <a:pPr lvl="1"/>
            <a:r>
              <a:rPr lang="en-US" dirty="0" smtClean="0"/>
              <a:t>And proposes good syntax for them!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66800" y="3431782"/>
                <a:ext cx="6324600" cy="13688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80000"/>
                </a:schemeClr>
              </a:solidFill>
              <a:ln w="31750">
                <a:solidFill>
                  <a:schemeClr val="accent1"/>
                </a:solidFill>
              </a:ln>
            </p:spPr>
            <p:txBody>
              <a:bodyPr wrap="square" lIns="216000" tIns="72000" rIns="216000" bIns="72000" rtlCol="0">
                <a:spAutoFit/>
              </a:bodyPr>
              <a:lstStyle/>
              <a:p>
                <a:pPr indent="-97200"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US" sz="2800" dirty="0" smtClean="0">
                    <a:solidFill>
                      <a:prstClr val="black"/>
                    </a:solidFill>
                    <a:latin typeface="Calibri"/>
                    <a:cs typeface="+mn-cs"/>
                  </a:rPr>
                  <a:t>Enable 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+mn-cs"/>
                  </a:rPr>
                  <a:t>custom </a:t>
                </a:r>
                <a:r>
                  <a:rPr lang="en-US" sz="2400" b="1" dirty="0">
                    <a:latin typeface="Cambria" pitchFamily="18" charset="0"/>
                    <a:cs typeface="+mn-cs"/>
                  </a:rPr>
                  <a:t>for</a:t>
                </a:r>
                <a:r>
                  <a:rPr lang="en-US" sz="2800" dirty="0">
                    <a:latin typeface="Calibri"/>
                    <a:cs typeface="+mn-cs"/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+mn-cs"/>
                  </a:rPr>
                  <a:t>loop</a:t>
                </a:r>
                <a:endParaRPr lang="en-US" sz="2800" dirty="0" smtClean="0">
                  <a:solidFill>
                    <a:prstClr val="black"/>
                  </a:solidFill>
                  <a:latin typeface="Calibri"/>
                  <a:cs typeface="+mn-cs"/>
                </a:endParaRPr>
              </a:p>
              <a:p>
                <a:pPr indent="-97200"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US" sz="2000" dirty="0" smtClean="0">
                    <a:solidFill>
                      <a:prstClr val="black"/>
                    </a:solidFill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for</m:t>
                    </m:r>
                    <m:r>
                      <a:rPr lang="en-US" sz="2200" i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 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𝑎</m:t>
                        </m:r>
                      </m:e>
                    </m:d>
                    <m:r>
                      <a:rPr lang="en-US" sz="22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→</m:t>
                    </m:r>
                    <m:d>
                      <m:d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𝑎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→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𝑚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1</m:t>
                        </m:r>
                      </m:e>
                    </m:d>
                    <m:r>
                      <a:rPr lang="en-US" sz="22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→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𝑚</m:t>
                    </m:r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1</m:t>
                    </m:r>
                  </m:oMath>
                </a14:m>
                <a:r>
                  <a:rPr lang="en-US" sz="2200" dirty="0" smtClean="0">
                    <a:solidFill>
                      <a:prstClr val="black"/>
                    </a:solidFill>
                    <a:cs typeface="+mn-cs"/>
                  </a:rPr>
                  <a:t/>
                </a:r>
                <a:br>
                  <a:rPr lang="en-US" sz="2200" dirty="0" smtClean="0">
                    <a:solidFill>
                      <a:prstClr val="black"/>
                    </a:solidFill>
                    <a:cs typeface="+mn-cs"/>
                  </a:rPr>
                </a:br>
                <a:r>
                  <a:rPr lang="en-US" sz="2200" dirty="0" smtClean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solidFill>
                          <a:prstClr val="black"/>
                        </a:solidFill>
                        <a:latin typeface="Cambria Math"/>
                      </a:rPr>
                      <m:t>for</m:t>
                    </m:r>
                    <m:r>
                      <a:rPr lang="en-US" sz="220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/>
                      </a:rPr>
                      <m:t>:</m:t>
                    </m:r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/>
                      </a:rPr>
                      <m:t>𝑠𝑎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𝑚𝑎</m:t>
                        </m:r>
                      </m:e>
                    </m:d>
                    <m:r>
                      <a:rPr lang="en-US" sz="2200" i="1">
                        <a:solidFill>
                          <a:prstClr val="black"/>
                        </a:solidFill>
                        <a:latin typeface="Cambria Math"/>
                      </a:rPr>
                      <m:t>→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/>
                      </a:rPr>
                      <m:t>𝑚𝑎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431782"/>
                <a:ext cx="6324600" cy="1368818"/>
              </a:xfrm>
              <a:prstGeom prst="rect">
                <a:avLst/>
              </a:prstGeom>
              <a:blipFill rotWithShape="1">
                <a:blip r:embed="rId2"/>
                <a:stretch>
                  <a:fillRect t="-1304"/>
                </a:stretch>
              </a:blipFill>
              <a:ln w="317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8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express?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924381"/>
              </p:ext>
            </p:extLst>
          </p:nvPr>
        </p:nvGraphicFramePr>
        <p:xfrm>
          <a:off x="449765" y="1676400"/>
          <a:ext cx="8160835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Visio" r:id="rId3" imgW="6971321" imgH="4100209" progId="Visio.Drawing.11">
                  <p:embed/>
                </p:oleObj>
              </mc:Choice>
              <mc:Fallback>
                <p:oleObj name="Visio" r:id="rId3" imgW="6971321" imgH="41002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765" y="1676400"/>
                        <a:ext cx="8160835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17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ark Sola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18093"/>
      </a:accent1>
      <a:accent2>
        <a:srgbClr val="C78E01"/>
      </a:accent2>
      <a:accent3>
        <a:srgbClr val="A44328"/>
      </a:accent3>
      <a:accent4>
        <a:srgbClr val="637E26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3048</TotalTime>
  <Words>447</Words>
  <Application>Microsoft Office PowerPoint</Application>
  <PresentationFormat>On-screen Show (4:3)</PresentationFormat>
  <Paragraphs>158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Microsoft Visio Drawing</vt:lpstr>
      <vt:lpstr>Syntax Matters:  Writing abstract computations in F#</vt:lpstr>
      <vt:lpstr>Non-standard computations  in various languages and F#</vt:lpstr>
      <vt:lpstr>Haskell do-notation</vt:lpstr>
      <vt:lpstr>Python generators</vt:lpstr>
      <vt:lpstr>C# 5.0 asynchronous methods</vt:lpstr>
      <vt:lpstr>Unifying single-purpose extensions with F# computation expressions</vt:lpstr>
      <vt:lpstr>Computation expressions in F#</vt:lpstr>
      <vt:lpstr>What types of computations?</vt:lpstr>
      <vt:lpstr>What can we express?</vt:lpstr>
      <vt:lpstr>Defining interesting computations and choosing the best syntax</vt:lpstr>
      <vt:lpstr>What can we express?</vt:lpstr>
      <vt:lpstr>Monadic async workflows</vt:lpstr>
      <vt:lpstr>What can we express?</vt:lpstr>
      <vt:lpstr>Monadic sequence expressions</vt:lpstr>
      <vt:lpstr>Monadic parser combinators</vt:lpstr>
      <vt:lpstr>What can we express?</vt:lpstr>
      <vt:lpstr>Combining Async and Sequences</vt:lpstr>
      <vt:lpstr>What can we express?</vt:lpstr>
      <vt:lpstr>Applicative Formlets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171</cp:revision>
  <dcterms:created xsi:type="dcterms:W3CDTF">2012-02-29T16:21:29Z</dcterms:created>
  <dcterms:modified xsi:type="dcterms:W3CDTF">2012-05-31T21:20:14Z</dcterms:modified>
</cp:coreProperties>
</file>