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12"/>
  </p:notesMasterIdLst>
  <p:sldIdLst>
    <p:sldId id="256" r:id="rId2"/>
    <p:sldId id="321" r:id="rId3"/>
    <p:sldId id="315" r:id="rId4"/>
    <p:sldId id="317" r:id="rId5"/>
    <p:sldId id="319" r:id="rId6"/>
    <p:sldId id="288" r:id="rId7"/>
    <p:sldId id="316" r:id="rId8"/>
    <p:sldId id="320" r:id="rId9"/>
    <p:sldId id="318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2810"/>
    <a:srgbClr val="481F67"/>
    <a:srgbClr val="C0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26" autoAdjust="0"/>
  </p:normalViewPr>
  <p:slideViewPr>
    <p:cSldViewPr snapToGrid="0" snapToObjects="1">
      <p:cViewPr varScale="1">
        <p:scale>
          <a:sx n="74" d="100"/>
          <a:sy n="74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C6885-51AA-488E-9655-D43E36650D17}" type="datetimeFigureOut">
              <a:rPr lang="cs-CZ" smtClean="0"/>
              <a:t>14.8.2011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1FC4-24EC-43AB-9502-A1F251FD1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52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405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42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0507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6890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6257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878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8/14/2011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8/14/2011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8/14/2011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8/14/2011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8/14/2011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8/14/2011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Drag picture to placeholder or click icon to add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8/14/2011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8/14/2011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576000"/>
          <a:lstStyle>
            <a:lvl1pPr algn="l">
              <a:defRPr/>
            </a:lvl1pPr>
          </a:lstStyle>
          <a:p>
            <a:r>
              <a:rPr lang="en-GB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1" y="1767840"/>
            <a:ext cx="8206740" cy="4498489"/>
          </a:xfrm>
        </p:spPr>
        <p:txBody>
          <a:bodyPr/>
          <a:lstStyle>
            <a:lvl2pPr marL="720000" indent="-342900">
              <a:buFont typeface="Wingdings 2" pitchFamily="18" charset="2"/>
              <a:buChar char=""/>
              <a:defRPr/>
            </a:lvl2pPr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8/14/2011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/>
            </a:lvl1pPr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8/14/2011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1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8/14/2011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1743089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43488"/>
            <a:ext cx="8001000" cy="1318359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8/14/2011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7708" y="1752283"/>
            <a:ext cx="3566160" cy="3681412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1pPr>
            <a:lvl2pPr marL="6732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 sz="1800"/>
            </a:lvl2pPr>
            <a:lvl3pPr marL="10350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3pPr>
            <a:lvl4pPr marL="1371600" marR="0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 sz="1800"/>
            </a:lvl4pPr>
            <a:lvl5pPr marL="17208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73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20850" marR="0" lvl="4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7014" y="1746886"/>
            <a:ext cx="3566160" cy="3681412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1pPr>
            <a:lvl2pPr marL="6732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 sz="1800"/>
            </a:lvl2pPr>
            <a:lvl3pPr marL="10350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3pPr>
            <a:lvl4pPr marL="1371600" marR="0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 sz="1800"/>
            </a:lvl4pPr>
            <a:lvl5pPr marL="17208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73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20850" marR="0" lvl="4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8/14/2011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8/14/2011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8/14/2011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8/14/2011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551064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1015" y="1930077"/>
            <a:ext cx="7703885" cy="4336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FC8D5CC-2F9C-0A43-BA5F-4305E198EAE7}" type="datetimeFigureOut">
              <a:rPr lang="en-US" smtClean="0"/>
              <a:t>8/14/2011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B9D4AB-A503-6A47-A8F5-4C11906C8ED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811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spcAft>
          <a:spcPts val="600"/>
        </a:spcAft>
        <a:buClr>
          <a:schemeClr val="accent1"/>
        </a:buClr>
        <a:buFont typeface="Wingdings 2" pitchFamily="18" charset="2"/>
        <a:buChar char=""/>
        <a:defRPr sz="2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7320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Tx/>
        <a:buNone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petricek@cl.cam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omasp.net/blog/docase-haskell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masp.net/blog/comprefun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3159"/>
            <a:ext cx="8001000" cy="3894841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endParaRPr lang="en-US" sz="2200" dirty="0" smtClean="0"/>
          </a:p>
          <a:p>
            <a:pPr>
              <a:spcBef>
                <a:spcPts val="600"/>
              </a:spcBef>
            </a:pPr>
            <a:endParaRPr lang="en-US" sz="2200" dirty="0" smtClean="0"/>
          </a:p>
          <a:p>
            <a:pPr>
              <a:spcBef>
                <a:spcPts val="600"/>
              </a:spcBef>
            </a:pPr>
            <a:endParaRPr lang="en-US" sz="2200" dirty="0" smtClean="0"/>
          </a:p>
          <a:p>
            <a:pPr>
              <a:spcBef>
                <a:spcPts val="600"/>
              </a:spcBef>
            </a:pPr>
            <a:endParaRPr lang="en-US" sz="2100" b="1" u="sng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600"/>
              </a:spcBef>
            </a:pPr>
            <a:endParaRPr lang="en-US" sz="2100" b="1" u="sng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300" b="1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cs-CZ" sz="2300" b="1" dirty="0" smtClean="0">
                <a:latin typeface="Calibri" pitchFamily="34" charset="0"/>
                <a:cs typeface="Calibri" pitchFamily="34" charset="0"/>
              </a:rPr>
              <a:t>omáš Petříček</a:t>
            </a:r>
            <a:r>
              <a:rPr lang="en-US" sz="23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3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3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  <a:hlinkClick r:id="rId2"/>
              </a:rPr>
              <a:t>tomas.petricek@cl.cam.ac.uk</a:t>
            </a:r>
            <a:r>
              <a:rPr lang="en-US" sz="23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sz="23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3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2300" dirty="0" smtClean="0">
                <a:latin typeface="Calibri" pitchFamily="34" charset="0"/>
                <a:cs typeface="Calibri" pitchFamily="34" charset="0"/>
              </a:rPr>
              <a:t>University of Cambridge, UK</a:t>
            </a:r>
          </a:p>
          <a:p>
            <a:pPr>
              <a:spcBef>
                <a:spcPts val="600"/>
              </a:spcBef>
            </a:pPr>
            <a:r>
              <a:rPr lang="en-US" sz="2300" b="1" dirty="0" smtClean="0">
                <a:latin typeface="Calibri" pitchFamily="34" charset="0"/>
                <a:cs typeface="Calibri" pitchFamily="34" charset="0"/>
              </a:rPr>
              <a:t>Advisors: </a:t>
            </a:r>
            <a:r>
              <a:rPr lang="en-US" sz="2300" dirty="0" smtClean="0">
                <a:latin typeface="Calibri" pitchFamily="34" charset="0"/>
                <a:cs typeface="Calibri" pitchFamily="34" charset="0"/>
              </a:rPr>
              <a:t>Alan Mycroft, Don Syme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35679"/>
            <a:ext cx="8915400" cy="75519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b="1" dirty="0" smtClean="0"/>
              <a:t>Monadic pattern matching with ‘</a:t>
            </a:r>
            <a:r>
              <a:rPr lang="en-US" sz="2800" b="1" dirty="0" err="1" smtClean="0"/>
              <a:t>docase</a:t>
            </a:r>
            <a:r>
              <a:rPr lang="en-US" sz="2800" b="1" dirty="0" smtClean="0"/>
              <a:t>’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18227" y="2664479"/>
            <a:ext cx="323870" cy="298680"/>
          </a:xfrm>
          <a:prstGeom prst="rect">
            <a:avLst/>
          </a:prstGeom>
          <a:noFill/>
          <a:ln w="114300">
            <a:solidFill>
              <a:schemeClr val="accent1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1" y="1767840"/>
            <a:ext cx="8206740" cy="48905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Related to new monad comprehensions</a:t>
            </a:r>
            <a:endParaRPr lang="en-US" dirty="0" smtClean="0"/>
          </a:p>
          <a:p>
            <a:pPr lvl="1"/>
            <a:r>
              <a:rPr lang="en-US" dirty="0" smtClean="0"/>
              <a:t>Allows expressing parallel composition </a:t>
            </a:r>
          </a:p>
          <a:p>
            <a:pPr lvl="1"/>
            <a:r>
              <a:rPr lang="en-US" dirty="0" smtClean="0"/>
              <a:t>Reuse the </a:t>
            </a:r>
            <a:r>
              <a:rPr lang="en-US" b="1" dirty="0" err="1" smtClean="0"/>
              <a:t>MonadZip</a:t>
            </a:r>
            <a:r>
              <a:rPr lang="en-US" b="1" dirty="0" smtClean="0"/>
              <a:t> </a:t>
            </a:r>
            <a:r>
              <a:rPr lang="en-US" dirty="0" smtClean="0"/>
              <a:t>type class </a:t>
            </a:r>
            <a:endParaRPr lang="en-US" dirty="0" smtClean="0"/>
          </a:p>
          <a:p>
            <a:pPr lvl="1"/>
            <a:r>
              <a:rPr lang="en-US" dirty="0" smtClean="0"/>
              <a:t>Free for </a:t>
            </a:r>
            <a:r>
              <a:rPr lang="en-US" i="1" dirty="0" smtClean="0"/>
              <a:t>commutative monads</a:t>
            </a:r>
            <a:endParaRPr lang="en-US" i="1" dirty="0" smtClean="0"/>
          </a:p>
          <a:p>
            <a:r>
              <a:rPr lang="en-US" dirty="0" smtClean="0"/>
              <a:t>Future plans</a:t>
            </a:r>
          </a:p>
          <a:p>
            <a:pPr lvl="1"/>
            <a:r>
              <a:rPr lang="en-US" dirty="0" smtClean="0"/>
              <a:t>Implementing GHC language extension</a:t>
            </a:r>
          </a:p>
          <a:p>
            <a:pPr lvl="1"/>
            <a:r>
              <a:rPr lang="en-US" dirty="0" smtClean="0"/>
              <a:t>Looking for more Monad examples</a:t>
            </a:r>
          </a:p>
          <a:p>
            <a:r>
              <a:rPr lang="en-US" dirty="0" smtClean="0"/>
              <a:t>For more information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tomasp.net/blog/docase-haskell.aspx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tomasp.net/blog/comprefun.aspx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Warm Fuzzy Things (aka Monads)</a:t>
            </a:r>
          </a:p>
          <a:p>
            <a:pPr lvl="1"/>
            <a:r>
              <a:rPr lang="en-US" dirty="0" smtClean="0"/>
              <a:t>Sequencing of effectful computations</a:t>
            </a:r>
          </a:p>
          <a:p>
            <a:pPr lvl="1"/>
            <a:r>
              <a:rPr lang="en-US" dirty="0" smtClean="0"/>
              <a:t>Used for parallel &amp; concurrent programming </a:t>
            </a:r>
          </a:p>
          <a:p>
            <a:pPr lvl="1"/>
            <a:r>
              <a:rPr lang="en-US" dirty="0" smtClean="0"/>
              <a:t>Extend monad interface with </a:t>
            </a:r>
            <a:r>
              <a:rPr lang="en-US" i="1" dirty="0" smtClean="0"/>
              <a:t>additional operations</a:t>
            </a:r>
          </a:p>
          <a:p>
            <a:pPr marL="3771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spawn :: Par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 -&gt;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Par (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IVar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a)</a:t>
            </a:r>
            <a:b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get   ::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Ivar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 -&gt; Par a</a:t>
            </a:r>
          </a:p>
          <a:p>
            <a:r>
              <a:rPr lang="en-US" dirty="0" smtClean="0"/>
              <a:t>What are common </a:t>
            </a:r>
            <a:r>
              <a:rPr lang="en-US" i="1" dirty="0" smtClean="0"/>
              <a:t>additional operations</a:t>
            </a:r>
            <a:r>
              <a:rPr lang="en-US" dirty="0" smtClean="0"/>
              <a:t>?</a:t>
            </a:r>
          </a:p>
          <a:p>
            <a:r>
              <a:rPr lang="en-US" dirty="0" smtClean="0"/>
              <a:t>Is there nice notation for using them?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69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Multiplying future values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 values</a:t>
            </a:r>
          </a:p>
          <a:p>
            <a:pPr lvl="1"/>
            <a:r>
              <a:rPr lang="en-US" dirty="0" smtClean="0"/>
              <a:t>Compute result</a:t>
            </a:r>
            <a:br>
              <a:rPr lang="en-US" dirty="0" smtClean="0"/>
            </a:br>
            <a:r>
              <a:rPr lang="en-US" dirty="0" smtClean="0"/>
              <a:t>in background</a:t>
            </a:r>
          </a:p>
          <a:p>
            <a:r>
              <a:rPr lang="en-US" dirty="0" smtClean="0"/>
              <a:t>Pattern matching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“a”</a:t>
            </a:r>
            <a:r>
              <a:rPr lang="en-US" dirty="0" smtClean="0"/>
              <a:t> waits for a value</a:t>
            </a:r>
            <a:endParaRPr lang="cs-CZ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129735" y="4893131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29735" y="5378906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24972" y="5240793"/>
            <a:ext cx="573881" cy="285750"/>
          </a:xfrm>
          <a:prstGeom prst="rec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5129735" y="5855155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703616" y="5045532"/>
            <a:ext cx="0" cy="1952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98853" y="5721805"/>
            <a:ext cx="1059657" cy="285750"/>
          </a:xfrm>
          <a:prstGeom prst="rect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698853" y="5526543"/>
            <a:ext cx="4763" cy="1952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168085" y="5240793"/>
            <a:ext cx="573881" cy="285750"/>
          </a:xfrm>
          <a:prstGeom prst="rec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163322" y="5045532"/>
            <a:ext cx="4763" cy="1952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705995" y="4757398"/>
            <a:ext cx="1059657" cy="28575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Rectangle 25"/>
          <p:cNvSpPr/>
          <p:nvPr/>
        </p:nvSpPr>
        <p:spPr>
          <a:xfrm>
            <a:off x="5705995" y="4757399"/>
            <a:ext cx="1459709" cy="28575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9" name="Rectangle 28"/>
          <p:cNvSpPr/>
          <p:nvPr/>
        </p:nvSpPr>
        <p:spPr>
          <a:xfrm>
            <a:off x="6720409" y="4690726"/>
            <a:ext cx="54768" cy="442912"/>
          </a:xfrm>
          <a:prstGeom prst="rect">
            <a:avLst/>
          </a:prstGeom>
          <a:gradFill flip="none" rotWithShape="1">
            <a:gsLst>
              <a:gs pos="95000">
                <a:schemeClr val="bg1"/>
              </a:gs>
              <a:gs pos="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TextBox 40"/>
          <p:cNvSpPr txBox="1"/>
          <p:nvPr/>
        </p:nvSpPr>
        <p:spPr>
          <a:xfrm>
            <a:off x="4323816" y="2318668"/>
            <a:ext cx="3995057" cy="104910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f1 f2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docase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(f1, f2)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b)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 return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b)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760889" y="5519840"/>
            <a:ext cx="0" cy="2147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ular Callout 45"/>
          <p:cNvSpPr/>
          <p:nvPr/>
        </p:nvSpPr>
        <p:spPr>
          <a:xfrm>
            <a:off x="4348933" y="1572946"/>
            <a:ext cx="1545876" cy="553419"/>
          </a:xfrm>
          <a:prstGeom prst="wedgeRoundRectCallout">
            <a:avLst>
              <a:gd name="adj1" fmla="val 35516"/>
              <a:gd name="adj2" fmla="val 9788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Suspended computation</a:t>
            </a:r>
            <a:endParaRPr lang="cs-CZ" sz="16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6685453" y="2012685"/>
            <a:ext cx="1539143" cy="424560"/>
          </a:xfrm>
          <a:prstGeom prst="wedgeRoundRectCallout">
            <a:avLst>
              <a:gd name="adj1" fmla="val -48621"/>
              <a:gd name="adj2" fmla="val 10999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Run both</a:t>
            </a:r>
            <a:endParaRPr lang="cs-CZ" sz="16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72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24" grpId="0" animBg="1"/>
      <p:bldP spid="28" grpId="0" animBg="1"/>
      <p:bldP spid="26" grpId="0" animBg="1"/>
      <p:bldP spid="29" grpId="0" animBg="1"/>
      <p:bldP spid="46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Multiplying future values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values</a:t>
            </a:r>
          </a:p>
          <a:p>
            <a:pPr lvl="1"/>
            <a:r>
              <a:rPr lang="en-US" dirty="0"/>
              <a:t>Compute result</a:t>
            </a:r>
            <a:br>
              <a:rPr lang="en-US" dirty="0"/>
            </a:br>
            <a:r>
              <a:rPr lang="en-US" dirty="0"/>
              <a:t>in background</a:t>
            </a:r>
          </a:p>
          <a:p>
            <a:r>
              <a:rPr lang="en-US" dirty="0"/>
              <a:t>Pattern matching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“a”</a:t>
            </a:r>
            <a:r>
              <a:rPr lang="en-US" dirty="0" smtClean="0"/>
              <a:t> </a:t>
            </a:r>
            <a:r>
              <a:rPr lang="en-US" dirty="0"/>
              <a:t>waits for a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“?”</a:t>
            </a:r>
            <a:r>
              <a:rPr lang="en-US" dirty="0" smtClean="0"/>
              <a:t> does not need</a:t>
            </a:r>
            <a:br>
              <a:rPr lang="en-US" dirty="0" smtClean="0"/>
            </a:br>
            <a:r>
              <a:rPr lang="en-US" dirty="0" smtClean="0"/>
              <a:t>a value to match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“0” </a:t>
            </a:r>
            <a:r>
              <a:rPr lang="en-US" dirty="0" smtClean="0"/>
              <a:t>waits for a</a:t>
            </a:r>
            <a:br>
              <a:rPr lang="en-US" dirty="0" smtClean="0"/>
            </a:br>
            <a:r>
              <a:rPr lang="en-US" dirty="0" smtClean="0"/>
              <a:t>specific value</a:t>
            </a:r>
            <a:endParaRPr lang="cs-CZ" dirty="0"/>
          </a:p>
          <a:p>
            <a:endParaRPr lang="cs-CZ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129735" y="4893131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29735" y="5378906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24972" y="5240793"/>
            <a:ext cx="573881" cy="285750"/>
          </a:xfrm>
          <a:prstGeom prst="rec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5129735" y="5855155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703616" y="5045532"/>
            <a:ext cx="0" cy="1952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98853" y="5721805"/>
            <a:ext cx="1059657" cy="285750"/>
          </a:xfrm>
          <a:prstGeom prst="rect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698853" y="5526543"/>
            <a:ext cx="4763" cy="1952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760892" y="5521781"/>
            <a:ext cx="4760" cy="200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770414" y="5236031"/>
            <a:ext cx="573881" cy="285750"/>
          </a:xfrm>
          <a:prstGeom prst="rec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Rectangle 27"/>
          <p:cNvSpPr/>
          <p:nvPr/>
        </p:nvSpPr>
        <p:spPr>
          <a:xfrm>
            <a:off x="5705995" y="4757398"/>
            <a:ext cx="1059657" cy="28575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Rectangle 28"/>
          <p:cNvSpPr/>
          <p:nvPr/>
        </p:nvSpPr>
        <p:spPr>
          <a:xfrm>
            <a:off x="6725172" y="4690726"/>
            <a:ext cx="54768" cy="442912"/>
          </a:xfrm>
          <a:prstGeom prst="rect">
            <a:avLst/>
          </a:prstGeom>
          <a:gradFill flip="none" rotWithShape="1">
            <a:gsLst>
              <a:gs pos="95000">
                <a:schemeClr val="bg1"/>
              </a:gs>
              <a:gs pos="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TextBox 40"/>
          <p:cNvSpPr txBox="1"/>
          <p:nvPr/>
        </p:nvSpPr>
        <p:spPr>
          <a:xfrm>
            <a:off x="4323816" y="2318668"/>
            <a:ext cx="3995057" cy="160310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 f1 f2 =</a:t>
            </a: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docase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(f1, f2)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(0, ?) -&gt; return 0</a:t>
            </a: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(?, 0) -&gt; return 0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(a, b) -&gt; return (a * b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6685453" y="2012685"/>
            <a:ext cx="1539143" cy="424560"/>
          </a:xfrm>
          <a:prstGeom prst="wedgeRoundRectCallout">
            <a:avLst>
              <a:gd name="adj1" fmla="val -48621"/>
              <a:gd name="adj2" fmla="val 10999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Run both</a:t>
            </a:r>
            <a:endParaRPr lang="cs-CZ" sz="16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8062173" y="3162858"/>
            <a:ext cx="1030310" cy="424560"/>
          </a:xfrm>
          <a:prstGeom prst="wedgeRoundRectCallout">
            <a:avLst>
              <a:gd name="adj1" fmla="val -34398"/>
              <a:gd name="adj2" fmla="val 366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Choice</a:t>
            </a:r>
            <a:endParaRPr lang="cs-CZ" sz="16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5" name="Right Brace 24"/>
          <p:cNvSpPr/>
          <p:nvPr/>
        </p:nvSpPr>
        <p:spPr>
          <a:xfrm>
            <a:off x="7804649" y="2949262"/>
            <a:ext cx="334798" cy="824248"/>
          </a:xfrm>
          <a:prstGeom prst="rightBrac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66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24" grpId="0" animBg="1"/>
      <p:bldP spid="28" grpId="0" animBg="1"/>
      <p:bldP spid="18" grpId="0" animBg="1"/>
      <p:bldP spid="23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Multiplying future values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 values</a:t>
            </a:r>
          </a:p>
          <a:p>
            <a:pPr lvl="1"/>
            <a:r>
              <a:rPr lang="en-US" dirty="0" smtClean="0"/>
              <a:t>Compute result</a:t>
            </a:r>
            <a:br>
              <a:rPr lang="en-US" dirty="0" smtClean="0"/>
            </a:br>
            <a:r>
              <a:rPr lang="en-US" dirty="0" smtClean="0"/>
              <a:t>in background</a:t>
            </a:r>
          </a:p>
          <a:p>
            <a:r>
              <a:rPr lang="en-US" dirty="0" smtClean="0"/>
              <a:t>Pattern matching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“a”</a:t>
            </a:r>
            <a:r>
              <a:rPr lang="en-US" dirty="0"/>
              <a:t> waits for a value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“?”</a:t>
            </a:r>
            <a:r>
              <a:rPr lang="en-US" dirty="0"/>
              <a:t> does not need</a:t>
            </a:r>
            <a:br>
              <a:rPr lang="en-US" dirty="0"/>
            </a:br>
            <a:r>
              <a:rPr lang="en-US" dirty="0"/>
              <a:t>a value to match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“0” </a:t>
            </a:r>
            <a:r>
              <a:rPr lang="en-US" dirty="0"/>
              <a:t>waits for a</a:t>
            </a:r>
            <a:br>
              <a:rPr lang="en-US" dirty="0"/>
            </a:br>
            <a:r>
              <a:rPr lang="en-US" dirty="0"/>
              <a:t>specific value</a:t>
            </a:r>
            <a:endParaRPr lang="cs-CZ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129735" y="4893131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29735" y="5378906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24972" y="5240793"/>
            <a:ext cx="573881" cy="285750"/>
          </a:xfrm>
          <a:prstGeom prst="rec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5129735" y="5855155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703616" y="5045532"/>
            <a:ext cx="0" cy="1952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98853" y="5721805"/>
            <a:ext cx="1059657" cy="285750"/>
          </a:xfrm>
          <a:prstGeom prst="rect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698853" y="5526543"/>
            <a:ext cx="4763" cy="1952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168085" y="5240793"/>
            <a:ext cx="573881" cy="285750"/>
          </a:xfrm>
          <a:prstGeom prst="rec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163322" y="5045532"/>
            <a:ext cx="4763" cy="1952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705995" y="4757398"/>
            <a:ext cx="1059657" cy="28575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Rectangle 25"/>
          <p:cNvSpPr/>
          <p:nvPr/>
        </p:nvSpPr>
        <p:spPr>
          <a:xfrm>
            <a:off x="5705995" y="4757399"/>
            <a:ext cx="1459709" cy="28575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Rectangle 28"/>
          <p:cNvSpPr/>
          <p:nvPr/>
        </p:nvSpPr>
        <p:spPr>
          <a:xfrm>
            <a:off x="6720409" y="4690726"/>
            <a:ext cx="54768" cy="442912"/>
          </a:xfrm>
          <a:prstGeom prst="rect">
            <a:avLst/>
          </a:prstGeom>
          <a:gradFill flip="none" rotWithShape="1">
            <a:gsLst>
              <a:gs pos="95000">
                <a:schemeClr val="bg1"/>
              </a:gs>
              <a:gs pos="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760889" y="5519840"/>
            <a:ext cx="0" cy="2147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23816" y="2318668"/>
            <a:ext cx="3995057" cy="160310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 f1 f2 =</a:t>
            </a: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docase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(f1, f2)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(0, ?) -&gt; return 0</a:t>
            </a: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(?, 0) -&gt; return 0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(a, b) -&gt; return (a * b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6252627" y="1785261"/>
            <a:ext cx="1539143" cy="424560"/>
          </a:xfrm>
          <a:prstGeom prst="wedgeRoundRectCallout">
            <a:avLst>
              <a:gd name="adj1" fmla="val -31886"/>
              <a:gd name="adj2" fmla="val 14032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Run both</a:t>
            </a:r>
            <a:endParaRPr lang="cs-CZ" sz="16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5481987" y="3823252"/>
            <a:ext cx="1238422" cy="424560"/>
          </a:xfrm>
          <a:prstGeom prst="wedgeRoundRectCallout">
            <a:avLst>
              <a:gd name="adj1" fmla="val -43758"/>
              <a:gd name="adj2" fmla="val -13603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Fail</a:t>
            </a:r>
            <a:endParaRPr lang="cs-CZ" sz="16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8062173" y="3162858"/>
            <a:ext cx="1030310" cy="424560"/>
          </a:xfrm>
          <a:prstGeom prst="wedgeRoundRectCallout">
            <a:avLst>
              <a:gd name="adj1" fmla="val -34398"/>
              <a:gd name="adj2" fmla="val 366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Choice</a:t>
            </a:r>
            <a:endParaRPr lang="cs-CZ" sz="16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32" name="Right Brace 31"/>
          <p:cNvSpPr/>
          <p:nvPr/>
        </p:nvSpPr>
        <p:spPr>
          <a:xfrm>
            <a:off x="7804649" y="2949262"/>
            <a:ext cx="334798" cy="824248"/>
          </a:xfrm>
          <a:prstGeom prst="rightBrac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994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1" y="1767840"/>
            <a:ext cx="8206740" cy="49051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Monad with three additional operations</a:t>
            </a:r>
          </a:p>
          <a:p>
            <a:pPr lvl="1"/>
            <a:r>
              <a:rPr lang="en-US" dirty="0" smtClean="0"/>
              <a:t>Parallel composition</a:t>
            </a:r>
          </a:p>
          <a:p>
            <a:pPr marL="37710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m a -&gt; m b -&gt; m (a, b)</a:t>
            </a:r>
          </a:p>
          <a:p>
            <a:pPr lvl="1"/>
            <a:r>
              <a:rPr lang="en-US" dirty="0" smtClean="0"/>
              <a:t>Monadic choice</a:t>
            </a:r>
          </a:p>
          <a:p>
            <a:pPr marL="3771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m a -&gt; m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 m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/>
              <a:t>Aliasing of computations</a:t>
            </a:r>
          </a:p>
          <a:p>
            <a:pPr marL="685800" lvl="2" indent="0"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 a -&gt; m </a:t>
            </a:r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(m a)</a:t>
            </a:r>
            <a:endParaRPr lang="en-US" sz="2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Some of them supported by many monads</a:t>
            </a:r>
            <a:endParaRPr lang="en-US" dirty="0" smtClean="0"/>
          </a:p>
          <a:p>
            <a:pPr lvl="1"/>
            <a:r>
              <a:rPr lang="en-US" dirty="0" smtClean="0"/>
              <a:t>Parallel </a:t>
            </a:r>
            <a:r>
              <a:rPr lang="en-US" dirty="0" smtClean="0"/>
              <a:t>programming (</a:t>
            </a:r>
            <a:r>
              <a:rPr lang="en-US" b="1" dirty="0" smtClean="0"/>
              <a:t>Par</a:t>
            </a:r>
            <a:r>
              <a:rPr lang="en-US" dirty="0" smtClean="0"/>
              <a:t> monad)</a:t>
            </a:r>
            <a:endParaRPr lang="en-US" sz="15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Parsers for textual input (</a:t>
            </a: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Parser 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monad)</a:t>
            </a:r>
            <a:endParaRPr lang="en-US" sz="15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Reactive &amp; concurrent (</a:t>
            </a:r>
            <a:r>
              <a:rPr lang="en-US" b="1" dirty="0" err="1" smtClean="0"/>
              <a:t>Orc</a:t>
            </a:r>
            <a:r>
              <a:rPr lang="en-US" b="1" dirty="0" smtClean="0"/>
              <a:t> </a:t>
            </a:r>
            <a:r>
              <a:rPr lang="en-US" dirty="0" smtClean="0"/>
              <a:t>monad?,  </a:t>
            </a:r>
            <a:r>
              <a:rPr lang="en-US" b="1" dirty="0" err="1" smtClean="0"/>
              <a:t>Chp</a:t>
            </a:r>
            <a:r>
              <a:rPr lang="en-US" b="1" dirty="0" smtClean="0"/>
              <a:t> </a:t>
            </a:r>
            <a:r>
              <a:rPr lang="en-US" dirty="0" smtClean="0"/>
              <a:t>monad?)</a:t>
            </a:r>
            <a:endParaRPr lang="en-US" sz="15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5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using Joinads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1" y="1767840"/>
            <a:ext cx="8206740" cy="4823460"/>
          </a:xfrm>
        </p:spPr>
        <p:txBody>
          <a:bodyPr>
            <a:normAutofit/>
          </a:bodyPr>
          <a:lstStyle/>
          <a:p>
            <a:r>
              <a:rPr lang="en-US" dirty="0" smtClean="0"/>
              <a:t>Validating Cambridge phone numbers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Contain only digits</a:t>
            </a:r>
          </a:p>
          <a:p>
            <a:pPr lvl="1"/>
            <a:r>
              <a:rPr lang="en-US" dirty="0" smtClean="0"/>
              <a:t>Consists of 10 characters</a:t>
            </a:r>
          </a:p>
          <a:p>
            <a:pPr lvl="1"/>
            <a:r>
              <a:rPr lang="en-US" dirty="0" smtClean="0"/>
              <a:t>Start with a prefix “1223”</a:t>
            </a:r>
          </a:p>
          <a:p>
            <a:r>
              <a:rPr lang="en-US" dirty="0" smtClean="0"/>
              <a:t>Represents </a:t>
            </a:r>
            <a:r>
              <a:rPr lang="en-US" i="1" dirty="0" smtClean="0"/>
              <a:t>intersection </a:t>
            </a:r>
            <a:r>
              <a:rPr lang="en-US" dirty="0" smtClean="0"/>
              <a:t>of languages</a:t>
            </a:r>
          </a:p>
          <a:p>
            <a:pPr lvl="1"/>
            <a:r>
              <a:rPr lang="en-US" dirty="0" smtClean="0"/>
              <a:t>Returns results of all three parsers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2402625"/>
            <a:ext cx="6159500" cy="13261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valid = </a:t>
            </a:r>
            <a:r>
              <a:rPr lang="en-US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docase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many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satisfies 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isDigit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),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    multiple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character,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startsWith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(string "1223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") 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_, _) -&gt; return 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5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buffer using joins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calculus</a:t>
            </a:r>
          </a:p>
          <a:p>
            <a:pPr lvl="1"/>
            <a:r>
              <a:rPr lang="en-US" dirty="0" smtClean="0"/>
              <a:t>Channels </a:t>
            </a:r>
            <a:br>
              <a:rPr lang="en-US" dirty="0" smtClean="0"/>
            </a:br>
            <a:r>
              <a:rPr lang="en-US" dirty="0" smtClean="0"/>
              <a:t>store values</a:t>
            </a:r>
          </a:p>
          <a:p>
            <a:pPr lvl="1"/>
            <a:r>
              <a:rPr lang="en-US" dirty="0" smtClean="0"/>
              <a:t>Joins specify</a:t>
            </a:r>
            <a:br>
              <a:rPr lang="en-US" dirty="0" smtClean="0"/>
            </a:br>
            <a:r>
              <a:rPr lang="en-US" dirty="0" smtClean="0"/>
              <a:t>reactions</a:t>
            </a:r>
          </a:p>
          <a:p>
            <a:r>
              <a:rPr lang="en-US" dirty="0" smtClean="0"/>
              <a:t>Pattern matching</a:t>
            </a:r>
          </a:p>
          <a:p>
            <a:pPr lvl="1"/>
            <a:r>
              <a:rPr lang="en-US" dirty="0" smtClean="0"/>
              <a:t>Use clauses to </a:t>
            </a:r>
            <a:br>
              <a:rPr lang="en-US" dirty="0" smtClean="0"/>
            </a:br>
            <a:r>
              <a:rPr lang="en-US" dirty="0" smtClean="0"/>
              <a:t>encode joins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3615666" y="1868262"/>
            <a:ext cx="5055227" cy="1880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buffer()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docase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get, 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putInt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putString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(r, n, ?)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 </a:t>
            </a: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reply r (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intToString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n)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(r, ?, s)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reply r s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07404" y="4893131"/>
            <a:ext cx="3522731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07404" y="5378906"/>
            <a:ext cx="3522731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07404" y="5855155"/>
            <a:ext cx="3522731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7" idx="4"/>
          </p:cNvCxnSpPr>
          <p:nvPr/>
        </p:nvCxnSpPr>
        <p:spPr>
          <a:xfrm>
            <a:off x="5543551" y="5015716"/>
            <a:ext cx="0" cy="1166810"/>
          </a:xfrm>
          <a:prstGeom prst="straightConnector1">
            <a:avLst/>
          </a:prstGeom>
          <a:ln w="19050">
            <a:solidFill>
              <a:srgbClr val="481F67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83429" y="4690726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putInt</a:t>
            </a:r>
            <a:endParaRPr lang="cs-CZ" dirty="0"/>
          </a:p>
        </p:txBody>
      </p:sp>
      <p:sp>
        <p:nvSpPr>
          <p:cNvPr id="25" name="TextBox 24"/>
          <p:cNvSpPr txBox="1"/>
          <p:nvPr/>
        </p:nvSpPr>
        <p:spPr>
          <a:xfrm>
            <a:off x="3483428" y="5199002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putString</a:t>
            </a:r>
            <a:endParaRPr lang="cs-CZ" dirty="0"/>
          </a:p>
        </p:txBody>
      </p:sp>
      <p:sp>
        <p:nvSpPr>
          <p:cNvPr id="26" name="TextBox 25"/>
          <p:cNvSpPr txBox="1"/>
          <p:nvPr/>
        </p:nvSpPr>
        <p:spPr>
          <a:xfrm>
            <a:off x="3483427" y="5680014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get</a:t>
            </a:r>
            <a:endParaRPr lang="cs-CZ" dirty="0"/>
          </a:p>
        </p:txBody>
      </p:sp>
      <p:sp>
        <p:nvSpPr>
          <p:cNvPr id="27" name="Oval 26"/>
          <p:cNvSpPr/>
          <p:nvPr/>
        </p:nvSpPr>
        <p:spPr>
          <a:xfrm>
            <a:off x="5419726" y="4770546"/>
            <a:ext cx="247650" cy="245170"/>
          </a:xfrm>
          <a:prstGeom prst="ellipse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0">
                <a:schemeClr val="accent2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Oval 27"/>
          <p:cNvSpPr/>
          <p:nvPr/>
        </p:nvSpPr>
        <p:spPr>
          <a:xfrm>
            <a:off x="5934076" y="5261083"/>
            <a:ext cx="247650" cy="245170"/>
          </a:xfrm>
          <a:prstGeom prst="ellipse">
            <a:avLst/>
          </a:prstGeom>
          <a:gradFill flip="none" rotWithShape="1">
            <a:gsLst>
              <a:gs pos="100000">
                <a:schemeClr val="accent4">
                  <a:lumMod val="75000"/>
                </a:schemeClr>
              </a:gs>
              <a:gs pos="0">
                <a:schemeClr val="accent4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Oval 28"/>
          <p:cNvSpPr/>
          <p:nvPr/>
        </p:nvSpPr>
        <p:spPr>
          <a:xfrm>
            <a:off x="5014914" y="5737332"/>
            <a:ext cx="247650" cy="245170"/>
          </a:xfrm>
          <a:prstGeom prst="ellipse">
            <a:avLst/>
          </a:prstGeom>
          <a:gradFill flip="none" rotWithShape="1"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Oval 29"/>
          <p:cNvSpPr/>
          <p:nvPr/>
        </p:nvSpPr>
        <p:spPr>
          <a:xfrm>
            <a:off x="6744983" y="5261083"/>
            <a:ext cx="247650" cy="245170"/>
          </a:xfrm>
          <a:prstGeom prst="ellipse">
            <a:avLst/>
          </a:prstGeom>
          <a:gradFill flip="none" rotWithShape="1">
            <a:gsLst>
              <a:gs pos="100000">
                <a:schemeClr val="accent4">
                  <a:lumMod val="75000"/>
                </a:schemeClr>
              </a:gs>
              <a:gs pos="0">
                <a:schemeClr val="accent4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Oval 30"/>
          <p:cNvSpPr/>
          <p:nvPr/>
        </p:nvSpPr>
        <p:spPr>
          <a:xfrm>
            <a:off x="6996114" y="5737333"/>
            <a:ext cx="247650" cy="245170"/>
          </a:xfrm>
          <a:prstGeom prst="ellipse">
            <a:avLst/>
          </a:prstGeom>
          <a:gradFill flip="none" rotWithShape="1"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val 31"/>
          <p:cNvSpPr/>
          <p:nvPr/>
        </p:nvSpPr>
        <p:spPr>
          <a:xfrm>
            <a:off x="7415214" y="5737333"/>
            <a:ext cx="247650" cy="245170"/>
          </a:xfrm>
          <a:prstGeom prst="ellipse">
            <a:avLst/>
          </a:prstGeom>
          <a:gradFill flip="none" rotWithShape="1"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6" name="Straight Arrow Connector 35"/>
          <p:cNvCxnSpPr>
            <a:endCxn id="29" idx="7"/>
          </p:cNvCxnSpPr>
          <p:nvPr/>
        </p:nvCxnSpPr>
        <p:spPr>
          <a:xfrm flipH="1">
            <a:off x="5226296" y="5021281"/>
            <a:ext cx="307731" cy="751955"/>
          </a:xfrm>
          <a:prstGeom prst="straightConnector1">
            <a:avLst/>
          </a:prstGeom>
          <a:ln w="19050">
            <a:solidFill>
              <a:srgbClr val="481F67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1"/>
          </p:cNvCxnSpPr>
          <p:nvPr/>
        </p:nvCxnSpPr>
        <p:spPr>
          <a:xfrm flipH="1" flipV="1">
            <a:off x="6181726" y="5427974"/>
            <a:ext cx="850656" cy="345263"/>
          </a:xfrm>
          <a:prstGeom prst="straightConnector1">
            <a:avLst/>
          </a:prstGeom>
          <a:ln w="19050">
            <a:solidFill>
              <a:srgbClr val="481F67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4"/>
          </p:cNvCxnSpPr>
          <p:nvPr/>
        </p:nvCxnSpPr>
        <p:spPr>
          <a:xfrm>
            <a:off x="7119939" y="5982503"/>
            <a:ext cx="1" cy="200023"/>
          </a:xfrm>
          <a:prstGeom prst="straightConnector1">
            <a:avLst/>
          </a:prstGeom>
          <a:ln w="19050">
            <a:solidFill>
              <a:srgbClr val="481F67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539038" y="5982503"/>
            <a:ext cx="1" cy="200023"/>
          </a:xfrm>
          <a:prstGeom prst="straightConnector1">
            <a:avLst/>
          </a:prstGeom>
          <a:ln w="19050">
            <a:solidFill>
              <a:srgbClr val="481F67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0" idx="5"/>
          </p:cNvCxnSpPr>
          <p:nvPr/>
        </p:nvCxnSpPr>
        <p:spPr>
          <a:xfrm flipH="1" flipV="1">
            <a:off x="6956365" y="5470349"/>
            <a:ext cx="518564" cy="283483"/>
          </a:xfrm>
          <a:prstGeom prst="straightConnector1">
            <a:avLst/>
          </a:prstGeom>
          <a:ln w="19050">
            <a:solidFill>
              <a:srgbClr val="481F67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Explosion 1 51"/>
          <p:cNvSpPr/>
          <p:nvPr/>
        </p:nvSpPr>
        <p:spPr>
          <a:xfrm>
            <a:off x="5393533" y="6082514"/>
            <a:ext cx="280987" cy="270662"/>
          </a:xfrm>
          <a:prstGeom prst="irregularSeal1">
            <a:avLst/>
          </a:prstGeom>
          <a:solidFill>
            <a:srgbClr val="802810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Explosion 1 52"/>
          <p:cNvSpPr/>
          <p:nvPr/>
        </p:nvSpPr>
        <p:spPr>
          <a:xfrm rot="18728076">
            <a:off x="6979446" y="6082514"/>
            <a:ext cx="280987" cy="270662"/>
          </a:xfrm>
          <a:prstGeom prst="irregularSeal1">
            <a:avLst/>
          </a:prstGeom>
          <a:solidFill>
            <a:srgbClr val="802810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4" name="Explosion 1 53"/>
          <p:cNvSpPr/>
          <p:nvPr/>
        </p:nvSpPr>
        <p:spPr>
          <a:xfrm rot="2874144">
            <a:off x="7403309" y="6087277"/>
            <a:ext cx="280987" cy="270662"/>
          </a:xfrm>
          <a:prstGeom prst="irregularSeal1">
            <a:avLst/>
          </a:prstGeom>
          <a:solidFill>
            <a:srgbClr val="802810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5" name="Rounded Rectangular Callout 54"/>
          <p:cNvSpPr/>
          <p:nvPr/>
        </p:nvSpPr>
        <p:spPr>
          <a:xfrm>
            <a:off x="7420831" y="2596033"/>
            <a:ext cx="1539143" cy="424560"/>
          </a:xfrm>
          <a:prstGeom prst="wedgeRoundRectCallout">
            <a:avLst>
              <a:gd name="adj1" fmla="val -61797"/>
              <a:gd name="adj2" fmla="val -2270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First clause</a:t>
            </a:r>
            <a:endParaRPr lang="cs-CZ" sz="16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6" name="Rounded Rectangular Callout 55"/>
          <p:cNvSpPr/>
          <p:nvPr/>
        </p:nvSpPr>
        <p:spPr>
          <a:xfrm>
            <a:off x="4859607" y="3863235"/>
            <a:ext cx="1715268" cy="424560"/>
          </a:xfrm>
          <a:prstGeom prst="wedgeRoundRectCallout">
            <a:avLst>
              <a:gd name="adj1" fmla="val -28902"/>
              <a:gd name="adj2" fmla="val -10122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Second clause</a:t>
            </a:r>
            <a:endParaRPr lang="cs-CZ" sz="16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7" name="Rounded Rectangular Callout 56"/>
          <p:cNvSpPr/>
          <p:nvPr/>
        </p:nvSpPr>
        <p:spPr>
          <a:xfrm>
            <a:off x="6744983" y="3863235"/>
            <a:ext cx="1715268" cy="424560"/>
          </a:xfrm>
          <a:prstGeom prst="wedgeRoundRectCallout">
            <a:avLst>
              <a:gd name="adj1" fmla="val -32789"/>
              <a:gd name="adj2" fmla="val -10571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Second clause</a:t>
            </a:r>
            <a:endParaRPr lang="cs-CZ" sz="1600" dirty="0">
              <a:solidFill>
                <a:schemeClr val="tx1"/>
              </a:solidFill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21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Joinads as an algebraic structure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</a:t>
            </a:r>
            <a:r>
              <a:rPr lang="en-US" dirty="0" smtClean="0">
                <a:latin typeface="Cambria Math"/>
                <a:ea typeface="Cambria Math"/>
              </a:rPr>
              <a:t>𝓙</a:t>
            </a:r>
            <a:r>
              <a:rPr lang="en-US" dirty="0" smtClean="0"/>
              <a:t> representing “</a:t>
            </a:r>
            <a:r>
              <a:rPr lang="en-US" dirty="0" err="1" smtClean="0"/>
              <a:t>joinadic</a:t>
            </a:r>
            <a:r>
              <a:rPr lang="en-US" i="1" dirty="0" smtClean="0"/>
              <a:t>”</a:t>
            </a:r>
            <a:r>
              <a:rPr lang="en-US" dirty="0" smtClean="0"/>
              <a:t> computations</a:t>
            </a:r>
          </a:p>
          <a:p>
            <a:r>
              <a:rPr lang="en-US" dirty="0"/>
              <a:t>Constant </a:t>
            </a:r>
            <a:r>
              <a:rPr lang="en-US" dirty="0">
                <a:latin typeface="Cambria Math"/>
                <a:ea typeface="Cambria Math"/>
              </a:rPr>
              <a:t>0</a:t>
            </a:r>
            <a:r>
              <a:rPr lang="en-US" dirty="0"/>
              <a:t> and associative operators </a:t>
            </a:r>
            <a:r>
              <a:rPr lang="en-US" dirty="0" smtClean="0">
                <a:latin typeface="Cambria Math"/>
                <a:ea typeface="Cambria Math"/>
              </a:rPr>
              <a:t>⊗</a:t>
            </a:r>
            <a:r>
              <a:rPr lang="en-US" dirty="0" smtClean="0"/>
              <a:t>, </a:t>
            </a:r>
            <a:r>
              <a:rPr lang="en-US" dirty="0" smtClean="0">
                <a:latin typeface="Cambria Math"/>
                <a:ea typeface="Cambria Math"/>
              </a:rPr>
              <a:t>⊕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>
                <a:latin typeface="Cambria Math"/>
                <a:ea typeface="Cambria Math"/>
              </a:rPr>
              <a:t>⊗ 0</a:t>
            </a:r>
            <a:r>
              <a:rPr lang="en-US" dirty="0"/>
              <a:t> = </a:t>
            </a:r>
            <a:r>
              <a:rPr lang="en-US" dirty="0">
                <a:latin typeface="Cambria Math"/>
                <a:ea typeface="Cambria Math"/>
              </a:rPr>
              <a:t>0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>
                <a:latin typeface="Cambria Math"/>
                <a:ea typeface="Cambria Math"/>
              </a:rPr>
              <a:t>⊕ 0</a:t>
            </a:r>
            <a:r>
              <a:rPr lang="en-US" dirty="0"/>
              <a:t> = a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ambria Math"/>
                <a:ea typeface="Cambria Math"/>
              </a:rPr>
              <a:t>⊗</a:t>
            </a:r>
            <a:r>
              <a:rPr lang="en-US" dirty="0"/>
              <a:t> b = b </a:t>
            </a:r>
            <a:r>
              <a:rPr lang="en-US" dirty="0">
                <a:latin typeface="Cambria Math"/>
                <a:ea typeface="Cambria Math"/>
              </a:rPr>
              <a:t>⊗</a:t>
            </a:r>
            <a:r>
              <a:rPr lang="en-US" dirty="0"/>
              <a:t> </a:t>
            </a:r>
            <a:r>
              <a:rPr lang="en-US" dirty="0" smtClean="0"/>
              <a:t>a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>
                <a:latin typeface="Cambria Math"/>
                <a:ea typeface="Cambria Math"/>
              </a:rPr>
              <a:t>⊗ </a:t>
            </a:r>
            <a:r>
              <a:rPr lang="en-US" dirty="0"/>
              <a:t>(b </a:t>
            </a:r>
            <a:r>
              <a:rPr lang="en-US" dirty="0">
                <a:latin typeface="Cambria Math"/>
                <a:ea typeface="Cambria Math"/>
              </a:rPr>
              <a:t>⊕</a:t>
            </a:r>
            <a:r>
              <a:rPr lang="en-US" dirty="0"/>
              <a:t> c) = (a </a:t>
            </a:r>
            <a:r>
              <a:rPr lang="en-US" dirty="0">
                <a:latin typeface="Cambria Math"/>
                <a:ea typeface="Cambria Math"/>
              </a:rPr>
              <a:t>⊗ </a:t>
            </a:r>
            <a:r>
              <a:rPr lang="en-US" dirty="0"/>
              <a:t>b) </a:t>
            </a:r>
            <a:r>
              <a:rPr lang="en-US" dirty="0">
                <a:latin typeface="Cambria Math"/>
                <a:ea typeface="Cambria Math"/>
              </a:rPr>
              <a:t>⊕</a:t>
            </a:r>
            <a:r>
              <a:rPr lang="en-US" dirty="0"/>
              <a:t> (a </a:t>
            </a:r>
            <a:r>
              <a:rPr lang="en-US" dirty="0">
                <a:latin typeface="Cambria Math"/>
                <a:ea typeface="Cambria Math"/>
              </a:rPr>
              <a:t>⊗ </a:t>
            </a:r>
            <a:r>
              <a:rPr lang="en-US" dirty="0"/>
              <a:t>c</a:t>
            </a:r>
            <a:r>
              <a:rPr lang="en-US" dirty="0" smtClean="0"/>
              <a:t>)</a:t>
            </a:r>
            <a:endParaRPr lang="cs-CZ" dirty="0"/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/>
                <a:ea typeface="Cambria Math"/>
              </a:rPr>
              <a:t>𝓙</a:t>
            </a:r>
            <a:r>
              <a:rPr lang="en-US" dirty="0" smtClean="0"/>
              <a:t>,</a:t>
            </a:r>
            <a:r>
              <a:rPr lang="en-US" dirty="0">
                <a:latin typeface="Cambria Math"/>
                <a:ea typeface="Cambria Math"/>
              </a:rPr>
              <a:t> ⊕</a:t>
            </a:r>
            <a:r>
              <a:rPr lang="en-US" dirty="0"/>
              <a:t>, </a:t>
            </a:r>
            <a:r>
              <a:rPr lang="en-US" dirty="0" smtClean="0">
                <a:latin typeface="Cambria Math"/>
                <a:ea typeface="Cambria Math"/>
              </a:rPr>
              <a:t>⊗</a:t>
            </a:r>
            <a:r>
              <a:rPr lang="en-US" dirty="0" smtClean="0"/>
              <a:t>, </a:t>
            </a:r>
            <a:r>
              <a:rPr lang="en-US" dirty="0" smtClean="0">
                <a:latin typeface="Cambria Math"/>
                <a:ea typeface="Cambria Math"/>
              </a:rPr>
              <a:t>0</a:t>
            </a:r>
            <a:r>
              <a:rPr lang="en-US" dirty="0" smtClean="0"/>
              <a:t>) is a </a:t>
            </a:r>
            <a:r>
              <a:rPr lang="en-US" i="1" dirty="0" smtClean="0"/>
              <a:t>commutative near-</a:t>
            </a:r>
            <a:r>
              <a:rPr lang="en-US" i="1" dirty="0" err="1" smtClean="0"/>
              <a:t>semiring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8743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Custom 4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103B92"/>
      </a:hlink>
      <a:folHlink>
        <a:srgbClr val="A116E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8559</TotalTime>
  <Words>417</Words>
  <Application>Microsoft Office PowerPoint</Application>
  <PresentationFormat>On-screen Show (4:3)</PresentationFormat>
  <Paragraphs>125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Perception</vt:lpstr>
      <vt:lpstr>Monadic pattern matching with ‘docase’</vt:lpstr>
      <vt:lpstr>Introduction</vt:lpstr>
      <vt:lpstr>Multiplying future values</vt:lpstr>
      <vt:lpstr>Multiplying future values</vt:lpstr>
      <vt:lpstr>Multiplying future values</vt:lpstr>
      <vt:lpstr>Introduction</vt:lpstr>
      <vt:lpstr>Parsing using Joinads</vt:lpstr>
      <vt:lpstr>Printing buffer using joins</vt:lpstr>
      <vt:lpstr>Joinads as an algebraic structure</vt:lpstr>
      <vt:lpstr>Summary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programming with Agents</dc:title>
  <dc:creator>Tomas Petricek</dc:creator>
  <cp:lastModifiedBy>Tomas Petricek</cp:lastModifiedBy>
  <cp:revision>287</cp:revision>
  <dcterms:created xsi:type="dcterms:W3CDTF">2010-11-22T18:20:19Z</dcterms:created>
  <dcterms:modified xsi:type="dcterms:W3CDTF">2011-08-14T10:01:34Z</dcterms:modified>
</cp:coreProperties>
</file>