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>
        <p:scale>
          <a:sx n="94" d="100"/>
          <a:sy n="94" d="100"/>
        </p:scale>
        <p:origin x="306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A386-1956-4CA4-9481-02CFB60E62F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A96-D4AB-445E-A08E-ABF546EB8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8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A386-1956-4CA4-9481-02CFB60E62F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A96-D4AB-445E-A08E-ABF546EB8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8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A386-1956-4CA4-9481-02CFB60E62F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A96-D4AB-445E-A08E-ABF546EB8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6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A386-1956-4CA4-9481-02CFB60E62F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A96-D4AB-445E-A08E-ABF546EB8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8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A386-1956-4CA4-9481-02CFB60E62F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A96-D4AB-445E-A08E-ABF546EB8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7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A386-1956-4CA4-9481-02CFB60E62F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A96-D4AB-445E-A08E-ABF546EB8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6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A386-1956-4CA4-9481-02CFB60E62F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A96-D4AB-445E-A08E-ABF546EB8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27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A386-1956-4CA4-9481-02CFB60E62F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A96-D4AB-445E-A08E-ABF546EB8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7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A386-1956-4CA4-9481-02CFB60E62F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A96-D4AB-445E-A08E-ABF546EB8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2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A386-1956-4CA4-9481-02CFB60E62F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A96-D4AB-445E-A08E-ABF546EB8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0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A386-1956-4CA4-9481-02CFB60E62F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6A96-D4AB-445E-A08E-ABF546EB8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60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9A386-1956-4CA4-9481-02CFB60E62F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66A96-D4AB-445E-A08E-ABF546EB8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43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3FCE04E-C501-4A3B-98A5-94A26067BA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56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A2116-C5EE-4CD1-991D-B7293825C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6319" y="-333904"/>
            <a:ext cx="9990667" cy="2387600"/>
          </a:xfrm>
        </p:spPr>
        <p:txBody>
          <a:bodyPr>
            <a:normAutofit/>
          </a:bodyPr>
          <a:lstStyle/>
          <a:p>
            <a:r>
              <a:rPr lang="en-GB" sz="5000" b="1" dirty="0"/>
              <a:t>Complementary science of interactive programming systems</a:t>
            </a:r>
            <a:endParaRPr lang="en-US" sz="5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CF3B5-EF93-4887-B4C2-B9DB16DA2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7149"/>
            <a:ext cx="9144000" cy="182064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b="1" dirty="0"/>
              <a:t>Tomas Petricek</a:t>
            </a:r>
            <a:r>
              <a:rPr lang="en-US" sz="2800" dirty="0"/>
              <a:t> and </a:t>
            </a:r>
            <a:r>
              <a:rPr lang="en-US" sz="2800" b="1" dirty="0"/>
              <a:t>Joel Jakubovic</a:t>
            </a:r>
            <a:br>
              <a:rPr lang="en-US" sz="2800" dirty="0"/>
            </a:br>
            <a:r>
              <a:rPr lang="en-US" sz="2800" dirty="0"/>
              <a:t>tomas@tomasp.net | jdj9@kent.ac.uk</a:t>
            </a:r>
            <a:br>
              <a:rPr lang="en-US" sz="2800" dirty="0"/>
            </a:br>
            <a:r>
              <a:rPr lang="en-US" sz="2800" dirty="0"/>
              <a:t>University of Kent</a:t>
            </a:r>
          </a:p>
        </p:txBody>
      </p:sp>
    </p:spTree>
    <p:extLst>
      <p:ext uri="{BB962C8B-B14F-4D97-AF65-F5344CB8AC3E}">
        <p14:creationId xmlns:p14="http://schemas.microsoft.com/office/powerpoint/2010/main" val="649075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F4B991-8359-4C5F-A9DD-3C68DE456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836"/>
            <a:ext cx="10515600" cy="874393"/>
          </a:xfrm>
        </p:spPr>
        <p:txBody>
          <a:bodyPr/>
          <a:lstStyle/>
          <a:p>
            <a:r>
              <a:rPr lang="en-US">
                <a:solidFill>
                  <a:schemeClr val="bg2">
                    <a:lumMod val="10000"/>
                  </a:schemeClr>
                </a:solidFill>
              </a:rPr>
              <a:t>Paradigm shift in computer programming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AD2102-1DD3-4EC0-B27A-26F9FA969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1427" y="1358271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chemeClr val="bg2">
                    <a:lumMod val="10000"/>
                  </a:schemeClr>
                </a:solidFill>
                <a:latin typeface="+mj-lt"/>
              </a:rPr>
              <a:t>Programming languages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CE7D9-7A17-48DF-8011-4BEB4CCEA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5427" y="1358271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chemeClr val="bg2">
                    <a:lumMod val="10000"/>
                  </a:schemeClr>
                </a:solidFill>
                <a:latin typeface="+mj-lt"/>
              </a:rPr>
              <a:t>Programming systems</a:t>
            </a:r>
          </a:p>
          <a:p>
            <a:endParaRPr lang="en-US" b="1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DE3FB8-2BB9-47B8-85C6-EADF62642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27" y="2344966"/>
            <a:ext cx="3632200" cy="17376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137578-A422-46E4-A8E5-C77346B1A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27" y="4265931"/>
            <a:ext cx="3640455" cy="22802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A5BA61-C141-4185-9E81-0854D8A6F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770" y="2194878"/>
            <a:ext cx="32753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14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F4B991-8359-4C5F-A9DD-3C68DE456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Paradigm shift in computer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AD2102-1DD3-4EC0-B27A-26F9FA969B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+mj-lt"/>
              </a:rPr>
              <a:t>Programming languages</a:t>
            </a:r>
          </a:p>
          <a:p>
            <a:pPr marL="0" indent="0">
              <a:lnSpc>
                <a:spcPct val="110000"/>
              </a:lnSpc>
              <a:buNone/>
            </a:pPr>
            <a:endParaRPr lang="en-US" b="1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dirty="0"/>
              <a:t>Algol, Java, Haskell</a:t>
            </a:r>
          </a:p>
          <a:p>
            <a:pPr>
              <a:lnSpc>
                <a:spcPct val="110000"/>
              </a:lnSpc>
            </a:pPr>
            <a:r>
              <a:rPr lang="en-US" dirty="0"/>
              <a:t>Code in a formal language</a:t>
            </a:r>
          </a:p>
          <a:p>
            <a:pPr>
              <a:lnSpc>
                <a:spcPct val="110000"/>
              </a:lnSpc>
            </a:pPr>
            <a:r>
              <a:rPr lang="en-US" dirty="0"/>
              <a:t>Program as text</a:t>
            </a:r>
          </a:p>
          <a:p>
            <a:pPr>
              <a:lnSpc>
                <a:spcPct val="110000"/>
              </a:lnSpc>
            </a:pPr>
            <a:r>
              <a:rPr lang="en-US" dirty="0"/>
              <a:t>Can be analyzed and run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CE7D9-7A17-48DF-8011-4BEB4CCEA2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+mj-lt"/>
              </a:rPr>
              <a:t>Programming systems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err="1"/>
              <a:t>Interlisp</a:t>
            </a:r>
            <a:r>
              <a:rPr lang="en-US" dirty="0"/>
              <a:t>, Smalltalk, </a:t>
            </a:r>
            <a:r>
              <a:rPr lang="en-US" dirty="0" err="1"/>
              <a:t>Hypercard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State includes code and data</a:t>
            </a:r>
          </a:p>
          <a:p>
            <a:pPr>
              <a:lnSpc>
                <a:spcPct val="110000"/>
              </a:lnSpc>
            </a:pPr>
            <a:r>
              <a:rPr lang="en-US" dirty="0"/>
              <a:t>Interesting user interfaces</a:t>
            </a:r>
          </a:p>
          <a:p>
            <a:pPr>
              <a:lnSpc>
                <a:spcPct val="110000"/>
              </a:lnSpc>
            </a:pPr>
            <a:r>
              <a:rPr lang="en-US" dirty="0"/>
              <a:t>Can be interacted with</a:t>
            </a:r>
          </a:p>
        </p:txBody>
      </p:sp>
    </p:spTree>
    <p:extLst>
      <p:ext uri="{BB962C8B-B14F-4D97-AF65-F5344CB8AC3E}">
        <p14:creationId xmlns:p14="http://schemas.microsoft.com/office/powerpoint/2010/main" val="393779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4B9C4B-4D02-4C26-8FF3-6CD3F2DD2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684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Kuhn loss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A0A5F0A-AE8F-4FAC-BF3F-7A7BC8263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6359"/>
            <a:ext cx="9144000" cy="1655762"/>
          </a:xfrm>
        </p:spPr>
        <p:txBody>
          <a:bodyPr>
            <a:normAutofit/>
          </a:bodyPr>
          <a:lstStyle/>
          <a:p>
            <a:r>
              <a:rPr lang="en-US" sz="3000" dirty="0"/>
              <a:t>What do we lose if we think about programming languages rather than programming systems?</a:t>
            </a:r>
          </a:p>
        </p:txBody>
      </p:sp>
    </p:spTree>
    <p:extLst>
      <p:ext uri="{BB962C8B-B14F-4D97-AF65-F5344CB8AC3E}">
        <p14:creationId xmlns:p14="http://schemas.microsoft.com/office/powerpoint/2010/main" val="2177775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F4B991-8359-4C5F-A9DD-3C68DE456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What is using past programming system like?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CE7D9-7A17-48DF-8011-4BEB4CCEA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3946" y="1825625"/>
            <a:ext cx="483616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Harder to study than programming languages!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Do you need a real machine to experience the interaction?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What can we learn from 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past programming systems?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12DA51-A799-4C84-BFBA-C1C926EC4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5" y="1825625"/>
            <a:ext cx="6061919" cy="404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4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838845-1B34-43F9-BA4C-42A2AD75C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science of programming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7D9985-1342-4F62-BA11-D2C7083574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 err="1">
                <a:latin typeface="+mj-lt"/>
              </a:rPr>
              <a:t>Hasok</a:t>
            </a:r>
            <a:r>
              <a:rPr lang="en-US" b="1" dirty="0">
                <a:latin typeface="+mj-lt"/>
              </a:rPr>
              <a:t> Chang (2012)</a:t>
            </a:r>
          </a:p>
          <a:p>
            <a:pPr>
              <a:lnSpc>
                <a:spcPct val="110000"/>
              </a:lnSpc>
            </a:pPr>
            <a:r>
              <a:rPr lang="en-US" dirty="0"/>
              <a:t>Look at history to recover forgotten knowledge</a:t>
            </a:r>
          </a:p>
          <a:p>
            <a:pPr>
              <a:lnSpc>
                <a:spcPct val="110000"/>
              </a:lnSpc>
            </a:pPr>
            <a:r>
              <a:rPr lang="en-US" dirty="0"/>
              <a:t>Contribute alternative </a:t>
            </a:r>
            <a:br>
              <a:rPr lang="en-US" dirty="0"/>
            </a:br>
            <a:r>
              <a:rPr lang="en-US" dirty="0"/>
              <a:t>views to current science</a:t>
            </a:r>
          </a:p>
          <a:p>
            <a:pPr>
              <a:lnSpc>
                <a:spcPct val="110000"/>
              </a:lnSpc>
            </a:pPr>
            <a:r>
              <a:rPr lang="en-US" dirty="0"/>
              <a:t>Physics ideas abandoned due to experimental failures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4BCEF6-7C2D-4BBA-8EFF-1BAC4D10C6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+mj-lt"/>
              </a:rPr>
              <a:t>Programming systems</a:t>
            </a:r>
          </a:p>
          <a:p>
            <a:pPr>
              <a:lnSpc>
                <a:spcPct val="110000"/>
              </a:lnSpc>
            </a:pPr>
            <a:r>
              <a:rPr lang="en-US" dirty="0"/>
              <a:t>Many innovative past </a:t>
            </a:r>
            <a:br>
              <a:rPr lang="en-US" dirty="0"/>
            </a:br>
            <a:r>
              <a:rPr lang="en-US" dirty="0"/>
              <a:t>systems worth exploring!</a:t>
            </a:r>
          </a:p>
          <a:p>
            <a:pPr>
              <a:lnSpc>
                <a:spcPct val="110000"/>
              </a:lnSpc>
            </a:pPr>
            <a:r>
              <a:rPr lang="en-US" dirty="0"/>
              <a:t>Abandoned not just for</a:t>
            </a:r>
            <a:br>
              <a:rPr lang="en-US" dirty="0"/>
            </a:br>
            <a:r>
              <a:rPr lang="en-US" dirty="0"/>
              <a:t>scientific reasons</a:t>
            </a:r>
          </a:p>
          <a:p>
            <a:pPr>
              <a:lnSpc>
                <a:spcPct val="110000"/>
              </a:lnSpc>
            </a:pPr>
            <a:r>
              <a:rPr lang="en-US" dirty="0"/>
              <a:t>Easier to recreate and further develop than in physics</a:t>
            </a:r>
          </a:p>
        </p:txBody>
      </p:sp>
    </p:spTree>
    <p:extLst>
      <p:ext uri="{BB962C8B-B14F-4D97-AF65-F5344CB8AC3E}">
        <p14:creationId xmlns:p14="http://schemas.microsoft.com/office/powerpoint/2010/main" val="72963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4B9C4B-4D02-4C26-8FF3-6CD3F2DD2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684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Commodore 64 BASIC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A0A5F0A-AE8F-4FAC-BF3F-7A7BC8263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6359"/>
            <a:ext cx="9144000" cy="1655762"/>
          </a:xfrm>
        </p:spPr>
        <p:txBody>
          <a:bodyPr>
            <a:normAutofit/>
          </a:bodyPr>
          <a:lstStyle/>
          <a:p>
            <a:r>
              <a:rPr lang="en-US" sz="3000" dirty="0"/>
              <a:t>Recreating the interactive experience of </a:t>
            </a:r>
            <a:br>
              <a:rPr lang="en-US" sz="3000" dirty="0"/>
            </a:br>
            <a:r>
              <a:rPr lang="en-US" sz="3000" dirty="0"/>
              <a:t>programming Commodore 64</a:t>
            </a:r>
          </a:p>
        </p:txBody>
      </p:sp>
    </p:spTree>
    <p:extLst>
      <p:ext uri="{BB962C8B-B14F-4D97-AF65-F5344CB8AC3E}">
        <p14:creationId xmlns:p14="http://schemas.microsoft.com/office/powerpoint/2010/main" val="2034526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F4B991-8359-4C5F-A9DD-3C68DE456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What makes C64 BASIC interesting?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CE7D9-7A17-48DF-8011-4BEB4CCEA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4640" y="1825625"/>
            <a:ext cx="521546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Everything done through 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one kind of interaction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Encourages users to 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become programmers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Memory mapped I/O with 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POKE offers hacker flexibility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905E2F-AB37-4C6A-8F30-091879B51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04" y="2018453"/>
            <a:ext cx="5263596" cy="357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8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3FCE04E-C501-4A3B-98A5-94A26067BA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5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A2116-C5EE-4CD1-991D-B7293825C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8768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5000" b="1" dirty="0"/>
              <a:t>Complementary science of </a:t>
            </a:r>
            <a:br>
              <a:rPr lang="en-GB" sz="5000" b="1" dirty="0"/>
            </a:br>
            <a:r>
              <a:rPr lang="en-GB" sz="5000" b="1" dirty="0"/>
              <a:t>interactive programming systems</a:t>
            </a:r>
            <a:endParaRPr lang="en-US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CF3B5-EF93-4887-B4C2-B9DB16DA2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1279"/>
            <a:ext cx="10515600" cy="414528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Many lost interestin</a:t>
            </a:r>
            <a:r>
              <a:rPr lang="en-US" dirty="0"/>
              <a:t>g ideas on programming systems!</a:t>
            </a:r>
          </a:p>
          <a:p>
            <a:pPr>
              <a:lnSpc>
                <a:spcPct val="110000"/>
              </a:lnSpc>
            </a:pPr>
            <a:r>
              <a:rPr lang="en-US" dirty="0"/>
              <a:t>Look at the past to get new ideas for the future</a:t>
            </a:r>
          </a:p>
          <a:p>
            <a:pPr>
              <a:lnSpc>
                <a:spcPct val="110000"/>
              </a:lnSpc>
            </a:pPr>
            <a:r>
              <a:rPr lang="en-US" dirty="0"/>
              <a:t>Simplistic partial reconstructions can be enough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800" b="1" dirty="0"/>
          </a:p>
          <a:p>
            <a:pPr marL="0" indent="0">
              <a:lnSpc>
                <a:spcPct val="110000"/>
              </a:lnSpc>
              <a:buNone/>
            </a:pPr>
            <a:endParaRPr lang="en-US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800" b="1" dirty="0"/>
              <a:t>Tomas Petricek</a:t>
            </a:r>
            <a:r>
              <a:rPr lang="en-US" sz="2800" dirty="0"/>
              <a:t> and </a:t>
            </a:r>
            <a:r>
              <a:rPr lang="en-US" sz="2800" b="1" dirty="0"/>
              <a:t>Joel Jakubovic</a:t>
            </a:r>
            <a:r>
              <a:rPr lang="en-US" sz="2800" dirty="0"/>
              <a:t>, University of Kent</a:t>
            </a:r>
            <a:br>
              <a:rPr lang="en-US" sz="2800" dirty="0"/>
            </a:br>
            <a:r>
              <a:rPr lang="en-US" sz="2800" dirty="0"/>
              <a:t>tomas@tomasp.net | jdj9@kent.ac.uk</a:t>
            </a:r>
          </a:p>
        </p:txBody>
      </p:sp>
    </p:spTree>
    <p:extLst>
      <p:ext uri="{BB962C8B-B14F-4D97-AF65-F5344CB8AC3E}">
        <p14:creationId xmlns:p14="http://schemas.microsoft.com/office/powerpoint/2010/main" val="2727035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FFFFFF"/>
      </a:dk1>
      <a:lt1>
        <a:sysClr val="window" lastClr="FFFFFF"/>
      </a:lt1>
      <a:dk2>
        <a:srgbClr val="FFFFFF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Kreon"/>
        <a:ea typeface=""/>
        <a:cs typeface=""/>
      </a:majorFont>
      <a:minorFont>
        <a:latin typeface="PT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289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Kreon</vt:lpstr>
      <vt:lpstr>PT Sans</vt:lpstr>
      <vt:lpstr>Office Theme</vt:lpstr>
      <vt:lpstr>Complementary science of interactive programming systems</vt:lpstr>
      <vt:lpstr>Paradigm shift in computer programming</vt:lpstr>
      <vt:lpstr>Paradigm shift in computer programming</vt:lpstr>
      <vt:lpstr>Kuhn loss</vt:lpstr>
      <vt:lpstr>What is using past programming system like?</vt:lpstr>
      <vt:lpstr>Complementary science of programming</vt:lpstr>
      <vt:lpstr>Commodore 64 BASIC</vt:lpstr>
      <vt:lpstr>What makes C64 BASIC interesting?</vt:lpstr>
      <vt:lpstr>Complementary science of  interactive programming 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Complementary science of interactive programming systems</dc:title>
  <dc:creator>Tomas Petricek</dc:creator>
  <cp:lastModifiedBy>Tomas Petricek</cp:lastModifiedBy>
  <cp:revision>1</cp:revision>
  <dcterms:created xsi:type="dcterms:W3CDTF">2021-10-20T09:54:57Z</dcterms:created>
  <dcterms:modified xsi:type="dcterms:W3CDTF">2021-10-20T11:53:50Z</dcterms:modified>
</cp:coreProperties>
</file>