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C94"/>
    <a:srgbClr val="E38EC4"/>
    <a:srgbClr val="1CA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E6EB-F248-7694-500A-1B1131979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39334-3470-9AD6-37C3-F80FA3F4A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76CF-3381-F91E-2268-BF6FB5C6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3C0F-57F4-CB6A-70A6-34DF3BB5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5BC5-401F-7B2A-92FC-2795F6D2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6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0792-B7C0-35F8-9479-4C3D3CF3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7FA2-267E-E870-5F76-E8F944303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237F-1697-2AD2-6EAE-79506BEB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4D66-ED79-B944-6051-4CF7B62D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AA9F-587E-3CD6-DB86-EAE7AF1E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22654-EC09-E911-9978-58F8CFA48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5C492-A257-5401-FBDB-664E675E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7606-7800-EA6F-4C7D-9FEED646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7A16-73BD-0B4C-B754-1785DBA9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F6C1-BCFB-3DA8-2324-8DA18148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0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1540-FFEA-95B5-5A21-FE44345A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CB90-F5F6-5844-C7E9-D90B812F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DDF0-31F1-7872-CB5B-B5FE325A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2C24-0FFA-DBE6-7420-E5309A3B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E73AB-E176-6458-031B-FB6AB22B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19FE-139E-871A-C42D-3D39D7FC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D09D-B366-7DA7-FB0E-B7CB9B0F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25482-0421-5970-C276-C6B528E0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DCCB-EEF5-F63B-F33A-6FE93911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0E7F-5972-B20D-E49B-E15133CE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6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D5D5-F7B8-A8BE-472F-ED237587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5450-5474-A732-EF5F-D2A187021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F6A43-9AAE-D4E0-D9C6-F023ADFBF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3962-C6B2-378D-00BC-2AA50720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7D5F-FF3F-2791-0BAD-C395D4BC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9B43D-9D96-88FD-A82E-0744BC11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01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D3CE-4C9A-E864-F5AF-68A4581A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59F5-D0FD-808D-66DB-546BDFFA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B2ED1-2562-5C60-90EA-82959A7D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FEEFD-310E-0661-90A6-21049B7E9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BBAF5-1D10-11B5-332B-9F95FFA4D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7BFDA-1F5A-4C7F-D3BD-2C934C8B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E8DC2-F824-B5E3-3885-3F602891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25D82-0DCE-2C50-105E-92AE7C5C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33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2E1E-7908-90B6-9AB5-E4DA90F6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D1481-7EC9-FDCB-FAA2-8AD38B0F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B6E24-A072-5DDE-16A5-A9B2BE80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C8CE3-9AD7-7B6A-FC0A-37943A9A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9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D197A-FE00-E2C3-D3D4-F49471BE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FF68D-0896-1863-0175-E21CF674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4B4AF-9FC7-C62B-D66C-1DDBE617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6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9609-5F6E-3EDD-4816-D086B7CA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EC32-E905-4AF3-4B8A-7E743336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4483B-69F6-434D-96D4-1C82CE2F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97C85-BB9F-AA96-495C-E38AA3B6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7D1B-F7BF-0266-9011-5E3B517B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5D256-3B3E-45B2-B56D-273B3E21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0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D994-BE02-5D06-144C-92D28F31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99C31-8D6F-4270-B60D-0E235BF35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0E1D8-2597-E8B4-9D48-26C6641F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3CE1C-CAA9-339A-48AF-BE02A331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E9E6C-4010-354C-FAEF-2F699792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C2224-8136-C751-3057-CCFC9B9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8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931D9-64E1-DEF3-63DD-C8AA4064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06DD-C76B-6FD6-7167-8A33F31A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40B0C-40EA-7C3F-A73B-8D2009656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EB89-1572-4FFB-8A5B-165784D87483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24DA-72E4-E7BB-0A28-E98C004E6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190F-0AEC-2CD0-4980-03E269905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2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609B5E-66A6-B462-7DCC-B2A33092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79" y="2026883"/>
            <a:ext cx="6723851" cy="2506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CF3404-06DE-807F-CD1F-AF190EED3619}"/>
              </a:ext>
            </a:extLst>
          </p:cNvPr>
          <p:cNvSpPr txBox="1"/>
          <p:nvPr/>
        </p:nvSpPr>
        <p:spPr>
          <a:xfrm>
            <a:off x="3427630" y="2895557"/>
            <a:ext cx="1484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1CA045"/>
                </a:solidFill>
              </a:rPr>
              <a:t>Exploration</a:t>
            </a:r>
          </a:p>
          <a:p>
            <a:pPr algn="ctr"/>
            <a:r>
              <a:rPr lang="en-US" sz="2200" dirty="0">
                <a:solidFill>
                  <a:srgbClr val="1CA045"/>
                </a:solidFill>
              </a:rPr>
              <a:t>phase</a:t>
            </a:r>
            <a:endParaRPr lang="en-GB" sz="2200" dirty="0">
              <a:solidFill>
                <a:srgbClr val="1CA04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E8709-515A-8B35-0468-409E9EE0474F}"/>
              </a:ext>
            </a:extLst>
          </p:cNvPr>
          <p:cNvSpPr txBox="1"/>
          <p:nvPr/>
        </p:nvSpPr>
        <p:spPr>
          <a:xfrm>
            <a:off x="7280055" y="2895557"/>
            <a:ext cx="1441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1CA045"/>
                </a:solidFill>
              </a:rPr>
              <a:t>Production</a:t>
            </a:r>
          </a:p>
          <a:p>
            <a:pPr algn="ctr"/>
            <a:r>
              <a:rPr lang="en-US" sz="2200" dirty="0">
                <a:solidFill>
                  <a:srgbClr val="1CA045"/>
                </a:solidFill>
              </a:rPr>
              <a:t>phase</a:t>
            </a:r>
            <a:endParaRPr lang="en-GB" sz="2200" dirty="0">
              <a:solidFill>
                <a:srgbClr val="1CA045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FE3835-4F06-C23E-B5BC-9EFBDCF15C7C}"/>
              </a:ext>
            </a:extLst>
          </p:cNvPr>
          <p:cNvSpPr/>
          <p:nvPr/>
        </p:nvSpPr>
        <p:spPr>
          <a:xfrm>
            <a:off x="3793995" y="4362648"/>
            <a:ext cx="396274" cy="396274"/>
          </a:xfrm>
          <a:prstGeom prst="ellipse">
            <a:avLst/>
          </a:prstGeom>
          <a:solidFill>
            <a:srgbClr val="E38E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30C94"/>
                </a:solidFill>
              </a:rPr>
              <a:t>1</a:t>
            </a:r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A7F7CC-CE0E-A6DC-BE33-5D47C0F54E3B}"/>
              </a:ext>
            </a:extLst>
          </p:cNvPr>
          <p:cNvSpPr/>
          <p:nvPr/>
        </p:nvSpPr>
        <p:spPr>
          <a:xfrm>
            <a:off x="2594342" y="3082140"/>
            <a:ext cx="396274" cy="396274"/>
          </a:xfrm>
          <a:prstGeom prst="ellipse">
            <a:avLst/>
          </a:prstGeom>
          <a:solidFill>
            <a:srgbClr val="E38E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30C94"/>
                </a:solidFill>
              </a:rPr>
              <a:t>2</a:t>
            </a:r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6692ED-8E1C-9FC2-0ECB-F51902C09042}"/>
              </a:ext>
            </a:extLst>
          </p:cNvPr>
          <p:cNvSpPr/>
          <p:nvPr/>
        </p:nvSpPr>
        <p:spPr>
          <a:xfrm>
            <a:off x="5462485" y="2238029"/>
            <a:ext cx="396274" cy="396274"/>
          </a:xfrm>
          <a:prstGeom prst="ellipse">
            <a:avLst/>
          </a:prstGeom>
          <a:solidFill>
            <a:srgbClr val="E38E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30C94"/>
                </a:solidFill>
              </a:rPr>
              <a:t>4</a:t>
            </a:r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640357-869E-2F30-2182-DAE0D9F5B706}"/>
              </a:ext>
            </a:extLst>
          </p:cNvPr>
          <p:cNvSpPr/>
          <p:nvPr/>
        </p:nvSpPr>
        <p:spPr>
          <a:xfrm>
            <a:off x="7932118" y="4287174"/>
            <a:ext cx="396274" cy="396274"/>
          </a:xfrm>
          <a:prstGeom prst="ellipse">
            <a:avLst/>
          </a:prstGeom>
          <a:solidFill>
            <a:srgbClr val="E38E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30C94"/>
                </a:solidFill>
              </a:rPr>
              <a:t>5</a:t>
            </a:r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05469B-6F46-4971-0E04-0381FDFBFC29}"/>
              </a:ext>
            </a:extLst>
          </p:cNvPr>
          <p:cNvSpPr/>
          <p:nvPr/>
        </p:nvSpPr>
        <p:spPr>
          <a:xfrm>
            <a:off x="9318193" y="3082140"/>
            <a:ext cx="396274" cy="396274"/>
          </a:xfrm>
          <a:prstGeom prst="ellipse">
            <a:avLst/>
          </a:prstGeom>
          <a:solidFill>
            <a:srgbClr val="E38E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30C94"/>
                </a:solidFill>
              </a:rPr>
              <a:t>6</a:t>
            </a:r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E35AC0-8067-0BDD-CD6D-60400E06B046}"/>
              </a:ext>
            </a:extLst>
          </p:cNvPr>
          <p:cNvSpPr/>
          <p:nvPr/>
        </p:nvSpPr>
        <p:spPr>
          <a:xfrm>
            <a:off x="8642738" y="1974035"/>
            <a:ext cx="396274" cy="396274"/>
          </a:xfrm>
          <a:prstGeom prst="ellipse">
            <a:avLst/>
          </a:prstGeom>
          <a:solidFill>
            <a:srgbClr val="E38E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30C94"/>
                </a:solidFill>
              </a:rPr>
              <a:t>7</a:t>
            </a:r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7BE74-BFD3-22A2-E88A-806405A8687C}"/>
              </a:ext>
            </a:extLst>
          </p:cNvPr>
          <p:cNvSpPr txBox="1"/>
          <p:nvPr/>
        </p:nvSpPr>
        <p:spPr>
          <a:xfrm>
            <a:off x="4259883" y="4479017"/>
            <a:ext cx="2301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30C94"/>
                </a:solidFill>
              </a:rPr>
              <a:t>Data acquisition</a:t>
            </a:r>
            <a:br>
              <a:rPr lang="en-US" b="1" dirty="0">
                <a:solidFill>
                  <a:srgbClr val="E30C94"/>
                </a:solidFill>
              </a:rPr>
            </a:br>
            <a:r>
              <a:rPr lang="en-US" dirty="0"/>
              <a:t>F# Data (Chapter 6)</a:t>
            </a:r>
          </a:p>
          <a:p>
            <a:r>
              <a:rPr lang="en-US" dirty="0"/>
              <a:t>Dot-driven (Chapter 7)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13615-1F7C-B89F-1168-5F24B39BB659}"/>
              </a:ext>
            </a:extLst>
          </p:cNvPr>
          <p:cNvSpPr txBox="1"/>
          <p:nvPr/>
        </p:nvSpPr>
        <p:spPr>
          <a:xfrm>
            <a:off x="259634" y="3003824"/>
            <a:ext cx="2579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30C94"/>
                </a:solidFill>
              </a:rPr>
              <a:t>Data cleaning</a:t>
            </a:r>
            <a:br>
              <a:rPr lang="en-US" b="1" dirty="0">
                <a:solidFill>
                  <a:srgbClr val="E30C94"/>
                </a:solidFill>
              </a:rPr>
            </a:br>
            <a:r>
              <a:rPr lang="en-US" dirty="0"/>
              <a:t>Wrattler (Chapter 9)</a:t>
            </a:r>
          </a:p>
          <a:p>
            <a:r>
              <a:rPr lang="en-US" dirty="0"/>
              <a:t>AI Assistants (Chapter 11)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2BE78-60B7-3707-31FA-CCB2412264E7}"/>
              </a:ext>
            </a:extLst>
          </p:cNvPr>
          <p:cNvSpPr txBox="1"/>
          <p:nvPr/>
        </p:nvSpPr>
        <p:spPr>
          <a:xfrm>
            <a:off x="5239013" y="1116478"/>
            <a:ext cx="2313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30C94"/>
                </a:solidFill>
              </a:rPr>
              <a:t>Data visualization</a:t>
            </a:r>
            <a:br>
              <a:rPr lang="en-US" b="1" dirty="0">
                <a:solidFill>
                  <a:srgbClr val="E30C94"/>
                </a:solidFill>
              </a:rPr>
            </a:br>
            <a:r>
              <a:rPr lang="en-US" dirty="0"/>
              <a:t>Compost (Chapter 12)</a:t>
            </a:r>
            <a:br>
              <a:rPr lang="en-US" dirty="0"/>
            </a:br>
            <a:r>
              <a:rPr lang="en-US" dirty="0"/>
              <a:t>Fluid (Chapter 13)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18507-D171-1DCB-E6A0-CC0DAC281981}"/>
              </a:ext>
            </a:extLst>
          </p:cNvPr>
          <p:cNvSpPr txBox="1"/>
          <p:nvPr/>
        </p:nvSpPr>
        <p:spPr>
          <a:xfrm>
            <a:off x="8416473" y="4468226"/>
            <a:ext cx="1452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30C94"/>
                </a:solidFill>
              </a:rPr>
              <a:t>Model </a:t>
            </a:r>
            <a:br>
              <a:rPr lang="en-US" b="1" dirty="0">
                <a:solidFill>
                  <a:srgbClr val="E30C94"/>
                </a:solidFill>
              </a:rPr>
            </a:br>
            <a:r>
              <a:rPr lang="en-US" b="1" dirty="0">
                <a:solidFill>
                  <a:srgbClr val="E30C94"/>
                </a:solidFill>
              </a:rPr>
              <a:t>development</a:t>
            </a:r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7E842-61E9-63C2-FF4F-5ED2D56571AA}"/>
              </a:ext>
            </a:extLst>
          </p:cNvPr>
          <p:cNvSpPr txBox="1"/>
          <p:nvPr/>
        </p:nvSpPr>
        <p:spPr>
          <a:xfrm>
            <a:off x="9751268" y="3003824"/>
            <a:ext cx="133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30C94"/>
                </a:solidFill>
              </a:rPr>
              <a:t>Model </a:t>
            </a:r>
            <a:br>
              <a:rPr lang="en-US" b="1" dirty="0">
                <a:solidFill>
                  <a:srgbClr val="E30C94"/>
                </a:solidFill>
              </a:rPr>
            </a:br>
            <a:r>
              <a:rPr lang="en-US" b="1" dirty="0">
                <a:solidFill>
                  <a:srgbClr val="E30C94"/>
                </a:solidFill>
              </a:rPr>
              <a:t>deployment</a:t>
            </a:r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E2585-E4FA-232A-B13C-7BF481793DCA}"/>
              </a:ext>
            </a:extLst>
          </p:cNvPr>
          <p:cNvSpPr txBox="1"/>
          <p:nvPr/>
        </p:nvSpPr>
        <p:spPr>
          <a:xfrm>
            <a:off x="9158640" y="1591420"/>
            <a:ext cx="119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30C94"/>
                </a:solidFill>
              </a:rPr>
              <a:t>Model </a:t>
            </a:r>
            <a:br>
              <a:rPr lang="en-US" b="1" dirty="0">
                <a:solidFill>
                  <a:srgbClr val="E30C94"/>
                </a:solidFill>
              </a:rPr>
            </a:br>
            <a:r>
              <a:rPr lang="en-US" b="1" dirty="0">
                <a:solidFill>
                  <a:srgbClr val="E30C94"/>
                </a:solidFill>
              </a:rPr>
              <a:t>evaluation</a:t>
            </a:r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F8B345-9277-140D-8D7A-FD5781EB281E}"/>
              </a:ext>
            </a:extLst>
          </p:cNvPr>
          <p:cNvSpPr txBox="1"/>
          <p:nvPr/>
        </p:nvSpPr>
        <p:spPr>
          <a:xfrm>
            <a:off x="1177614" y="1116478"/>
            <a:ext cx="3229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30C94"/>
                </a:solidFill>
              </a:rPr>
              <a:t>Data exploration</a:t>
            </a:r>
          </a:p>
          <a:p>
            <a:r>
              <a:rPr lang="en-US" dirty="0"/>
              <a:t>Iterative prompting (Chapter 10)</a:t>
            </a:r>
          </a:p>
          <a:p>
            <a:r>
              <a:rPr lang="en-US" dirty="0"/>
              <a:t>The Gamma (Chapter 8)</a:t>
            </a:r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223234-5E91-EE44-A489-512BED4AAFE3}"/>
              </a:ext>
            </a:extLst>
          </p:cNvPr>
          <p:cNvSpPr/>
          <p:nvPr/>
        </p:nvSpPr>
        <p:spPr>
          <a:xfrm>
            <a:off x="3971651" y="1828745"/>
            <a:ext cx="396274" cy="396274"/>
          </a:xfrm>
          <a:prstGeom prst="ellipse">
            <a:avLst/>
          </a:prstGeom>
          <a:solidFill>
            <a:srgbClr val="E38E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30C94"/>
                </a:solidFill>
              </a:rPr>
              <a:t>3</a:t>
            </a:r>
            <a:endParaRPr lang="en-GB" dirty="0">
              <a:solidFill>
                <a:srgbClr val="E30C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6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</cp:revision>
  <dcterms:created xsi:type="dcterms:W3CDTF">2024-01-25T23:20:47Z</dcterms:created>
  <dcterms:modified xsi:type="dcterms:W3CDTF">2024-01-26T23:57:26Z</dcterms:modified>
</cp:coreProperties>
</file>