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5" r:id="rId17"/>
    <p:sldId id="278" r:id="rId18"/>
    <p:sldId id="276" r:id="rId19"/>
    <p:sldId id="277" r:id="rId20"/>
    <p:sldId id="280" r:id="rId21"/>
    <p:sldId id="273" r:id="rId22"/>
    <p:sldId id="281" r:id="rId23"/>
    <p:sldId id="283" r:id="rId24"/>
    <p:sldId id="282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94700" autoAdjust="0"/>
  </p:normalViewPr>
  <p:slideViewPr>
    <p:cSldViewPr>
      <p:cViewPr>
        <p:scale>
          <a:sx n="100" d="100"/>
          <a:sy n="100" d="100"/>
        </p:scale>
        <p:origin x="-53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4992-7B15-4A2F-A06D-56062C7F80D9}" type="datetimeFigureOut">
              <a:rPr lang="cs-CZ" smtClean="0"/>
              <a:pPr/>
              <a:t>19.10.2009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891-8572-4B9F-AB3A-9F9C4C7802E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3857628"/>
            <a:ext cx="6643734" cy="18573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3714752"/>
            <a:ext cx="6643734" cy="1857388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4"/>
          <p:cNvSpPr>
            <a:spLocks noChangeArrowheads="1" noChangeShapeType="1"/>
          </p:cNvSpPr>
          <p:nvPr userDrawn="1"/>
        </p:nvSpPr>
        <p:spPr bwMode="auto">
          <a:xfrm>
            <a:off x="2000232" y="1441427"/>
            <a:ext cx="6335722" cy="6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1357298"/>
            <a:ext cx="6643734" cy="1857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1214422"/>
            <a:ext cx="6643734" cy="1857388"/>
          </a:xfrm>
          <a:prstGeom prst="rect">
            <a:avLst/>
          </a:prstGeom>
          <a:noFill/>
          <a:ln w="15875" cap="sq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736"/>
            <a:ext cx="6500858" cy="1571636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Rectangle 9"/>
          <p:cNvSpPr/>
          <p:nvPr userDrawn="1"/>
        </p:nvSpPr>
        <p:spPr>
          <a:xfrm>
            <a:off x="642910" y="1714488"/>
            <a:ext cx="8072494" cy="442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411675"/>
          </a:xfrm>
          <a:noFill/>
        </p:spPr>
        <p:txBody>
          <a:bodyPr/>
          <a:lstStyle>
            <a:lvl1pPr>
              <a:spcBef>
                <a:spcPts val="2000"/>
              </a:spcBef>
              <a:buFont typeface="Cambria" pitchFamily="18" charset="0"/>
              <a:buChar char="»"/>
              <a:defRPr sz="3000" baseline="0"/>
            </a:lvl1pPr>
            <a:lvl2pPr marL="651600" indent="0">
              <a:spcBef>
                <a:spcPts val="400"/>
              </a:spcBef>
              <a:spcAft>
                <a:spcPts val="400"/>
              </a:spcAft>
              <a:buFontTx/>
              <a:buNone/>
              <a:defRPr sz="2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Rectangle 8"/>
          <p:cNvSpPr/>
          <p:nvPr userDrawn="1"/>
        </p:nvSpPr>
        <p:spPr>
          <a:xfrm>
            <a:off x="500034" y="1571612"/>
            <a:ext cx="8072494" cy="4429156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r>
              <a:rPr lang="en-US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cs-C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714488"/>
            <a:ext cx="8115328" cy="4411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58" y="6356350"/>
            <a:ext cx="3929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94" b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NPRG049— Programovací jazyky OCaml a F#</a:t>
            </a:r>
            <a:endParaRPr lang="cs-CZ" b="1" dirty="0" smtClean="0"/>
          </a:p>
          <a:p>
            <a:r>
              <a:rPr lang="cs-CZ" dirty="0" smtClean="0"/>
              <a:t> 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9322" y="6356350"/>
            <a:ext cx="275747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Tomáš Petříček</a:t>
            </a:r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Document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Document3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072494" cy="1470025"/>
          </a:xfrm>
        </p:spPr>
        <p:txBody>
          <a:bodyPr>
            <a:normAutofit/>
          </a:bodyPr>
          <a:lstStyle/>
          <a:p>
            <a:r>
              <a:rPr lang="cs-CZ" sz="3800" dirty="0" smtClean="0"/>
              <a:t>Program</a:t>
            </a:r>
            <a:r>
              <a:rPr lang="en-US" sz="3800" dirty="0" smtClean="0"/>
              <a:t>o</a:t>
            </a:r>
            <a:r>
              <a:rPr lang="cs-CZ" sz="3800" dirty="0" smtClean="0"/>
              <a:t>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Chapter 3.</a:t>
            </a:r>
          </a:p>
          <a:p>
            <a:r>
              <a:rPr lang="en-US" dirty="0" smtClean="0"/>
              <a:t>Composing primitive types into data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tuples as return values or parameters</a:t>
            </a:r>
          </a:p>
          <a:p>
            <a:pPr lvl="1"/>
            <a:r>
              <a:rPr lang="en-US" dirty="0" smtClean="0"/>
              <a:t>Computation is written as an expression</a:t>
            </a:r>
          </a:p>
          <a:p>
            <a:pPr lvl="1"/>
            <a:r>
              <a:rPr lang="en-US" dirty="0" smtClean="0"/>
              <a:t>We need expressions that return more values!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Tuples as arguments - looks like standard call!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as parameters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286124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divMod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tuple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(a, b) = tuple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(a / b, a % 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divMod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286124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divMod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(a, b)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(a / b, a % 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divMod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357686" y="3286124"/>
            <a:ext cx="1285884" cy="357190"/>
          </a:xfrm>
          <a:prstGeom prst="wedgeRoundRectCallout">
            <a:avLst>
              <a:gd name="adj1" fmla="val -87514"/>
              <a:gd name="adj2" fmla="val -1117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500063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nn-NO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d, rem = divMod (17, 3);;</a:t>
            </a:r>
          </a:p>
          <a:p>
            <a:r>
              <a:rPr lang="nn-NO" i="1" dirty="0" smtClean="0">
                <a:latin typeface="Consolas" pitchFamily="49" charset="0"/>
                <a:cs typeface="Consolas" pitchFamily="49" charset="0"/>
              </a:rPr>
              <a:t>val </a:t>
            </a:r>
            <a:r>
              <a:rPr lang="nn-NO" i="1" dirty="0" smtClean="0">
                <a:latin typeface="Consolas" pitchFamily="49" charset="0"/>
                <a:cs typeface="Consolas" pitchFamily="49" charset="0"/>
              </a:rPr>
              <a:t>rem : int = 2</a:t>
            </a:r>
          </a:p>
          <a:p>
            <a:r>
              <a:rPr lang="nn-NO" i="1" dirty="0" smtClean="0">
                <a:latin typeface="Consolas" pitchFamily="49" charset="0"/>
                <a:cs typeface="Consolas" pitchFamily="49" charset="0"/>
              </a:rPr>
              <a:t>val d : int = </a:t>
            </a:r>
            <a:r>
              <a:rPr lang="nn-NO" i="1" dirty="0" smtClean="0">
                <a:latin typeface="Consolas" pitchFamily="49" charset="0"/>
                <a:cs typeface="Consolas" pitchFamily="49" charset="0"/>
              </a:rPr>
              <a:t>5</a:t>
            </a:r>
            <a:endParaRPr lang="nn-NO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357950" y="3429000"/>
            <a:ext cx="2357454" cy="928694"/>
          </a:xfrm>
          <a:prstGeom prst="wedgeRoundRectCallout">
            <a:avLst>
              <a:gd name="adj1" fmla="val -64888"/>
              <a:gd name="adj2" fmla="val 1857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the difference: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 -&gt;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 *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int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values (set product)</a:t>
            </a:r>
          </a:p>
          <a:p>
            <a:pPr lvl="1"/>
            <a:r>
              <a:rPr lang="en-US" dirty="0" smtClean="0"/>
              <a:t>Expressions that calculate multiple values</a:t>
            </a:r>
          </a:p>
          <a:p>
            <a:pPr lvl="1"/>
            <a:r>
              <a:rPr lang="en-US" dirty="0" smtClean="0"/>
              <a:t>Specifying parameters of functions</a:t>
            </a:r>
          </a:p>
          <a:p>
            <a:pPr lvl="1"/>
            <a:r>
              <a:rPr lang="en-US" dirty="0" smtClean="0"/>
              <a:t>Grouping logically related parameters</a:t>
            </a:r>
            <a:endParaRPr lang="en-US" dirty="0" smtClean="0"/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 X and Y coordinates, day + month + year</a:t>
            </a:r>
          </a:p>
          <a:p>
            <a:r>
              <a:rPr lang="en-US" dirty="0" smtClean="0"/>
              <a:t>Very simple data type</a:t>
            </a:r>
          </a:p>
          <a:p>
            <a:pPr lvl="1"/>
            <a:r>
              <a:rPr lang="en-US" dirty="0" smtClean="0"/>
              <a:t>No information about elements (only types)</a:t>
            </a:r>
          </a:p>
          <a:p>
            <a:pPr lvl="1"/>
            <a:r>
              <a:rPr lang="en-US" dirty="0" smtClean="0"/>
              <a:t>Avoid using too complex tuples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with multiple named fields </a:t>
            </a:r>
          </a:p>
          <a:p>
            <a:pPr lvl="1"/>
            <a:r>
              <a:rPr lang="en-US" dirty="0" smtClean="0"/>
              <a:t>Type needs to be declared in advance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 (also product)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666052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System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Lecture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Name : string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Room : string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Starts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666052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fsharp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Name = "F# and OCaml"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Room = "S11"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Starts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DateTime.Parse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("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5.10.2009 14:00")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14678" y="2808928"/>
            <a:ext cx="1357322" cy="642942"/>
          </a:xfrm>
          <a:prstGeom prst="wedgeRoundRectCallout">
            <a:avLst>
              <a:gd name="adj1" fmla="val -78360"/>
              <a:gd name="adj2" fmla="val -255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declaration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15140" y="2094548"/>
            <a:ext cx="2000264" cy="642942"/>
          </a:xfrm>
          <a:prstGeom prst="wedgeRoundRectCallout">
            <a:avLst>
              <a:gd name="adj1" fmla="val -39313"/>
              <a:gd name="adj2" fmla="val 7744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Specify values (type is inferred!)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246442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fsharp.Name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string = F# and OCaml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fsharp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Name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nm;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Room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 in %s"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F# and OCaml in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S11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357554" y="4214818"/>
            <a:ext cx="2633682" cy="357190"/>
          </a:xfrm>
          <a:prstGeom prst="wedgeRoundRectCallout">
            <a:avLst>
              <a:gd name="adj1" fmla="val -64255"/>
              <a:gd name="adj2" fmla="val -255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Accessing field by name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071934" y="4929198"/>
            <a:ext cx="3000396" cy="357190"/>
          </a:xfrm>
          <a:prstGeom prst="wedgeRoundRectCallout">
            <a:avLst>
              <a:gd name="adj1" fmla="val -64711"/>
              <a:gd name="adj2" fmla="val 6173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Decomposing using pattern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(tuples, …) are all immutable</a:t>
            </a:r>
          </a:p>
          <a:p>
            <a:pPr lvl="1"/>
            <a:r>
              <a:rPr lang="en-US" dirty="0" smtClean="0"/>
              <a:t>How to change schedule of a lecture?</a:t>
            </a:r>
          </a:p>
          <a:p>
            <a:pPr lvl="1"/>
            <a:r>
              <a:rPr lang="en-US" dirty="0" smtClean="0"/>
              <a:t>Calculate new value of the schedule</a:t>
            </a:r>
          </a:p>
          <a:p>
            <a:pPr lvl="5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Cloning record with some change is common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with records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3237556"/>
            <a:ext cx="67866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changeRoom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room lecture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Name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lecture.Name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Starts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lecture.Starts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Room = room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changeRoom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"S8"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fsharp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5282999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changeRoom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room lecture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lecture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Room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room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00826" y="2857496"/>
            <a:ext cx="1928826" cy="571504"/>
          </a:xfrm>
          <a:prstGeom prst="wedgeRoundRectCallout">
            <a:avLst>
              <a:gd name="adj1" fmla="val -85045"/>
              <a:gd name="adj2" fmla="val 6216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fields that don’t change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86248" y="3929066"/>
            <a:ext cx="2214578" cy="285752"/>
          </a:xfrm>
          <a:prstGeom prst="wedgeRoundRectCallout">
            <a:avLst>
              <a:gd name="adj1" fmla="val -69992"/>
              <a:gd name="adj2" fmla="val -2117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Specify new value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31969"/>
            <a:ext cx="8043890" cy="44116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more complex data structures</a:t>
            </a:r>
          </a:p>
          <a:p>
            <a:pPr lvl="1"/>
            <a:r>
              <a:rPr lang="en-US" dirty="0" smtClean="0"/>
              <a:t>Fields describe the meaning of the code</a:t>
            </a:r>
          </a:p>
          <a:p>
            <a:pPr lvl="1"/>
            <a:r>
              <a:rPr lang="en-US" dirty="0" smtClean="0"/>
              <a:t>Easy to clone using the </a:t>
            </a:r>
            <a:r>
              <a:rPr lang="en-US" b="1" dirty="0" smtClean="0"/>
              <a:t>with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Tuples store </a:t>
            </a:r>
            <a:r>
              <a:rPr lang="en-US" i="1" dirty="0" smtClean="0"/>
              <a:t>values</a:t>
            </a:r>
            <a:r>
              <a:rPr lang="en-US" dirty="0" smtClean="0"/>
              <a:t>, Records store </a:t>
            </a:r>
            <a:r>
              <a:rPr lang="en-US" i="1" dirty="0" smtClean="0"/>
              <a:t>data</a:t>
            </a:r>
          </a:p>
          <a:p>
            <a:pPr lvl="1"/>
            <a:r>
              <a:rPr lang="en-US" i="1" dirty="0" smtClean="0"/>
              <a:t>Data </a:t>
            </a:r>
            <a:r>
              <a:rPr lang="en-US" dirty="0" smtClean="0"/>
              <a:t>– the primary thing program works with</a:t>
            </a:r>
          </a:p>
          <a:p>
            <a:pPr lvl="1"/>
            <a:r>
              <a:rPr lang="en-US" i="1" dirty="0" smtClean="0"/>
              <a:t>Values</a:t>
            </a:r>
            <a:r>
              <a:rPr lang="en-US" dirty="0" smtClean="0"/>
              <a:t> – result of an expression (intuitive difference!)</a:t>
            </a:r>
          </a:p>
          <a:p>
            <a:r>
              <a:rPr lang="en-US" dirty="0" smtClean="0"/>
              <a:t>In F#, compiled as .NET classes</a:t>
            </a:r>
          </a:p>
          <a:p>
            <a:pPr lvl="1"/>
            <a:r>
              <a:rPr lang="en-US" dirty="0" smtClean="0"/>
              <a:t>Can be easily accessed from C</a:t>
            </a:r>
            <a:r>
              <a:rPr lang="en-US" dirty="0" smtClean="0"/>
              <a:t>#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 types in F#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 that represents alternatives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cs typeface="Calibri" pitchFamily="34" charset="0"/>
              </a:rPr>
              <a:t>				</a:t>
            </a:r>
            <a:r>
              <a:rPr lang="en-US" sz="2200" i="1" dirty="0" err="1" smtClean="0">
                <a:cs typeface="Calibri" pitchFamily="34" charset="0"/>
              </a:rPr>
              <a:t>int</a:t>
            </a:r>
            <a:r>
              <a:rPr lang="en-US" sz="2200" i="1" dirty="0" smtClean="0">
                <a:cs typeface="Calibri" pitchFamily="34" charset="0"/>
              </a:rPr>
              <a:t> + string =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cs typeface="Calibri" pitchFamily="34" charset="0"/>
              </a:rPr>
              <a:t>	</a:t>
            </a:r>
            <a:r>
              <a:rPr lang="en-US" sz="2200" i="1" dirty="0" smtClean="0">
                <a:cs typeface="Calibri" pitchFamily="34" charset="0"/>
              </a:rPr>
              <a:t>			  { …, (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1</a:t>
            </a:r>
            <a:r>
              <a:rPr lang="en-US" sz="2200" i="1" dirty="0" smtClean="0">
                <a:cs typeface="Calibri" pitchFamily="34" charset="0"/>
              </a:rPr>
              <a:t>, -1), (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1</a:t>
            </a:r>
            <a:r>
              <a:rPr lang="en-US" sz="2200" i="1" dirty="0" smtClean="0">
                <a:cs typeface="Calibri" pitchFamily="34" charset="0"/>
              </a:rPr>
              <a:t>, 0), (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1</a:t>
            </a:r>
            <a:r>
              <a:rPr lang="en-US" sz="2200" i="1" dirty="0" smtClean="0">
                <a:cs typeface="Calibri" pitchFamily="34" charset="0"/>
              </a:rPr>
              <a:t>, 1), 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cs typeface="Calibri" pitchFamily="34" charset="0"/>
              </a:rPr>
              <a:t>				     …, (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alibri" pitchFamily="34" charset="0"/>
              </a:rPr>
              <a:t>2</a:t>
            </a:r>
            <a:r>
              <a:rPr lang="en-US" sz="2200" i="1" dirty="0" smtClean="0">
                <a:cs typeface="Calibri" pitchFamily="34" charset="0"/>
              </a:rPr>
              <a:t>, ""), (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alibri" pitchFamily="34" charset="0"/>
              </a:rPr>
              <a:t>2</a:t>
            </a:r>
            <a:r>
              <a:rPr lang="en-US" sz="2200" i="1" dirty="0" smtClean="0">
                <a:cs typeface="Calibri" pitchFamily="34" charset="0"/>
              </a:rPr>
              <a:t>, "a"), (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alibri" pitchFamily="34" charset="0"/>
              </a:rPr>
              <a:t>2</a:t>
            </a:r>
            <a:r>
              <a:rPr lang="en-US" sz="2200" i="1" dirty="0" smtClean="0">
                <a:cs typeface="Calibri" pitchFamily="34" charset="0"/>
              </a:rPr>
              <a:t>, "</a:t>
            </a:r>
            <a:r>
              <a:rPr lang="en-US" sz="2200" i="1" dirty="0" err="1" smtClean="0">
                <a:cs typeface="Calibri" pitchFamily="34" charset="0"/>
              </a:rPr>
              <a:t>aa</a:t>
            </a:r>
            <a:r>
              <a:rPr lang="en-US" sz="2200" i="1" dirty="0" smtClean="0">
                <a:cs typeface="Calibri" pitchFamily="34" charset="0"/>
              </a:rPr>
              <a:t>"), …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More examples: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 (Sum)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2285992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Variant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of string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714752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Season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Spring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Summer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| Autumn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Winter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00166" y="5214950"/>
            <a:ext cx="2357454" cy="857256"/>
          </a:xfrm>
          <a:prstGeom prst="wedgeRoundRectCallout">
            <a:avLst>
              <a:gd name="adj1" fmla="val 4248"/>
              <a:gd name="adj2" fmla="val -8339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Simplified example – union cases do not carry any values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3714752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Shape =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Circle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00628" y="5000636"/>
            <a:ext cx="2143140" cy="785818"/>
          </a:xfrm>
          <a:prstGeom prst="wedgeRoundRectCallout">
            <a:avLst>
              <a:gd name="adj1" fmla="val 18026"/>
              <a:gd name="adj2" fmla="val -9188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tuple as the carried value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Distinguishing between cases using patterns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Compile-time checking of patterns</a:t>
            </a:r>
          </a:p>
          <a:p>
            <a:pPr lvl="1"/>
            <a:r>
              <a:rPr lang="en-US" sz="1800" dirty="0" smtClean="0"/>
              <a:t>	</a:t>
            </a:r>
          </a:p>
          <a:p>
            <a:r>
              <a:rPr lang="en-US" dirty="0" smtClean="0"/>
              <a:t>Pattern matching using </a:t>
            </a:r>
            <a:r>
              <a:rPr lang="en-US" b="1" dirty="0" smtClean="0"/>
              <a:t>let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unions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shapeArea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shape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shape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Circle(radius)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radius 2)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Rectangle(width, height) -&gt; width * height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14348" y="3500438"/>
            <a:ext cx="2214578" cy="285752"/>
          </a:xfrm>
          <a:prstGeom prst="wedgeRoundRectCallout">
            <a:avLst>
              <a:gd name="adj1" fmla="val 27642"/>
              <a:gd name="adj2" fmla="val -9783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Discriminator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43438" y="3429000"/>
            <a:ext cx="2214578" cy="500066"/>
          </a:xfrm>
          <a:prstGeom prst="wedgeRoundRectCallout">
            <a:avLst>
              <a:gd name="adj1" fmla="val -62250"/>
              <a:gd name="adj2" fmla="val -5212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Nested pattern: extracts values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430912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String(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"%s"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72198" y="4357694"/>
            <a:ext cx="2428892" cy="642942"/>
          </a:xfrm>
          <a:prstGeom prst="wedgeRoundRectCallout">
            <a:avLst>
              <a:gd name="adj1" fmla="val -86171"/>
              <a:gd name="adj2" fmla="val -21014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Warning</a:t>
            </a:r>
            <a:r>
              <a:rPr lang="en-US" dirty="0" smtClean="0"/>
              <a:t>: Incomplete</a:t>
            </a:r>
            <a:br>
              <a:rPr lang="en-US" dirty="0" smtClean="0"/>
            </a:br>
            <a:r>
              <a:rPr lang="en-US" dirty="0" smtClean="0"/>
              <a:t>pattern match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428728" y="5429264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(num))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214942" y="5429264"/>
            <a:ext cx="2428892" cy="500066"/>
          </a:xfrm>
          <a:prstGeom prst="wedgeRoundRectCallout">
            <a:avLst>
              <a:gd name="adj1" fmla="val -71181"/>
              <a:gd name="adj2" fmla="val -1593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Syntactically correct, but rarely useful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represent value with different cases</a:t>
            </a:r>
          </a:p>
          <a:p>
            <a:pPr lvl="1"/>
            <a:r>
              <a:rPr lang="en-US" dirty="0" smtClean="0"/>
              <a:t>Expression evaluates and returns </a:t>
            </a:r>
            <a:r>
              <a:rPr lang="en-US" b="1" dirty="0" smtClean="0"/>
              <a:t>A </a:t>
            </a:r>
            <a:r>
              <a:rPr lang="en-US" dirty="0" smtClean="0"/>
              <a:t>or </a:t>
            </a:r>
            <a:r>
              <a:rPr lang="en-US" b="1" dirty="0" smtClean="0"/>
              <a:t>B</a:t>
            </a:r>
          </a:p>
          <a:p>
            <a:pPr lvl="1"/>
            <a:r>
              <a:rPr lang="en-US" dirty="0" smtClean="0"/>
              <a:t>The compiler verifies that we handle all cases</a:t>
            </a:r>
          </a:p>
          <a:p>
            <a:pPr lvl="1"/>
            <a:r>
              <a:rPr lang="en-US" dirty="0" smtClean="0"/>
              <a:t>Single-case unions are sometimes used</a:t>
            </a:r>
          </a:p>
          <a:p>
            <a:r>
              <a:rPr lang="en-US" dirty="0" smtClean="0"/>
              <a:t>Similar to class hierarchies in OOP</a:t>
            </a:r>
          </a:p>
          <a:p>
            <a:pPr lvl="1"/>
            <a:r>
              <a:rPr lang="en-US" dirty="0" smtClean="0"/>
              <a:t>We can more easily add new functions</a:t>
            </a:r>
          </a:p>
          <a:p>
            <a:pPr lvl="1"/>
            <a:r>
              <a:rPr lang="en-US" dirty="0" smtClean="0"/>
              <a:t>Adding new cases requires modifying all functions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i="1" dirty="0" smtClean="0"/>
              <a:t>We used “sum” of sets to model discriminated </a:t>
            </a:r>
            <a:br>
              <a:rPr lang="en-US" sz="2600" i="1" dirty="0" smtClean="0"/>
            </a:br>
            <a:r>
              <a:rPr lang="en-US" sz="2600" i="1" dirty="0" smtClean="0"/>
              <a:t>unions and “product” to model tuples:</a:t>
            </a:r>
          </a:p>
          <a:p>
            <a:endParaRPr lang="en-US" sz="4300" i="1" dirty="0" smtClean="0"/>
          </a:p>
          <a:p>
            <a:r>
              <a:rPr lang="en-US" sz="2600" i="1" dirty="0" smtClean="0"/>
              <a:t>How can we use this operations to construct mathematical model of the following types:</a:t>
            </a:r>
            <a:endParaRPr lang="en-US" sz="26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#1</a:t>
            </a:r>
            <a:endParaRPr lang="cs-CZ" dirty="0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-1500230" y="2776537"/>
          <a:ext cx="11718926" cy="642938"/>
        </p:xfrm>
        <a:graphic>
          <a:graphicData uri="http://schemas.openxmlformats.org/presentationml/2006/ole">
            <p:oleObj spid="_x0000_s71683" name="Document" r:id="rId3" imgW="5757666" imgH="315371" progId="Word.Document.12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-1928858" y="3205165"/>
          <a:ext cx="11880851" cy="652463"/>
        </p:xfrm>
        <a:graphic>
          <a:graphicData uri="http://schemas.openxmlformats.org/presentationml/2006/ole">
            <p:oleObj spid="_x0000_s71684" name="Document" r:id="rId4" imgW="5757666" imgH="316091" progId="Word.Document.12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8728" y="4500570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Season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Spring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Summer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| Autumn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Winter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496" y="4763452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Shape =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Circle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| Rectangle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think of data type as a set: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complicated with other types, but possible…</a:t>
            </a:r>
          </a:p>
          <a:p>
            <a:r>
              <a:rPr lang="en-US" dirty="0" smtClean="0"/>
              <a:t>Functions are maps between sets (math!)</a:t>
            </a:r>
          </a:p>
          <a:p>
            <a:pPr lvl="1"/>
            <a:r>
              <a:rPr lang="en-US" dirty="0" smtClean="0"/>
              <a:t>For example, the function:   </a:t>
            </a:r>
            <a:r>
              <a:rPr lang="en-US" i="1" dirty="0" smtClean="0"/>
              <a:t>f : X -&gt; Y</a:t>
            </a:r>
          </a:p>
          <a:p>
            <a:pPr lvl="1"/>
            <a:r>
              <a:rPr lang="en-US" dirty="0" smtClean="0"/>
              <a:t>f(x) = y  assigns value  y </a:t>
            </a:r>
            <a:r>
              <a:rPr lang="en-US" dirty="0" smtClean="0">
                <a:latin typeface="Cambria"/>
              </a:rPr>
              <a:t>∈ Y to any  x ∈ X</a:t>
            </a:r>
          </a:p>
          <a:p>
            <a:pPr lvl="1"/>
            <a:r>
              <a:rPr lang="en-US" dirty="0" smtClean="0">
                <a:latin typeface="Cambria"/>
              </a:rPr>
              <a:t>Functions is undefined for  </a:t>
            </a:r>
            <a:r>
              <a:rPr lang="en-US" dirty="0" smtClean="0"/>
              <a:t>x ∈ X</a:t>
            </a:r>
          </a:p>
          <a:p>
            <a:pPr lvl="1"/>
            <a:r>
              <a:rPr lang="en-US" dirty="0" smtClean="0"/>
              <a:t>	Keeps looping forever or throws an exception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cs-CZ" dirty="0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-1918770" y="2357430"/>
          <a:ext cx="10705612" cy="587378"/>
        </p:xfrm>
        <a:graphic>
          <a:graphicData uri="http://schemas.openxmlformats.org/presentationml/2006/ole">
            <p:oleObj spid="_x0000_s58372" name="Document" r:id="rId3" imgW="5757666" imgH="31537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 value or an empty value</a:t>
            </a:r>
          </a:p>
          <a:p>
            <a:pPr lvl="1"/>
            <a:r>
              <a:rPr lang="en-US" dirty="0" smtClean="0"/>
              <a:t>Mathematically: add missing value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+ {</a:t>
            </a:r>
            <a:r>
              <a:rPr lang="en-US" dirty="0" smtClean="0">
                <a:latin typeface="Cambria"/>
              </a:rPr>
              <a:t>⏊</a:t>
            </a: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option type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143248"/>
            <a:ext cx="314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opt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Some(42)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opt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Some(n) -&gt;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"%d" 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None -&gt;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"nothing";;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// Prints: 42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2781256"/>
            <a:ext cx="4857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square opt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opt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Some(n) -&gt; Some(n * n)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None -&gt; None;;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square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option 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       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option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square (Some 4);;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option = Some 16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square None;;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option = None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000892" y="4286256"/>
            <a:ext cx="2071702" cy="571504"/>
          </a:xfrm>
          <a:prstGeom prst="wedgeRoundRectCallout">
            <a:avLst>
              <a:gd name="adj1" fmla="val -39484"/>
              <a:gd name="adj2" fmla="val -8117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and returns “</a:t>
            </a:r>
            <a:r>
              <a:rPr lang="en-US" dirty="0" err="1" smtClean="0"/>
              <a:t>int</a:t>
            </a:r>
            <a:r>
              <a:rPr lang="en-US" dirty="0" smtClean="0"/>
              <a:t> option”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357290" y="5572140"/>
            <a:ext cx="2071702" cy="571504"/>
          </a:xfrm>
          <a:prstGeom prst="wedgeRoundRectCallout">
            <a:avLst>
              <a:gd name="adj1" fmla="val 75918"/>
              <a:gd name="adj2" fmla="val -6117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handling of empty values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Pattern matching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tuples and unions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complex data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2357430"/>
            <a:ext cx="5857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Color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Red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White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Blue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VehicleType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Bicycle 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no additional information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Car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#doors * horses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Motorcycle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// motor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ccm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Vehicle =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Color * string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VehicleType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286380" y="5072074"/>
            <a:ext cx="2857520" cy="571504"/>
          </a:xfrm>
          <a:prstGeom prst="wedgeRoundRectCallout">
            <a:avLst>
              <a:gd name="adj1" fmla="val -72067"/>
              <a:gd name="adj2" fmla="val -784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alias for tuple</a:t>
            </a:r>
            <a:br>
              <a:rPr lang="en-US" dirty="0" smtClean="0"/>
            </a:br>
            <a:r>
              <a:rPr lang="en-US" dirty="0" smtClean="0"/>
              <a:t>(we could use records too)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500430" y="2571744"/>
            <a:ext cx="2705120" cy="571504"/>
          </a:xfrm>
          <a:prstGeom prst="wedgeRoundRectCallout">
            <a:avLst>
              <a:gd name="adj1" fmla="val -68546"/>
              <a:gd name="adj2" fmla="val -445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could use </a:t>
            </a:r>
            <a:r>
              <a:rPr lang="en-US" dirty="0" err="1" smtClean="0"/>
              <a:t>System.Drawin</a:t>
            </a:r>
            <a:r>
              <a:rPr lang="en-US" dirty="0" err="1" smtClean="0"/>
              <a:t>g.Color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86314" y="3357562"/>
            <a:ext cx="2500330" cy="571504"/>
          </a:xfrm>
          <a:prstGeom prst="wedgeRoundRectCallout">
            <a:avLst>
              <a:gd name="adj1" fmla="val -68546"/>
              <a:gd name="adj2" fmla="val 404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vehicle with specific properties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643050"/>
            <a:ext cx="8043890" cy="44116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500" b="1" dirty="0" smtClean="0"/>
              <a:t>Other uses:</a:t>
            </a:r>
            <a:r>
              <a:rPr lang="en-US" sz="2500" dirty="0" smtClean="0"/>
              <a:t> simplification or symbolic differentiation of an expression, compilation</a:t>
            </a:r>
            <a:endParaRPr lang="en-US" sz="2500" dirty="0" smtClean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32" y="1785926"/>
            <a:ext cx="5857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vehicle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Red, name, _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name.StartsWith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("S") -&gt;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"some red S..... vehicle"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_, "Mazda", Car(5, h)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 &gt; 100 -&gt;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"5-door Mazda with &gt;100 horses"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White, _, Bicycle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White, _, Motorcycle(_)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"white bicycle or motorcycle"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_, _, (Car(5, _) &amp; Car(_, 200))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"car with 5 doors and 200 horses"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_, _, (Car(_, _)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veh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"car: %A"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veh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86446" y="1643050"/>
            <a:ext cx="1785950" cy="428628"/>
          </a:xfrm>
          <a:prstGeom prst="wedgeRoundRectCallout">
            <a:avLst>
              <a:gd name="adj1" fmla="val -73084"/>
              <a:gd name="adj2" fmla="val 4771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when</a:t>
            </a:r>
            <a:r>
              <a:rPr lang="en-US" dirty="0" smtClean="0"/>
              <a:t> clause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00826" y="2285992"/>
            <a:ext cx="1785950" cy="428628"/>
          </a:xfrm>
          <a:prstGeom prst="wedgeRoundRectCallout">
            <a:avLst>
              <a:gd name="adj1" fmla="val -73617"/>
              <a:gd name="adj2" fmla="val 3882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nested</a:t>
            </a:r>
            <a:r>
              <a:rPr lang="en-US" dirty="0" smtClean="0"/>
              <a:t> pattern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86380" y="3214686"/>
            <a:ext cx="1785950" cy="428628"/>
          </a:xfrm>
          <a:prstGeom prst="wedgeRoundRectCallout">
            <a:avLst>
              <a:gd name="adj1" fmla="val -78417"/>
              <a:gd name="adj2" fmla="val 3215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357950" y="3857628"/>
            <a:ext cx="1785950" cy="428628"/>
          </a:xfrm>
          <a:prstGeom prst="wedgeRoundRectCallout">
            <a:avLst>
              <a:gd name="adj1" fmla="val -78417"/>
              <a:gd name="adj2" fmla="val 3215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143504" y="4786322"/>
            <a:ext cx="1785950" cy="428628"/>
          </a:xfrm>
          <a:prstGeom prst="wedgeRoundRectCallout">
            <a:avLst>
              <a:gd name="adj1" fmla="val -77350"/>
              <a:gd name="adj2" fmla="val -3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alias </a:t>
            </a:r>
            <a:r>
              <a:rPr lang="en-US" dirty="0" smtClean="0"/>
              <a:t>pattern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i="1" dirty="0" smtClean="0"/>
              <a:t>Write a function that compares two vehicles and prints detailed information about the more expensive one.</a:t>
            </a:r>
          </a:p>
          <a:p>
            <a:pPr marL="792000" lvl="1" indent="-324000">
              <a:buFont typeface="+mj-lt"/>
              <a:buAutoNum type="arabicPeriod"/>
            </a:pPr>
            <a:r>
              <a:rPr lang="en-US" sz="1700" i="1" dirty="0" smtClean="0"/>
              <a:t>Motorcycle is always more expensive than bicycle</a:t>
            </a:r>
          </a:p>
          <a:p>
            <a:pPr marL="792000" lvl="1" indent="-324000">
              <a:buFont typeface="+mj-lt"/>
              <a:buAutoNum type="arabicPeriod"/>
            </a:pPr>
            <a:r>
              <a:rPr lang="en-US" sz="1700" i="1" dirty="0" smtClean="0"/>
              <a:t>White bicycles are more expensive than other bicycles</a:t>
            </a:r>
          </a:p>
          <a:p>
            <a:pPr marL="792000" lvl="1" indent="-324000">
              <a:buFont typeface="+mj-lt"/>
              <a:buAutoNum type="arabicPeriod"/>
            </a:pPr>
            <a:r>
              <a:rPr lang="en-US" sz="1700" i="1" dirty="0" smtClean="0"/>
              <a:t>Car is always more expensive than motorcycle (with the exception of </a:t>
            </a:r>
            <a:r>
              <a:rPr lang="en-US" sz="1700" b="1" i="1" dirty="0" err="1" smtClean="0"/>
              <a:t>Trabant</a:t>
            </a:r>
            <a:r>
              <a:rPr lang="en-US" sz="1700" b="1" i="1" dirty="0" smtClean="0"/>
              <a:t> </a:t>
            </a:r>
            <a:r>
              <a:rPr lang="en-US" sz="1700" i="1" dirty="0" smtClean="0"/>
              <a:t>which is cheaper than motorcycles with engine more than </a:t>
            </a:r>
            <a:r>
              <a:rPr lang="en-US" sz="1700" b="1" i="1" dirty="0" smtClean="0"/>
              <a:t>100ccm</a:t>
            </a:r>
            <a:r>
              <a:rPr lang="en-US" sz="1700" i="1" dirty="0" smtClean="0"/>
              <a:t>)</a:t>
            </a:r>
          </a:p>
          <a:p>
            <a:pPr marL="792000" lvl="1" indent="-324000">
              <a:buFont typeface="+mj-lt"/>
              <a:buAutoNum type="arabicPeriod"/>
            </a:pPr>
            <a:r>
              <a:rPr lang="en-US" sz="1700" i="1" dirty="0" smtClean="0"/>
              <a:t>The more </a:t>
            </a:r>
            <a:r>
              <a:rPr lang="en-US" sz="1700" i="1" dirty="0" err="1" smtClean="0"/>
              <a:t>ccm</a:t>
            </a:r>
            <a:r>
              <a:rPr lang="en-US" sz="1700" i="1" dirty="0" smtClean="0"/>
              <a:t> engine a motorcycle has the better</a:t>
            </a:r>
          </a:p>
          <a:p>
            <a:pPr marL="792000" lvl="1" indent="-324000">
              <a:buFont typeface="+mj-lt"/>
              <a:buAutoNum type="arabicPeriod"/>
            </a:pPr>
            <a:r>
              <a:rPr lang="en-US" sz="1700" i="1" dirty="0" smtClean="0"/>
              <a:t>Ferrari and Porsche are more expensive than any other cars </a:t>
            </a:r>
            <a:br>
              <a:rPr lang="en-US" sz="1700" i="1" dirty="0" smtClean="0"/>
            </a:br>
            <a:r>
              <a:rPr lang="en-US" sz="1700" i="1" dirty="0" smtClean="0"/>
              <a:t>(when comparing Ferraris with Porches, the rule 6 applies)</a:t>
            </a:r>
          </a:p>
          <a:p>
            <a:pPr marL="792000" lvl="1" indent="-324000">
              <a:buFont typeface="+mj-lt"/>
              <a:buAutoNum type="arabicPeriod"/>
            </a:pPr>
            <a:r>
              <a:rPr lang="en-US" sz="1700" i="1" dirty="0" smtClean="0"/>
              <a:t>The more horses car has the better </a:t>
            </a:r>
            <a:br>
              <a:rPr lang="en-US" sz="1700" i="1" dirty="0" smtClean="0"/>
            </a:br>
            <a:r>
              <a:rPr lang="en-US" sz="1700" i="1" dirty="0" smtClean="0"/>
              <a:t>(if horsepower equals, the more doors it has the better)</a:t>
            </a:r>
          </a:p>
          <a:p>
            <a:pPr marL="483300" indent="0">
              <a:buNone/>
            </a:pPr>
            <a:r>
              <a:rPr lang="en-US" sz="2200" b="1" i="1" dirty="0" smtClean="0">
                <a:solidFill>
                  <a:prstClr val="black"/>
                </a:solidFill>
              </a:rPr>
              <a:t>Bonus point</a:t>
            </a:r>
            <a:r>
              <a:rPr lang="en-US" sz="2200" i="1" dirty="0" smtClean="0">
                <a:solidFill>
                  <a:prstClr val="black"/>
                </a:solidFill>
              </a:rPr>
              <a:t>: if you’ll handle all cases when the first vehicle is more expensive than the second in one match clause</a:t>
            </a:r>
            <a:endParaRPr lang="en-US" sz="22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#2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arrows </a:t>
            </a:r>
            <a:br>
              <a:rPr lang="en-US" dirty="0" smtClean="0"/>
            </a:br>
            <a:r>
              <a:rPr lang="en-US" dirty="0" smtClean="0"/>
              <a:t>between different types</a:t>
            </a:r>
          </a:p>
          <a:p>
            <a:r>
              <a:rPr lang="en-US" dirty="0" smtClean="0"/>
              <a:t>Higher-order functions</a:t>
            </a:r>
          </a:p>
          <a:p>
            <a:pPr lvl="1"/>
            <a:r>
              <a:rPr lang="en-US" dirty="0" smtClean="0"/>
              <a:t>Tricky – we also need </a:t>
            </a:r>
            <a:br>
              <a:rPr lang="en-US" dirty="0" smtClean="0"/>
            </a:br>
            <a:r>
              <a:rPr lang="en-US" dirty="0" smtClean="0"/>
              <a:t>type for functions</a:t>
            </a:r>
          </a:p>
          <a:p>
            <a:r>
              <a:rPr lang="en-US" dirty="0" smtClean="0"/>
              <a:t>Multi-argument functions</a:t>
            </a:r>
          </a:p>
          <a:p>
            <a:pPr lvl="1"/>
            <a:r>
              <a:rPr lang="en-US" dirty="0" smtClean="0"/>
              <a:t>Are higher-order too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functions as diagrams</a:t>
            </a:r>
            <a:endParaRPr lang="cs-CZ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5357818" y="2013079"/>
          <a:ext cx="2857520" cy="3344747"/>
        </p:xfrm>
        <a:graphic>
          <a:graphicData uri="http://schemas.openxmlformats.org/presentationml/2006/ole">
            <p:oleObj spid="_x0000_s59394" name="Visio" r:id="rId3" imgW="1377274" imgH="16126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key input/output of a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Relations with mathematics: </a:t>
            </a:r>
            <a:r>
              <a:rPr lang="en-US" i="1" dirty="0" smtClean="0"/>
              <a:t>category theory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are still useful!</a:t>
            </a:r>
            <a:endParaRPr lang="cs-CZ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857356" y="2422921"/>
          <a:ext cx="5143536" cy="2577715"/>
        </p:xfrm>
        <a:graphic>
          <a:graphicData uri="http://schemas.openxmlformats.org/presentationml/2006/ole">
            <p:oleObj spid="_x0000_s60419" name="Visio" r:id="rId3" imgW="2746983" imgH="137619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Composing data types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Product: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Sum: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× char = { … (-1, a), (0, a), … (-1, b), (0, b) … }</a:t>
            </a:r>
          </a:p>
          <a:p>
            <a:pPr lvl="1"/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∪ char = { … -1, 0, 1, … a, b, … }</a:t>
            </a:r>
          </a:p>
          <a:p>
            <a:pPr lvl="1"/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+ char = { … (1, -1), (1, 0), (1, 1), … (2, a), (2, b), … }</a:t>
            </a:r>
          </a:p>
          <a:p>
            <a:r>
              <a:rPr lang="en-US" sz="2700" dirty="0" smtClean="0">
                <a:latin typeface="Cambria Math" pitchFamily="18" charset="0"/>
                <a:ea typeface="Cambria Math" pitchFamily="18" charset="0"/>
              </a:rPr>
              <a:t>Constructing complex types in F#</a:t>
            </a:r>
          </a:p>
          <a:p>
            <a:pPr lvl="1"/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Two options: 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Product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types and 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Sum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with sets</a:t>
            </a:r>
            <a:endParaRPr lang="cs-CZ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-910106" y="1857364"/>
          <a:ext cx="11880913" cy="651862"/>
        </p:xfrm>
        <a:graphic>
          <a:graphicData uri="http://schemas.openxmlformats.org/presentationml/2006/ole">
            <p:oleObj spid="_x0000_s62468" name="Document" r:id="rId3" imgW="5757666" imgH="316091" progId="Word.Document.12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-500098" y="2285992"/>
          <a:ext cx="11718327" cy="642942"/>
        </p:xfrm>
        <a:graphic>
          <a:graphicData uri="http://schemas.openxmlformats.org/presentationml/2006/ole">
            <p:oleObj spid="_x0000_s62470" name="Document" r:id="rId4" imgW="5757666" imgH="315371" progId="Word.Document.12">
              <p:embed/>
            </p:oleObj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6143636" y="3786190"/>
            <a:ext cx="2786082" cy="571504"/>
          </a:xfrm>
          <a:prstGeom prst="wedgeRoundRectCallout">
            <a:avLst>
              <a:gd name="adj1" fmla="val -60848"/>
              <a:gd name="adj2" fmla="val -50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we distinguish between </a:t>
            </a:r>
            <a:r>
              <a:rPr lang="en-US" b="1" dirty="0" err="1" smtClean="0"/>
              <a:t>int</a:t>
            </a:r>
            <a:r>
              <a:rPr lang="en-US" dirty="0" smtClean="0"/>
              <a:t> and </a:t>
            </a:r>
            <a:r>
              <a:rPr lang="en-US" b="1" dirty="0" smtClean="0"/>
              <a:t>char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7072330" y="4929198"/>
            <a:ext cx="785818" cy="357190"/>
          </a:xfrm>
          <a:prstGeom prst="wedgeRoundRectCallout">
            <a:avLst>
              <a:gd name="adj1" fmla="val -23273"/>
              <a:gd name="adj2" fmla="val -9917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types in F#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several values of possibly different types</a:t>
            </a:r>
          </a:p>
          <a:p>
            <a:pPr lvl="1"/>
            <a:r>
              <a:rPr lang="en-US" dirty="0" smtClean="0"/>
              <a:t>The number is known at compile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 can use pattern matching without </a:t>
            </a:r>
            <a:r>
              <a:rPr lang="en-US" b="1" dirty="0" smtClean="0"/>
              <a:t>match</a:t>
            </a:r>
            <a:r>
              <a:rPr lang="en-US" dirty="0" smtClean="0"/>
              <a:t>!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type (product)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2786058"/>
            <a:ext cx="578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resolution = (1600,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1200);;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resolution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(1600, 1200)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resolution;;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1600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resolution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(width, height) -&gt; width * height;;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1920000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43636" y="2571744"/>
            <a:ext cx="2500330" cy="571504"/>
          </a:xfrm>
          <a:prstGeom prst="wedgeRoundRectCallout">
            <a:avLst>
              <a:gd name="adj1" fmla="val -70936"/>
              <a:gd name="adj2" fmla="val 444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values of type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one value of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i="1" dirty="0" smtClean="0"/>
              <a:t>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57686" y="3500438"/>
            <a:ext cx="2214578" cy="857256"/>
          </a:xfrm>
          <a:prstGeom prst="wedgeRoundRectCallout">
            <a:avLst>
              <a:gd name="adj1" fmla="val -70628"/>
              <a:gd name="adj2" fmla="val -1606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fst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snd</a:t>
            </a:r>
            <a:r>
              <a:rPr lang="en-US" b="1" dirty="0" smtClean="0"/>
              <a:t> </a:t>
            </a:r>
            <a:r>
              <a:rPr lang="en-US" dirty="0" smtClean="0"/>
              <a:t>return components of two-component tuple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572264" y="4357694"/>
            <a:ext cx="2071702" cy="857256"/>
          </a:xfrm>
          <a:prstGeom prst="wedgeRoundRectCallout">
            <a:avLst>
              <a:gd name="adj1" fmla="val -81381"/>
              <a:gd name="adj2" fmla="val -2606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Decomposing tuple using pattern matching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42844" y="4714884"/>
            <a:ext cx="1133484" cy="366714"/>
          </a:xfrm>
          <a:prstGeom prst="wedgeRoundRectCallout">
            <a:avLst>
              <a:gd name="adj1" fmla="val 106012"/>
              <a:gd name="adj2" fmla="val -1047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643050"/>
            <a:ext cx="8043890" cy="4411675"/>
          </a:xfrm>
        </p:spPr>
        <p:txBody>
          <a:bodyPr/>
          <a:lstStyle/>
          <a:p>
            <a:r>
              <a:rPr lang="en-US" dirty="0" smtClean="0"/>
              <a:t>Pattern matching in </a:t>
            </a:r>
            <a:r>
              <a:rPr lang="en-US" b="1" dirty="0" smtClean="0"/>
              <a:t>let </a:t>
            </a:r>
            <a:r>
              <a:rPr lang="en-US" dirty="0" smtClean="0"/>
              <a:t>binding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match </a:t>
            </a:r>
            <a:r>
              <a:rPr lang="en-US" dirty="0" smtClean="0"/>
              <a:t>construct is still important!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for tuples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112055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(width, height) = resolution;;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width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1600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height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1200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num,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12, "hello";;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string = "hello"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num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00562" y="2571744"/>
            <a:ext cx="1285884" cy="357190"/>
          </a:xfrm>
          <a:prstGeom prst="wedgeRoundRectCallout">
            <a:avLst>
              <a:gd name="adj1" fmla="val -83070"/>
              <a:gd name="adj2" fmla="val -885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4523440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resolution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(w, h)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float h / float w &lt; 0.75 -&gt; "widescreen"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(w, h)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float h / float w = 0.75 -&gt; "standard"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_ -&gt; "unknown";;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string = "standard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643570" y="3357562"/>
            <a:ext cx="2705120" cy="571504"/>
          </a:xfrm>
          <a:prstGeom prst="wedgeRoundRectCallout">
            <a:avLst>
              <a:gd name="adj1" fmla="val -65817"/>
              <a:gd name="adj2" fmla="val -3219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omit parenthesis!</a:t>
            </a:r>
          </a:p>
          <a:p>
            <a:pPr algn="ctr"/>
            <a:r>
              <a:rPr lang="en-US" dirty="0" smtClean="0"/>
              <a:t>Binding multiple values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y Theme">
      <a:dk1>
        <a:sysClr val="windowText" lastClr="000000"/>
      </a:dk1>
      <a:lt1>
        <a:sysClr val="window" lastClr="FFFFFF"/>
      </a:lt1>
      <a:dk2>
        <a:srgbClr val="1F497D"/>
      </a:dk2>
      <a:lt2>
        <a:srgbClr val="F8F2D8"/>
      </a:lt2>
      <a:accent1>
        <a:srgbClr val="3182D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">
      <a:majorFont>
        <a:latin typeface="Bookman Old Style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1547</Words>
  <Application>Microsoft Office PowerPoint</Application>
  <PresentationFormat>On-screen Show (4:3)</PresentationFormat>
  <Paragraphs>298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Theme</vt:lpstr>
      <vt:lpstr>Document</vt:lpstr>
      <vt:lpstr>Visio</vt:lpstr>
      <vt:lpstr>Microsoft Office Word Document</vt:lpstr>
      <vt:lpstr>Programovací jazyky F# a OCaml</vt:lpstr>
      <vt:lpstr>Data types</vt:lpstr>
      <vt:lpstr>Drawing functions as diagrams</vt:lpstr>
      <vt:lpstr>Diagrams are still useful!</vt:lpstr>
      <vt:lpstr> Composing data types</vt:lpstr>
      <vt:lpstr>Operations with sets</vt:lpstr>
      <vt:lpstr> Product types in F#</vt:lpstr>
      <vt:lpstr>Tuple type (product)</vt:lpstr>
      <vt:lpstr>Pattern matching for tuples</vt:lpstr>
      <vt:lpstr>Tuples as parameters</vt:lpstr>
      <vt:lpstr>Tuples</vt:lpstr>
      <vt:lpstr>Record type (also product)</vt:lpstr>
      <vt:lpstr>Calculating with records</vt:lpstr>
      <vt:lpstr>Records</vt:lpstr>
      <vt:lpstr> Sum types in F#</vt:lpstr>
      <vt:lpstr>Discriminated union (Sum)</vt:lpstr>
      <vt:lpstr>Working with unions</vt:lpstr>
      <vt:lpstr>Discriminated unions</vt:lpstr>
      <vt:lpstr>Homework #1</vt:lpstr>
      <vt:lpstr>F# option type</vt:lpstr>
      <vt:lpstr> Pattern matching</vt:lpstr>
      <vt:lpstr>Representing complex data</vt:lpstr>
      <vt:lpstr>Pattern matching</vt:lpstr>
      <vt:lpstr>Homework #2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 Petricek</cp:lastModifiedBy>
  <cp:revision>213</cp:revision>
  <dcterms:created xsi:type="dcterms:W3CDTF">2009-10-03T13:30:03Z</dcterms:created>
  <dcterms:modified xsi:type="dcterms:W3CDTF">2009-10-20T23:54:40Z</dcterms:modified>
</cp:coreProperties>
</file>