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280" r:id="rId3"/>
    <p:sldId id="291" r:id="rId4"/>
    <p:sldId id="301" r:id="rId5"/>
    <p:sldId id="302" r:id="rId6"/>
    <p:sldId id="303" r:id="rId7"/>
    <p:sldId id="305" r:id="rId8"/>
    <p:sldId id="306" r:id="rId9"/>
    <p:sldId id="307" r:id="rId10"/>
    <p:sldId id="304" r:id="rId11"/>
    <p:sldId id="308" r:id="rId12"/>
    <p:sldId id="309" r:id="rId13"/>
    <p:sldId id="311" r:id="rId14"/>
    <p:sldId id="310" r:id="rId15"/>
    <p:sldId id="312" r:id="rId16"/>
    <p:sldId id="313" r:id="rId17"/>
    <p:sldId id="314" r:id="rId18"/>
    <p:sldId id="315" r:id="rId19"/>
    <p:sldId id="316" r:id="rId20"/>
    <p:sldId id="317" r:id="rId21"/>
    <p:sldId id="319" r:id="rId22"/>
    <p:sldId id="318" r:id="rId23"/>
    <p:sldId id="320" r:id="rId24"/>
    <p:sldId id="322" r:id="rId25"/>
    <p:sldId id="323" r:id="rId26"/>
    <p:sldId id="324" r:id="rId27"/>
    <p:sldId id="325" r:id="rId28"/>
    <p:sldId id="326" r:id="rId29"/>
    <p:sldId id="327" r:id="rId3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9" autoAdjust="0"/>
    <p:restoredTop sz="94700" autoAdjust="0"/>
  </p:normalViewPr>
  <p:slideViewPr>
    <p:cSldViewPr>
      <p:cViewPr>
        <p:scale>
          <a:sx n="75" d="100"/>
          <a:sy n="75" d="100"/>
        </p:scale>
        <p:origin x="-3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E4992-7B15-4A2F-A06D-56062C7F80D9}" type="datetimeFigureOut">
              <a:rPr lang="cs-CZ" smtClean="0"/>
              <a:pPr/>
              <a:t>11.1.2010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F6891-8572-4B9F-AB3A-9F9C4C7802E7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F6891-8572-4B9F-AB3A-9F9C4C7802E7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tomasp.net/mff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357290" y="3857628"/>
            <a:ext cx="6643734" cy="18573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1214414" y="3714752"/>
            <a:ext cx="6643734" cy="1857388"/>
          </a:xfrm>
          <a:prstGeom prst="rect">
            <a:avLst/>
          </a:prstGeom>
          <a:noFill/>
          <a:ln w="15875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 4"/>
          <p:cNvSpPr>
            <a:spLocks noChangeArrowheads="1" noChangeShapeType="1"/>
          </p:cNvSpPr>
          <p:nvPr userDrawn="1"/>
        </p:nvSpPr>
        <p:spPr bwMode="auto">
          <a:xfrm>
            <a:off x="2000232" y="1441427"/>
            <a:ext cx="6335722" cy="642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357290" y="1357298"/>
            <a:ext cx="6643734" cy="18573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1214414" y="1214422"/>
            <a:ext cx="6643734" cy="1857388"/>
          </a:xfrm>
          <a:prstGeom prst="rect">
            <a:avLst/>
          </a:prstGeom>
          <a:noFill/>
          <a:ln w="15875" cap="sq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428736"/>
            <a:ext cx="6500858" cy="1571636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 noChangeShapeType="1"/>
          </p:cNvSpPr>
          <p:nvPr userDrawn="1"/>
        </p:nvSpPr>
        <p:spPr bwMode="auto">
          <a:xfrm>
            <a:off x="2643174" y="357166"/>
            <a:ext cx="6121408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0" name="Rectangle 9"/>
          <p:cNvSpPr/>
          <p:nvPr userDrawn="1"/>
        </p:nvSpPr>
        <p:spPr>
          <a:xfrm>
            <a:off x="642910" y="1714488"/>
            <a:ext cx="8072494" cy="44291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714488"/>
            <a:ext cx="8043890" cy="4411675"/>
          </a:xfrm>
          <a:noFill/>
        </p:spPr>
        <p:txBody>
          <a:bodyPr/>
          <a:lstStyle>
            <a:lvl1pPr>
              <a:spcBef>
                <a:spcPts val="2000"/>
              </a:spcBef>
              <a:buFont typeface="Cambria" pitchFamily="18" charset="0"/>
              <a:buChar char="»"/>
              <a:defRPr sz="3000" baseline="0"/>
            </a:lvl1pPr>
            <a:lvl2pPr marL="651600" indent="0">
              <a:spcBef>
                <a:spcPts val="400"/>
              </a:spcBef>
              <a:spcAft>
                <a:spcPts val="400"/>
              </a:spcAft>
              <a:buFontTx/>
              <a:buNone/>
              <a:defRPr sz="26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</a:t>
            </a:r>
            <a:br>
              <a:rPr lang="en-US" dirty="0" smtClean="0"/>
            </a:br>
            <a:r>
              <a:rPr lang="en-US" dirty="0" smtClean="0"/>
              <a:t>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9" name="Rectangle 8"/>
          <p:cNvSpPr/>
          <p:nvPr userDrawn="1"/>
        </p:nvSpPr>
        <p:spPr>
          <a:xfrm>
            <a:off x="500034" y="1571612"/>
            <a:ext cx="8072494" cy="4429156"/>
          </a:xfrm>
          <a:prstGeom prst="rect">
            <a:avLst/>
          </a:prstGeom>
          <a:noFill/>
          <a:ln w="15875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00034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NPRG049— Programovací jazyky OCaml a F#</a:t>
            </a: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714876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omáš</a:t>
            </a:r>
            <a:r>
              <a:rPr lang="cs-CZ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Petříček</a:t>
            </a:r>
            <a:r>
              <a:rPr lang="en-US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smtClean="0">
                <a:sym typeface="Wingdings" pitchFamily="2" charset="2"/>
                <a:hlinkClick r:id="rId2"/>
              </a:rPr>
              <a:t>http://tomasp.net/mff</a:t>
            </a:r>
            <a:r>
              <a:rPr lang="en-US" sz="1400" dirty="0" smtClean="0">
                <a:sym typeface="Wingdings" pitchFamily="2" charset="2"/>
              </a:rPr>
              <a:t> </a:t>
            </a:r>
            <a:endParaRPr lang="cs-CZ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 noChangeShapeType="1"/>
          </p:cNvSpPr>
          <p:nvPr userDrawn="1"/>
        </p:nvSpPr>
        <p:spPr bwMode="auto">
          <a:xfrm>
            <a:off x="2643174" y="357166"/>
            <a:ext cx="6121408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00034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NPRG049— Programovací jazyky OCaml a F#</a:t>
            </a: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714876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omáš</a:t>
            </a:r>
            <a:r>
              <a:rPr lang="cs-CZ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Petříček</a:t>
            </a: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1714488"/>
            <a:ext cx="8115328" cy="4411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58" y="6356350"/>
            <a:ext cx="3929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394" b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cs-CZ" dirty="0" smtClean="0"/>
              <a:t>NPRG049— Programovací jazyky OCaml a F#</a:t>
            </a:r>
            <a:endParaRPr lang="cs-CZ" b="1" dirty="0" smtClean="0"/>
          </a:p>
          <a:p>
            <a:r>
              <a:rPr lang="cs-CZ" dirty="0" smtClean="0"/>
              <a:t> 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9322" y="6356350"/>
            <a:ext cx="275747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cs-CZ" dirty="0" smtClean="0"/>
              <a:t>Tomáš Petříček</a:t>
            </a:r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285860"/>
            <a:ext cx="8072494" cy="1470025"/>
          </a:xfrm>
        </p:spPr>
        <p:txBody>
          <a:bodyPr>
            <a:normAutofit/>
          </a:bodyPr>
          <a:lstStyle/>
          <a:p>
            <a:r>
              <a:rPr lang="cs-CZ" sz="3800" dirty="0" smtClean="0"/>
              <a:t>Program</a:t>
            </a:r>
            <a:r>
              <a:rPr lang="en-US" sz="3800" dirty="0" smtClean="0"/>
              <a:t>o</a:t>
            </a:r>
            <a:r>
              <a:rPr lang="cs-CZ" sz="3800" dirty="0" smtClean="0"/>
              <a:t>vací jazyky F</a:t>
            </a:r>
            <a:r>
              <a:rPr lang="en-US" sz="3800" dirty="0" smtClean="0"/>
              <a:t># a OCaml</a:t>
            </a:r>
            <a:endParaRPr lang="cs-CZ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886200"/>
            <a:ext cx="6572296" cy="1752600"/>
          </a:xfrm>
        </p:spPr>
        <p:txBody>
          <a:bodyPr/>
          <a:lstStyle/>
          <a:p>
            <a:r>
              <a:rPr lang="en-US" b="1" dirty="0" smtClean="0"/>
              <a:t>Chapter 6.</a:t>
            </a:r>
          </a:p>
          <a:p>
            <a:r>
              <a:rPr lang="en-US" dirty="0" smtClean="0"/>
              <a:t>Sequence expressions and</a:t>
            </a:r>
            <a:br>
              <a:rPr lang="en-US" dirty="0" smtClean="0"/>
            </a:br>
            <a:r>
              <a:rPr lang="en-US" dirty="0" smtClean="0"/>
              <a:t>computation expressions (</a:t>
            </a:r>
            <a:r>
              <a:rPr lang="en-US" i="1" dirty="0" smtClean="0"/>
              <a:t>aka</a:t>
            </a:r>
            <a:r>
              <a:rPr lang="en-US" dirty="0" smtClean="0"/>
              <a:t> monads)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Computation expressions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type </a:t>
            </a:r>
            <a:r>
              <a:rPr lang="en-US" b="1" dirty="0" smtClean="0"/>
              <a:t>M&lt;'T&gt;</a:t>
            </a:r>
            <a:r>
              <a:rPr lang="en-US" dirty="0" smtClean="0"/>
              <a:t> with two operations:</a:t>
            </a:r>
          </a:p>
          <a:p>
            <a:pPr lvl="1"/>
            <a:r>
              <a:rPr lang="en-US" b="1" dirty="0" smtClean="0"/>
              <a:t>Bind </a:t>
            </a:r>
            <a:r>
              <a:rPr lang="en-US" dirty="0" smtClean="0"/>
              <a:t>operation:</a:t>
            </a:r>
          </a:p>
          <a:p>
            <a:endParaRPr lang="en-US" b="1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Return </a:t>
            </a:r>
            <a:r>
              <a:rPr lang="en-US" dirty="0" smtClean="0"/>
              <a:t>operation: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Algebraically : some axioms should be true…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1571604" y="450057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Seq.singleton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'a -&gt;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&lt;'a&gt;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Option.Some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: 'a -&gt; option&lt;'a&gt;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monads…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643042" y="2714620"/>
            <a:ext cx="678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Option.bind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: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('a -&gt; option&lt;'b&gt;) -&gt; option&lt;'a&gt; -&gt; option&lt;'b&gt;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Seq.collect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('a -&gt;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&lt;'b&gt;)    -&gt;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&lt;'a&gt;    -&gt;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&lt;'b&gt;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elements in sequences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Writing similar computation for options…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Syntax with </a:t>
            </a:r>
            <a:r>
              <a:rPr lang="en-US" b="1" dirty="0" smtClean="0"/>
              <a:t>for </a:t>
            </a:r>
            <a:r>
              <a:rPr lang="en-US" dirty="0" smtClean="0"/>
              <a:t>and </a:t>
            </a:r>
            <a:r>
              <a:rPr lang="en-US" b="1" dirty="0" smtClean="0"/>
              <a:t>yield </a:t>
            </a:r>
            <a:r>
              <a:rPr lang="en-US" dirty="0" smtClean="0"/>
              <a:t>is used with sequences…</a:t>
            </a:r>
          </a:p>
          <a:p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monads…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2237424"/>
            <a:ext cx="5572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numbers1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numbers2 do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yield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* m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224" y="4071942"/>
            <a:ext cx="421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option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tryReadInt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tryReadInt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yield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 * m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7752" y="4000504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option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let!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tryReadInt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let!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tryReadInt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* m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85814" y="2285992"/>
          <a:ext cx="7715276" cy="2143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884"/>
                <a:gridCol w="1928826"/>
                <a:gridCol w="2000264"/>
                <a:gridCol w="2500302"/>
              </a:tblGrid>
              <a:tr h="428628"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#1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#2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cs-CZ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US" dirty="0" smtClean="0"/>
                        <a:t>Lists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[2; 3]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[10; 100]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[20; 200; 30; 300]</a:t>
                      </a:r>
                      <a:endParaRPr lang="cs-CZ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US" dirty="0" smtClean="0"/>
                        <a:t>Options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Some(2)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Some(10)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Some(20)</a:t>
                      </a:r>
                      <a:endParaRPr lang="cs-CZ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US" dirty="0" smtClean="0"/>
                        <a:t>Options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Some(2)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cs-CZ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US" dirty="0" smtClean="0"/>
                        <a:t>Options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(not required)</a:t>
                      </a:r>
                      <a:endParaRPr lang="cs-CZ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for sample inputs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is translated to member calls…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let! </a:t>
            </a:r>
            <a:r>
              <a:rPr lang="en-US" dirty="0" smtClean="0"/>
              <a:t>– translated to “Bind” operation</a:t>
            </a:r>
          </a:p>
          <a:p>
            <a:pPr lvl="1"/>
            <a:r>
              <a:rPr lang="en-US" b="1" dirty="0" smtClean="0"/>
              <a:t>return </a:t>
            </a:r>
            <a:r>
              <a:rPr lang="en-US" dirty="0" smtClean="0"/>
              <a:t>– translated to “Return” operation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714480" y="2214554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option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let!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tryReadInt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let!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tryReadInt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* m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480" y="4500570"/>
            <a:ext cx="4857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option.Bind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tryReadInt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fun n -&gt;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option.Bind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tryReadInt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fun m -&gt;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let add = n + m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let sub = n - m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value.Return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(n * m) 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object type with two members: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More about objects in the next lecture :-)</a:t>
            </a:r>
          </a:p>
          <a:p>
            <a:r>
              <a:rPr lang="en-US" dirty="0" smtClean="0"/>
              <a:t>Members should have the usual types: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builder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2371547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OptionBuilder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member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x.Bind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(v, f) = v |&gt;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Option.bind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member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x.Return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(v) = Some(v)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option =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OptionBuilder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7290" y="5000636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Bind   : ('a -&gt; M&lt;'b&gt;) -&gt; M&lt;'a&gt; -&gt; M&lt;'b&gt;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Return : 'a -&gt; M&lt;'a&gt;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Computation expression</a:t>
            </a:r>
            <a:br>
              <a:rPr lang="en-US" dirty="0" smtClean="0"/>
            </a:br>
            <a:r>
              <a:rPr lang="en-US" dirty="0" smtClean="0"/>
              <a:t>for “resumptions”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run a computation step-by-step</a:t>
            </a:r>
          </a:p>
          <a:p>
            <a:pPr lvl="1"/>
            <a:r>
              <a:rPr lang="en-US" dirty="0" smtClean="0"/>
              <a:t>E.g. someone calls our “tick” operation</a:t>
            </a:r>
          </a:p>
          <a:p>
            <a:pPr lvl="1"/>
            <a:r>
              <a:rPr lang="en-US" dirty="0" smtClean="0"/>
              <a:t>It should run only for a reasonably long time</a:t>
            </a:r>
          </a:p>
          <a:p>
            <a:r>
              <a:rPr lang="en-US" dirty="0" smtClean="0"/>
              <a:t>How to write calculations that take longer?</a:t>
            </a:r>
          </a:p>
          <a:p>
            <a:pPr lvl="1"/>
            <a:r>
              <a:rPr lang="en-US" dirty="0" smtClean="0"/>
              <a:t>We can run one step during each “tick”</a:t>
            </a:r>
          </a:p>
          <a:p>
            <a:pPr lvl="1"/>
            <a:r>
              <a:rPr lang="en-US" dirty="0" smtClean="0"/>
              <a:t>How to turn usual program into stepwise code?</a:t>
            </a:r>
          </a:p>
          <a:p>
            <a:r>
              <a:rPr lang="en-US" b="1" dirty="0" smtClean="0"/>
              <a:t>Example: </a:t>
            </a:r>
            <a:r>
              <a:rPr lang="en-US" dirty="0" smtClean="0"/>
              <a:t>Visual Studio IDE and IntelliSense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First step:</a:t>
            </a:r>
            <a:r>
              <a:rPr lang="en-US" dirty="0" smtClean="0"/>
              <a:t> We need to define a type representing  the computation or the result</a:t>
            </a:r>
          </a:p>
          <a:p>
            <a:pPr lvl="1"/>
            <a:r>
              <a:rPr lang="en-US" dirty="0" smtClean="0"/>
              <a:t>Computation that may fail: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option&lt;'a&gt;</a:t>
            </a:r>
          </a:p>
          <a:p>
            <a:pPr lvl="1"/>
            <a:r>
              <a:rPr lang="en-US" sz="2400" dirty="0" smtClean="0"/>
              <a:t>Computation returning multiple values: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&lt;'a&gt;</a:t>
            </a:r>
          </a:p>
          <a:p>
            <a:r>
              <a:rPr lang="en-US" dirty="0" smtClean="0"/>
              <a:t>The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Resumption&lt;'a&gt;</a:t>
            </a:r>
            <a:r>
              <a:rPr lang="en-US" sz="2800" dirty="0" smtClean="0"/>
              <a:t> </a:t>
            </a:r>
            <a:r>
              <a:rPr lang="en-US" dirty="0" smtClean="0"/>
              <a:t>type:</a:t>
            </a:r>
          </a:p>
          <a:p>
            <a:pPr lvl="1"/>
            <a:r>
              <a:rPr lang="en-US" dirty="0" smtClean="0"/>
              <a:t>Either finished or a function that runs next step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Designing computation expression</a:t>
            </a:r>
            <a:endParaRPr lang="cs-CZ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4863124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Resumption&lt;'a&gt;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NotYet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(unit -&gt; Resumption&lt;'a&gt;)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| Result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Second step:</a:t>
            </a:r>
            <a:r>
              <a:rPr lang="en-US" dirty="0" smtClean="0"/>
              <a:t> Defining ‘bind’ and ‘return’:</a:t>
            </a:r>
          </a:p>
          <a:p>
            <a:pPr lvl="1"/>
            <a:r>
              <a:rPr lang="en-US" dirty="0" smtClean="0"/>
              <a:t>Return should have a type 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'a -&gt; Resumption&lt;'a&gt;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Bind is more complicated. The type should be:</a:t>
            </a:r>
            <a:endParaRPr lang="en-US" sz="2200" i="1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Implementing computation expression</a:t>
            </a:r>
            <a:endParaRPr lang="cs-CZ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643042" y="2786058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returnR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v = Result(v)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3714752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Resump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&lt;'a&gt; -&gt; ('a -&gt;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Resump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&lt;'b&gt;) -&gt;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Resump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&lt;'b&gt;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4480" y="4286256"/>
            <a:ext cx="542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rec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bindR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v f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NotYet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fun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-&gt;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match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NotYet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calcV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bindR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calcV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()) f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| Result value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 value)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429156" y="4071942"/>
            <a:ext cx="2000232" cy="571504"/>
          </a:xfrm>
          <a:prstGeom prst="wedgeRoundRectCallout">
            <a:avLst>
              <a:gd name="adj1" fmla="val -77603"/>
              <a:gd name="adj2" fmla="val -160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‘v’ already took some time to run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42876" y="5286388"/>
            <a:ext cx="2000232" cy="571504"/>
          </a:xfrm>
          <a:prstGeom prst="wedgeRoundRectCallout">
            <a:avLst>
              <a:gd name="adj1" fmla="val 44302"/>
              <a:gd name="adj2" fmla="val -106049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return result as the next step</a:t>
            </a:r>
            <a:endParaRPr lang="cs-CZ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071802" y="5929330"/>
            <a:ext cx="3714776" cy="357190"/>
          </a:xfrm>
          <a:prstGeom prst="wedgeRoundRectCallout">
            <a:avLst>
              <a:gd name="adj1" fmla="val -18411"/>
              <a:gd name="adj2" fmla="val -105161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the rest of the computation</a:t>
            </a:r>
            <a:endParaRPr lang="cs-CZ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572264" y="4429132"/>
            <a:ext cx="2500362" cy="642942"/>
          </a:xfrm>
          <a:prstGeom prst="wedgeRoundRectCallout">
            <a:avLst>
              <a:gd name="adj1" fmla="val -72251"/>
              <a:gd name="adj2" fmla="val 54838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the next step and then bind again…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dirty="0" smtClean="0"/>
              <a:t>Sequence expressions 1.</a:t>
            </a:r>
            <a:br>
              <a:rPr lang="en-US" dirty="0" smtClean="0"/>
            </a:br>
            <a:r>
              <a:rPr lang="en-US" dirty="0" smtClean="0"/>
              <a:t>(generating sequences)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Third step:</a:t>
            </a:r>
            <a:r>
              <a:rPr lang="en-US" dirty="0" smtClean="0"/>
              <a:t> Computation builder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Writing code using resumptions: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Designing computation expression</a:t>
            </a:r>
            <a:endParaRPr lang="cs-CZ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2214554"/>
            <a:ext cx="678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ResumptionBuilder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member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x.Bind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(v, f)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bindR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v f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member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x.Return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(v)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returnR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v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resumable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ResumptionBuilder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        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429388" y="2352066"/>
            <a:ext cx="2000232" cy="571504"/>
          </a:xfrm>
          <a:prstGeom prst="wedgeRoundRectCallout">
            <a:avLst>
              <a:gd name="adj1" fmla="val -49666"/>
              <a:gd name="adj2" fmla="val 96172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Builder instance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1500166" y="3969443"/>
            <a:ext cx="5715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expensiceCalc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bar()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(1)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(2)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a + b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071934" y="5500702"/>
            <a:ext cx="1928826" cy="500066"/>
          </a:xfrm>
          <a:prstGeom prst="wedgeRoundRectCallout">
            <a:avLst>
              <a:gd name="adj1" fmla="val -83246"/>
              <a:gd name="adj2" fmla="val 982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Returns ‘</a:t>
            </a:r>
            <a:r>
              <a:rPr lang="en-US" dirty="0" err="1" smtClean="0"/>
              <a:t>int</a:t>
            </a:r>
            <a:r>
              <a:rPr lang="en-US" dirty="0" smtClean="0"/>
              <a:t>’</a:t>
            </a:r>
            <a:endParaRPr lang="cs-CZ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3969443"/>
            <a:ext cx="4286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resumable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expensiceCalc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}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bar()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resumable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let!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(1)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let!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(2)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 + b }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715008" y="3929066"/>
            <a:ext cx="1714512" cy="642942"/>
          </a:xfrm>
          <a:prstGeom prst="wedgeRoundRectCallout">
            <a:avLst>
              <a:gd name="adj1" fmla="val -83987"/>
              <a:gd name="adj2" fmla="val -19806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Single-step resumption</a:t>
            </a:r>
            <a:endParaRPr lang="cs-CZ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214942" y="4857760"/>
            <a:ext cx="2000264" cy="428628"/>
          </a:xfrm>
          <a:prstGeom prst="wedgeRoundRectCallout">
            <a:avLst>
              <a:gd name="adj1" fmla="val -94357"/>
              <a:gd name="adj2" fmla="val 35502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Compose steps</a:t>
            </a:r>
            <a:endParaRPr lang="cs-CZ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071934" y="5572140"/>
            <a:ext cx="3143272" cy="428628"/>
          </a:xfrm>
          <a:prstGeom prst="wedgeRoundRectCallout">
            <a:avLst>
              <a:gd name="adj1" fmla="val -62322"/>
              <a:gd name="adj2" fmla="val -3016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Returns </a:t>
            </a:r>
            <a:r>
              <a:rPr lang="en-US" b="1" dirty="0" smtClean="0"/>
              <a:t>Resumption&lt;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endParaRPr lang="cs-CZ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/>
      <p:bldP spid="7" grpId="1" animBg="1"/>
      <p:bldP spid="8" grpId="0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Programming with resumptions</a:t>
            </a:r>
            <a:endParaRPr lang="cs-CZ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code using resumptions</a:t>
            </a:r>
          </a:p>
          <a:p>
            <a:pPr lvl="1"/>
            <a:r>
              <a:rPr lang="en-US" dirty="0" smtClean="0"/>
              <a:t>Simple transformation of source code</a:t>
            </a:r>
          </a:p>
          <a:p>
            <a:pPr lvl="1"/>
            <a:r>
              <a:rPr lang="en-US" dirty="0" smtClean="0"/>
              <a:t>Add “</a:t>
            </a:r>
            <a:r>
              <a:rPr lang="en-US" dirty="0" err="1" smtClean="0"/>
              <a:t>resumable</a:t>
            </a:r>
            <a:r>
              <a:rPr lang="en-US" dirty="0" smtClean="0"/>
              <a:t> { }” and </a:t>
            </a:r>
            <a:r>
              <a:rPr lang="en-US" b="1" dirty="0" smtClean="0"/>
              <a:t>let! </a:t>
            </a:r>
            <a:r>
              <a:rPr lang="en-US" dirty="0" smtClean="0"/>
              <a:t>with </a:t>
            </a:r>
            <a:r>
              <a:rPr lang="en-US" b="1" dirty="0" smtClean="0"/>
              <a:t>return</a:t>
            </a:r>
          </a:p>
          <a:p>
            <a:r>
              <a:rPr lang="en-US" dirty="0" smtClean="0"/>
              <a:t>Using resumptions</a:t>
            </a:r>
          </a:p>
          <a:p>
            <a:pPr lvl="1"/>
            <a:r>
              <a:rPr lang="en-US" dirty="0" smtClean="0"/>
              <a:t>Step-by-step evaluation of computations</a:t>
            </a:r>
          </a:p>
          <a:p>
            <a:pPr lvl="1"/>
            <a:r>
              <a:rPr lang="en-US" b="1" dirty="0" smtClean="0"/>
              <a:t>Micro-threading </a:t>
            </a:r>
            <a:r>
              <a:rPr lang="en-US" dirty="0" smtClean="0"/>
              <a:t>– </a:t>
            </a:r>
            <a:r>
              <a:rPr lang="en-US" dirty="0" err="1" smtClean="0"/>
              <a:t>nonpreemtive</a:t>
            </a:r>
            <a:r>
              <a:rPr lang="en-US" dirty="0" smtClean="0"/>
              <a:t> parallelism</a:t>
            </a:r>
            <a:br>
              <a:rPr lang="en-US" dirty="0" smtClean="0"/>
            </a:br>
            <a:r>
              <a:rPr lang="en-US" dirty="0" smtClean="0"/>
              <a:t>(interleaving execution of multiple </a:t>
            </a:r>
            <a:r>
              <a:rPr lang="en-US" dirty="0" err="1" smtClean="0"/>
              <a:t>resumables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Resumptions summary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Asynchronous workflows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1643050"/>
            <a:ext cx="8043890" cy="4411675"/>
          </a:xfrm>
        </p:spPr>
        <p:txBody>
          <a:bodyPr/>
          <a:lstStyle/>
          <a:p>
            <a:r>
              <a:rPr lang="en-US" dirty="0" smtClean="0"/>
              <a:t>Downloading web pages from the internet: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357322" y="2143116"/>
            <a:ext cx="65008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open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System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open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System.Net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open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System.IO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syncDownload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(url:string)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WebRequest.Create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req.GetResponse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use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stream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rsp.GetResponseStream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use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reader =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(stream)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html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reader.ReadToEnd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"%s" html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urls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[ "http://www.microsoft.com"; ... ]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urls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syncDownload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786182" y="2643182"/>
            <a:ext cx="2000264" cy="428628"/>
          </a:xfrm>
          <a:prstGeom prst="wedgeRoundRectCallout">
            <a:avLst>
              <a:gd name="adj1" fmla="val 26912"/>
              <a:gd name="adj2" fmla="val 112539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request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143636" y="3286124"/>
            <a:ext cx="2428892" cy="561980"/>
          </a:xfrm>
          <a:prstGeom prst="wedgeRoundRectCallout">
            <a:avLst>
              <a:gd name="adj1" fmla="val -71976"/>
              <a:gd name="adj2" fmla="val 5378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request</a:t>
            </a:r>
          </a:p>
          <a:p>
            <a:pPr algn="ctr"/>
            <a:r>
              <a:rPr lang="en-US" b="1" dirty="0" smtClean="0"/>
              <a:t>(can take long time!)</a:t>
            </a:r>
            <a:endParaRPr lang="cs-CZ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357950" y="4714884"/>
            <a:ext cx="2428892" cy="561980"/>
          </a:xfrm>
          <a:prstGeom prst="wedgeRoundRectCallout">
            <a:avLst>
              <a:gd name="adj1" fmla="val -74884"/>
              <a:gd name="adj2" fmla="val -45651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page</a:t>
            </a:r>
          </a:p>
          <a:p>
            <a:pPr algn="ctr"/>
            <a:r>
              <a:rPr lang="en-US" b="1" dirty="0" smtClean="0"/>
              <a:t>(can take long time!)</a:t>
            </a:r>
            <a:endParaRPr lang="cs-CZ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slow or unreliable I/O</a:t>
            </a:r>
          </a:p>
          <a:p>
            <a:pPr lvl="1"/>
            <a:r>
              <a:rPr lang="en-US" dirty="0" smtClean="0"/>
              <a:t>Can take a long time and may fail</a:t>
            </a:r>
          </a:p>
          <a:p>
            <a:pPr lvl="1"/>
            <a:r>
              <a:rPr lang="en-US" dirty="0" smtClean="0"/>
              <a:t>We don’t want to block the current thread!</a:t>
            </a:r>
          </a:p>
          <a:p>
            <a:r>
              <a:rPr lang="en-US" dirty="0" smtClean="0"/>
              <a:t>Run operation on a background thread?</a:t>
            </a:r>
          </a:p>
          <a:p>
            <a:pPr lvl="1"/>
            <a:r>
              <a:rPr lang="en-US" dirty="0" smtClean="0"/>
              <a:t>Threads are expensive (on Windows)</a:t>
            </a:r>
          </a:p>
          <a:p>
            <a:pPr lvl="1"/>
            <a:r>
              <a:rPr lang="en-US" dirty="0" smtClean="0"/>
              <a:t>We’re just waiting! Not doing anything useful</a:t>
            </a:r>
          </a:p>
          <a:p>
            <a:r>
              <a:rPr lang="en-US" dirty="0" smtClean="0"/>
              <a:t>The right approach: Asynchronous calls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1643050"/>
            <a:ext cx="8043890" cy="4411675"/>
          </a:xfrm>
        </p:spPr>
        <p:txBody>
          <a:bodyPr/>
          <a:lstStyle/>
          <a:p>
            <a:r>
              <a:rPr lang="en-US" dirty="0" smtClean="0"/>
              <a:t>.NET provides </a:t>
            </a:r>
            <a:r>
              <a:rPr lang="en-US" dirty="0" err="1" smtClean="0"/>
              <a:t>BeginXyz</a:t>
            </a:r>
            <a:r>
              <a:rPr lang="en-US" dirty="0" smtClean="0"/>
              <a:t> methods…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calls in .NET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298696"/>
            <a:ext cx="6500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uglyAsyncDownload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(url:string)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WebRequest.Create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req.BeginGetResponse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fun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ar1 -&gt;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req.EndGetResponse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(ar1)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use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stream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rsp.GetResponseStream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use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reader =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(stream)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html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reader.ReadToEnd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"%s" html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),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|&gt; ignore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urls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uglyAsyncDownload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857852" y="2285992"/>
            <a:ext cx="2643206" cy="571504"/>
          </a:xfrm>
          <a:prstGeom prst="wedgeRoundRectCallout">
            <a:avLst>
              <a:gd name="adj1" fmla="val -62937"/>
              <a:gd name="adj2" fmla="val 61428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Runs the function when response is received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643670" y="3571876"/>
            <a:ext cx="2214578" cy="561980"/>
          </a:xfrm>
          <a:prstGeom prst="wedgeRoundRectCallout">
            <a:avLst>
              <a:gd name="adj1" fmla="val -78857"/>
              <a:gd name="adj2" fmla="val 60562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Oops! There is no </a:t>
            </a:r>
            <a:r>
              <a:rPr lang="en-US" b="1" dirty="0" err="1" smtClean="0"/>
              <a:t>BeginReadToEnd</a:t>
            </a:r>
            <a:endParaRPr lang="cs-CZ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286216" y="5643578"/>
            <a:ext cx="2714644" cy="347666"/>
          </a:xfrm>
          <a:prstGeom prst="wedgeRoundRectCallout">
            <a:avLst>
              <a:gd name="adj1" fmla="val -40264"/>
              <a:gd name="adj2" fmla="val -12236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Starts all computations</a:t>
            </a:r>
            <a:endParaRPr lang="cs-CZ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workflows</a:t>
            </a:r>
          </a:p>
          <a:p>
            <a:pPr lvl="1"/>
            <a:r>
              <a:rPr lang="en-US" dirty="0" smtClean="0"/>
              <a:t>Computation that eventually calculates some</a:t>
            </a:r>
            <a:br>
              <a:rPr lang="en-US" dirty="0" smtClean="0"/>
            </a:br>
            <a:r>
              <a:rPr lang="en-US" dirty="0" smtClean="0"/>
              <a:t>result and then calls the provided function</a:t>
            </a:r>
          </a:p>
          <a:p>
            <a:r>
              <a:rPr lang="en-US" dirty="0" smtClean="0"/>
              <a:t>The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&lt;'a&gt;</a:t>
            </a:r>
            <a:r>
              <a:rPr lang="en-US" dirty="0" smtClean="0"/>
              <a:t> type (simplified):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F# solution…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85884" y="4000504"/>
            <a:ext cx="650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&lt;'a&gt;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(('a -&gt; unit) -&gt; unit)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357290" y="5000636"/>
            <a:ext cx="2428892" cy="571504"/>
          </a:xfrm>
          <a:prstGeom prst="wedgeRoundRectCallout">
            <a:avLst>
              <a:gd name="adj1" fmla="val 34507"/>
              <a:gd name="adj2" fmla="val -95696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 a continuation </a:t>
            </a:r>
            <a:br>
              <a:rPr lang="en-US" dirty="0" smtClean="0"/>
            </a:br>
            <a:r>
              <a:rPr lang="en-US" dirty="0" smtClean="0"/>
              <a:t>('a -&gt; unit)</a:t>
            </a:r>
            <a:endParaRPr lang="cs-CZ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857884" y="3786190"/>
            <a:ext cx="2428892" cy="490542"/>
          </a:xfrm>
          <a:prstGeom prst="wedgeRoundRectCallout">
            <a:avLst>
              <a:gd name="adj1" fmla="val -63793"/>
              <a:gd name="adj2" fmla="val 4928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Returns nothing now.</a:t>
            </a:r>
            <a:endParaRPr lang="cs-CZ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429124" y="4786322"/>
            <a:ext cx="2714644" cy="847732"/>
          </a:xfrm>
          <a:prstGeom prst="wedgeRoundRectCallout">
            <a:avLst>
              <a:gd name="adj1" fmla="val -64261"/>
              <a:gd name="adj2" fmla="val -57079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the operation completes (later), invokes the continuation</a:t>
            </a:r>
            <a:endParaRPr lang="cs-CZ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Downloading web pages using workflows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workflows </a:t>
            </a:r>
            <a:endParaRPr lang="cs-CZ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2357430"/>
            <a:ext cx="7072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#r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FSharp.PowerPack.dll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open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Microsoft.FSharp.Control.WebExtensions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asyncDownload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(url:string)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WebRequest.Create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let!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req.AsyncGetResponse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use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stream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rsp.GetResponseStream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use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reader =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(stream)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let!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html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reader.AsyncReadToEnd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"%s" html }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[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urls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yield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asyncDownload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]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Async.Parallel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Async.RunSynchronously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286512" y="2214554"/>
            <a:ext cx="2571768" cy="490542"/>
          </a:xfrm>
          <a:prstGeom prst="wedgeRoundRectCallout">
            <a:avLst>
              <a:gd name="adj1" fmla="val -72682"/>
              <a:gd name="adj2" fmla="val 36342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necessary libraries &amp; namespaces</a:t>
            </a:r>
            <a:endParaRPr lang="cs-CZ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786578" y="3929066"/>
            <a:ext cx="1857388" cy="490542"/>
          </a:xfrm>
          <a:prstGeom prst="wedgeRoundRectCallout">
            <a:avLst>
              <a:gd name="adj1" fmla="val -100032"/>
              <a:gd name="adj2" fmla="val -49094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asynchronous operation</a:t>
            </a:r>
            <a:endParaRPr lang="cs-CZ" b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786578" y="3929066"/>
            <a:ext cx="1857388" cy="490542"/>
          </a:xfrm>
          <a:prstGeom prst="wedgeRoundRectCallout">
            <a:avLst>
              <a:gd name="adj1" fmla="val -90459"/>
              <a:gd name="adj2" fmla="val 111422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asynchronous operation</a:t>
            </a:r>
            <a:endParaRPr lang="cs-CZ" b="1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429256" y="5072074"/>
            <a:ext cx="3000396" cy="285752"/>
          </a:xfrm>
          <a:prstGeom prst="wedgeRoundRectCallout">
            <a:avLst>
              <a:gd name="adj1" fmla="val -68709"/>
              <a:gd name="adj2" fmla="val 44239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computations to run</a:t>
            </a:r>
            <a:endParaRPr lang="cs-CZ" b="1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7429520" y="5715016"/>
            <a:ext cx="1562112" cy="571504"/>
          </a:xfrm>
          <a:prstGeom prst="wedgeRoundRectCallout">
            <a:avLst>
              <a:gd name="adj1" fmla="val -80904"/>
              <a:gd name="adj2" fmla="val -26872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Compose &amp; run them</a:t>
            </a:r>
            <a:endParaRPr lang="cs-CZ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standard control structures</a:t>
            </a:r>
          </a:p>
          <a:p>
            <a:pPr lvl="1"/>
            <a:r>
              <a:rPr lang="en-US" dirty="0" smtClean="0"/>
              <a:t>Recursion or even imperative F# features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workflows </a:t>
            </a:r>
            <a:endParaRPr lang="cs-CZ" dirty="0"/>
          </a:p>
        </p:txBody>
      </p:sp>
      <p:sp>
        <p:nvSpPr>
          <p:cNvPr id="7" name="TextBox 6"/>
          <p:cNvSpPr txBox="1"/>
          <p:nvPr/>
        </p:nvSpPr>
        <p:spPr>
          <a:xfrm>
            <a:off x="1214446" y="2924132"/>
            <a:ext cx="70723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asyncReadToEnd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stream:Stream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ms =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MemoryStream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read = ref -1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!read &lt;&gt; 0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buffer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Array.zeroCreate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1024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let!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count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stream.AsyncRead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(buffer, 0, 1024)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ms.Write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(buffer, 0, count)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read := count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ms.Seek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(0L,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SeekOrigin.Begin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|&gt; ignore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return (new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(ms)).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ReadToEnd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Lazily generated sequences of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expressions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928794" y="2285992"/>
            <a:ext cx="6000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= 10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yield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+ 1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"second.."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yield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+ 2 };;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nums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List.ofSeq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second..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list = [11; 12]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Seq.take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1 |&gt;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List.ofSeq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list = [11]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214942" y="1857364"/>
            <a:ext cx="2571768" cy="928694"/>
          </a:xfrm>
          <a:prstGeom prst="wedgeRoundRectCallout">
            <a:avLst>
              <a:gd name="adj1" fmla="val -78489"/>
              <a:gd name="adj2" fmla="val 16586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seq</a:t>
            </a:r>
            <a:r>
              <a:rPr lang="en-US" dirty="0" smtClean="0"/>
              <a:t> identifier specifies that we’re writing sequence expression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00034" y="2714620"/>
            <a:ext cx="1633550" cy="642942"/>
          </a:xfrm>
          <a:prstGeom prst="wedgeRoundRectCallout">
            <a:avLst>
              <a:gd name="adj1" fmla="val 64562"/>
              <a:gd name="adj2" fmla="val -36747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use all standard F#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143504" y="2928934"/>
            <a:ext cx="1633550" cy="642942"/>
          </a:xfrm>
          <a:prstGeom prst="wedgeRoundRectCallout">
            <a:avLst>
              <a:gd name="adj1" fmla="val -88595"/>
              <a:gd name="adj2" fmla="val -38722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Generates next element </a:t>
            </a:r>
            <a:endParaRPr lang="cs-CZ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500694" y="3786190"/>
            <a:ext cx="2000264" cy="428628"/>
          </a:xfrm>
          <a:prstGeom prst="wedgeRoundRectCallout">
            <a:avLst>
              <a:gd name="adj1" fmla="val -80033"/>
              <a:gd name="adj2" fmla="val -3024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Nothing runs yet!</a:t>
            </a:r>
            <a:endParaRPr lang="cs-CZ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42876" y="4643446"/>
            <a:ext cx="1643042" cy="642942"/>
          </a:xfrm>
          <a:prstGeom prst="wedgeRoundRectCallout">
            <a:avLst>
              <a:gd name="adj1" fmla="val 54461"/>
              <a:gd name="adj2" fmla="val -8160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all elements</a:t>
            </a:r>
            <a:endParaRPr lang="cs-CZ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858016" y="4643446"/>
            <a:ext cx="1643042" cy="642942"/>
          </a:xfrm>
          <a:prstGeom prst="wedgeRoundRectCallout">
            <a:avLst>
              <a:gd name="adj1" fmla="val -86218"/>
              <a:gd name="adj2" fmla="val 58641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to first </a:t>
            </a:r>
            <a:r>
              <a:rPr lang="en-US" b="1" dirty="0" smtClean="0"/>
              <a:t>yield </a:t>
            </a:r>
            <a:r>
              <a:rPr lang="en-US" dirty="0" smtClean="0"/>
              <a:t>only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Sequences can be composed using </a:t>
            </a:r>
            <a:r>
              <a:rPr lang="en-US" b="1" dirty="0" smtClean="0"/>
              <a:t>yield!</a:t>
            </a:r>
            <a:endParaRPr lang="cs-CZ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expressions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571744"/>
            <a:ext cx="6000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capitals = [ "London"; "Prague" ]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withNew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(x) = 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yield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yield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"New " + x }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allCities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        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yield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"Seattle"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yield!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capitals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yield!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withNew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("York") 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357950" y="2357430"/>
            <a:ext cx="1633550" cy="642942"/>
          </a:xfrm>
          <a:prstGeom prst="wedgeRoundRectCallout">
            <a:avLst>
              <a:gd name="adj1" fmla="val -83931"/>
              <a:gd name="adj2" fmla="val -3167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list of values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572000" y="3071810"/>
            <a:ext cx="2286016" cy="928694"/>
          </a:xfrm>
          <a:prstGeom prst="wedgeRoundRectCallout">
            <a:avLst>
              <a:gd name="adj1" fmla="val -89487"/>
              <a:gd name="adj2" fmla="val -22312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that generates sequence with two elements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357818" y="4572008"/>
            <a:ext cx="2928958" cy="428628"/>
          </a:xfrm>
          <a:prstGeom prst="wedgeRoundRectCallout">
            <a:avLst>
              <a:gd name="adj1" fmla="val -75612"/>
              <a:gd name="adj2" fmla="val 25095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Yield all elements of the list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572132" y="5072074"/>
            <a:ext cx="3062310" cy="428628"/>
          </a:xfrm>
          <a:prstGeom prst="wedgeRoundRectCallout">
            <a:avLst>
              <a:gd name="adj1" fmla="val -60267"/>
              <a:gd name="adj2" fmla="val -13423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Yield both generated names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to </a:t>
            </a:r>
            <a:r>
              <a:rPr lang="en-US" b="1" dirty="0" smtClean="0"/>
              <a:t>yield!</a:t>
            </a:r>
            <a:r>
              <a:rPr lang="en-US" dirty="0" smtClean="0"/>
              <a:t> we can use recursion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Recursive call in tail-cal position is optimized</a:t>
            </a:r>
          </a:p>
          <a:p>
            <a:pPr lvl="1"/>
            <a:r>
              <a:rPr lang="en-US" dirty="0" smtClean="0"/>
              <a:t>We can write infinite sequences too…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complex sequences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2357430"/>
            <a:ext cx="60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rec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range(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nto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nto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then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yield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nfrom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yield!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range(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+ 1,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nto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072198" y="2357430"/>
            <a:ext cx="2143140" cy="428628"/>
          </a:xfrm>
          <a:prstGeom prst="wedgeRoundRectCallout">
            <a:avLst>
              <a:gd name="adj1" fmla="val -71487"/>
              <a:gd name="adj2" fmla="val -3167"/>
              <a:gd name="adj3" fmla="val 1666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Recursive function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857884" y="2928934"/>
            <a:ext cx="2143140" cy="642942"/>
          </a:xfrm>
          <a:prstGeom prst="wedgeRoundRectCallout">
            <a:avLst>
              <a:gd name="adj1" fmla="val -81191"/>
              <a:gd name="adj2" fmla="val -63793"/>
              <a:gd name="adj3" fmla="val 1666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Terminates sequence if false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357554" y="3643314"/>
            <a:ext cx="2571768" cy="428628"/>
          </a:xfrm>
          <a:prstGeom prst="wedgeRoundRectCallout">
            <a:avLst>
              <a:gd name="adj1" fmla="val -70180"/>
              <a:gd name="adj2" fmla="val -57867"/>
              <a:gd name="adj3" fmla="val 1666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Tail-call like </a:t>
            </a:r>
            <a:r>
              <a:rPr lang="en-US" dirty="0" smtClean="0"/>
              <a:t>situation</a:t>
            </a:r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1714480" y="5006000"/>
            <a:ext cx="600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rec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numbers(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yield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nfrom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yield!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numbers(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+ 1)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Working with sequences using HOFs,</a:t>
            </a:r>
            <a:br>
              <a:rPr lang="en-US" i="1" dirty="0" smtClean="0"/>
            </a:br>
            <a:r>
              <a:rPr lang="en-US" i="1" dirty="0" smtClean="0"/>
              <a:t>working with infinite sequences</a:t>
            </a:r>
            <a:endParaRPr lang="cs-CZ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dirty="0" smtClean="0"/>
              <a:t>Sequence expressions 2.</a:t>
            </a:r>
            <a:br>
              <a:rPr lang="en-US" dirty="0" smtClean="0"/>
            </a:br>
            <a:r>
              <a:rPr lang="en-US" dirty="0" smtClean="0"/>
              <a:t>(processing sequences)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 squares of all numbers…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“Cross join” of two sequences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1142976" y="3763882"/>
            <a:ext cx="7500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cities = [ ("New York", "USA"); ("London", "UK");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("Cambridge", "UK"); ("Cambridge", "USA") ]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entered = [ "London"; "Cambridge" ]</a:t>
            </a:r>
          </a:p>
          <a:p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for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name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entered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for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(n, c)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cities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= name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then yield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sprintf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"%s from %s" n c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Processing sequences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2285992"/>
            <a:ext cx="600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squares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for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numbers(0)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yield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* n 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929190" y="2143116"/>
            <a:ext cx="2428892" cy="428628"/>
          </a:xfrm>
          <a:prstGeom prst="wedgeRoundRectCallout">
            <a:avLst>
              <a:gd name="adj1" fmla="val -68524"/>
              <a:gd name="adj2" fmla="val 36833"/>
              <a:gd name="adj3" fmla="val 1666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Iterate over the source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143504" y="2643182"/>
            <a:ext cx="2286016" cy="642942"/>
          </a:xfrm>
          <a:prstGeom prst="wedgeRoundRectCallout">
            <a:avLst>
              <a:gd name="adj1" fmla="val -87302"/>
              <a:gd name="adj2" fmla="val 1392"/>
              <a:gd name="adj3" fmla="val 1666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0 or more elements to output…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643570" y="4857760"/>
            <a:ext cx="2143140" cy="571504"/>
          </a:xfrm>
          <a:prstGeom prst="wedgeRoundRectCallout">
            <a:avLst>
              <a:gd name="adj1" fmla="val -76699"/>
              <a:gd name="adj2" fmla="val 66577"/>
              <a:gd name="adj3" fmla="val 1666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0 or more matching cities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b="1" dirty="0" smtClean="0"/>
              <a:t>for </a:t>
            </a:r>
            <a:r>
              <a:rPr lang="en-US" dirty="0" smtClean="0"/>
              <a:t>translated to a call to </a:t>
            </a:r>
            <a:r>
              <a:rPr lang="en-US" b="1" dirty="0" smtClean="0"/>
              <a:t>collect</a:t>
            </a:r>
          </a:p>
          <a:p>
            <a:pPr lvl="1"/>
            <a:r>
              <a:rPr lang="en-US" dirty="0" smtClean="0"/>
              <a:t>First step, replace the outer </a:t>
            </a:r>
            <a:r>
              <a:rPr lang="en-US" b="1" dirty="0" smtClean="0"/>
              <a:t>for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Second step, replace the inner </a:t>
            </a:r>
            <a:r>
              <a:rPr lang="en-US" b="1" dirty="0" smtClean="0"/>
              <a:t>for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1571604" y="4500570"/>
            <a:ext cx="671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entered |&gt;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Seq.collect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fun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name -&gt;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cities |&gt;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Seq.collect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fun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(n, c) -&gt;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= name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then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sprintf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"%s from %s" n c ]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[]))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2786058"/>
            <a:ext cx="60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entered |&gt;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Seq.collect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fun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name -&gt;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(n, c)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cities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if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= name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then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 yield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sprintf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"%s from %s" n c })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My Theme">
      <a:dk1>
        <a:sysClr val="windowText" lastClr="000000"/>
      </a:dk1>
      <a:lt1>
        <a:sysClr val="window" lastClr="FFFFFF"/>
      </a:lt1>
      <a:dk2>
        <a:srgbClr val="1F497D"/>
      </a:dk2>
      <a:lt2>
        <a:srgbClr val="F8F2D8"/>
      </a:lt2>
      <a:accent1>
        <a:srgbClr val="3182D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">
      <a:majorFont>
        <a:latin typeface="Bookman Old Style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1771</Words>
  <Application>Microsoft Office PowerPoint</Application>
  <PresentationFormat>On-screen Show (4:3)</PresentationFormat>
  <Paragraphs>350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Programovací jazyky F# a OCaml</vt:lpstr>
      <vt:lpstr> Sequence expressions 1. (generating sequences)</vt:lpstr>
      <vt:lpstr>Sequence expressions</vt:lpstr>
      <vt:lpstr>Sequence expressions</vt:lpstr>
      <vt:lpstr>Generating complex sequences</vt:lpstr>
      <vt:lpstr>DEMO</vt:lpstr>
      <vt:lpstr> Sequence expressions 2. (processing sequences)</vt:lpstr>
      <vt:lpstr>Processing sequences</vt:lpstr>
      <vt:lpstr>How does it work?</vt:lpstr>
      <vt:lpstr> Computation expressions</vt:lpstr>
      <vt:lpstr>Introducing monads…</vt:lpstr>
      <vt:lpstr>Introducing monads…</vt:lpstr>
      <vt:lpstr>Behavior for sample inputs</vt:lpstr>
      <vt:lpstr>How does it work?</vt:lpstr>
      <vt:lpstr>Implementing builder</vt:lpstr>
      <vt:lpstr>Computation expression for “resumptions”</vt:lpstr>
      <vt:lpstr>Motivation</vt:lpstr>
      <vt:lpstr>Designing computation expression</vt:lpstr>
      <vt:lpstr>Implementing computation expression</vt:lpstr>
      <vt:lpstr>Designing computation expression</vt:lpstr>
      <vt:lpstr>DEMO</vt:lpstr>
      <vt:lpstr>Resumptions summary</vt:lpstr>
      <vt:lpstr>Asynchronous workflows</vt:lpstr>
      <vt:lpstr>Motivation</vt:lpstr>
      <vt:lpstr>Motivation</vt:lpstr>
      <vt:lpstr>Asynchronous calls in .NET</vt:lpstr>
      <vt:lpstr>The F# solution…</vt:lpstr>
      <vt:lpstr>Asynchronous workflows </vt:lpstr>
      <vt:lpstr>Asynchronous workflows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Tomas Petricek</dc:creator>
  <cp:lastModifiedBy>Tomas</cp:lastModifiedBy>
  <cp:revision>368</cp:revision>
  <dcterms:created xsi:type="dcterms:W3CDTF">2009-10-03T13:30:03Z</dcterms:created>
  <dcterms:modified xsi:type="dcterms:W3CDTF">2010-01-11T14:40:39Z</dcterms:modified>
</cp:coreProperties>
</file>