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3" r:id="rId3"/>
    <p:sldId id="274" r:id="rId4"/>
    <p:sldId id="275" r:id="rId5"/>
    <p:sldId id="257" r:id="rId6"/>
    <p:sldId id="271" r:id="rId7"/>
    <p:sldId id="272" r:id="rId8"/>
    <p:sldId id="258" r:id="rId9"/>
    <p:sldId id="260" r:id="rId10"/>
    <p:sldId id="264" r:id="rId11"/>
    <p:sldId id="265" r:id="rId12"/>
    <p:sldId id="261" r:id="rId13"/>
    <p:sldId id="267" r:id="rId14"/>
    <p:sldId id="268" r:id="rId15"/>
    <p:sldId id="269" r:id="rId16"/>
    <p:sldId id="266" r:id="rId17"/>
    <p:sldId id="262" r:id="rId18"/>
    <p:sldId id="263" r:id="rId19"/>
    <p:sldId id="277" r:id="rId20"/>
    <p:sldId id="276" r:id="rId21"/>
    <p:sldId id="278" r:id="rId22"/>
    <p:sldId id="279" r:id="rId23"/>
    <p:sldId id="284" r:id="rId24"/>
    <p:sldId id="280" r:id="rId25"/>
    <p:sldId id="281" r:id="rId26"/>
    <p:sldId id="283" r:id="rId27"/>
    <p:sldId id="270" r:id="rId28"/>
    <p:sldId id="286" r:id="rId29"/>
    <p:sldId id="285" r:id="rId30"/>
    <p:sldId id="288" r:id="rId31"/>
    <p:sldId id="287" r:id="rId32"/>
    <p:sldId id="290" r:id="rId33"/>
    <p:sldId id="289" r:id="rId34"/>
    <p:sldId id="291" r:id="rId35"/>
    <p:sldId id="292" r:id="rId36"/>
    <p:sldId id="293" r:id="rId3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E4992-7B15-4A2F-A06D-56062C7F80D9}" type="datetimeFigureOut">
              <a:rPr lang="cs-CZ" smtClean="0"/>
              <a:pPr/>
              <a:t>12.10.2009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F6891-8572-4B9F-AB3A-9F9C4C7802E7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F6891-8572-4B9F-AB3A-9F9C4C7802E7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tomasp.net/mff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357290" y="3857628"/>
            <a:ext cx="6643734" cy="18573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1214414" y="3714752"/>
            <a:ext cx="6643734" cy="1857388"/>
          </a:xfrm>
          <a:prstGeom prst="rect">
            <a:avLst/>
          </a:prstGeom>
          <a:noFill/>
          <a:ln w="15875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ectangle 4"/>
          <p:cNvSpPr>
            <a:spLocks noChangeArrowheads="1" noChangeShapeType="1"/>
          </p:cNvSpPr>
          <p:nvPr userDrawn="1"/>
        </p:nvSpPr>
        <p:spPr bwMode="auto">
          <a:xfrm>
            <a:off x="2000232" y="1441427"/>
            <a:ext cx="6335722" cy="642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1470025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357290" y="1357298"/>
            <a:ext cx="6643734" cy="18573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1214414" y="1214422"/>
            <a:ext cx="6643734" cy="1857388"/>
          </a:xfrm>
          <a:prstGeom prst="rect">
            <a:avLst/>
          </a:prstGeom>
          <a:noFill/>
          <a:ln w="15875" cap="sq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1428736"/>
            <a:ext cx="6500858" cy="1571636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 noChangeShapeType="1"/>
          </p:cNvSpPr>
          <p:nvPr userDrawn="1"/>
        </p:nvSpPr>
        <p:spPr bwMode="auto">
          <a:xfrm>
            <a:off x="2643174" y="357166"/>
            <a:ext cx="6121408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0" name="Rectangle 9"/>
          <p:cNvSpPr/>
          <p:nvPr userDrawn="1"/>
        </p:nvSpPr>
        <p:spPr>
          <a:xfrm>
            <a:off x="642910" y="1714488"/>
            <a:ext cx="8072494" cy="44291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714488"/>
            <a:ext cx="8043890" cy="4411675"/>
          </a:xfrm>
          <a:noFill/>
        </p:spPr>
        <p:txBody>
          <a:bodyPr/>
          <a:lstStyle>
            <a:lvl1pPr>
              <a:spcBef>
                <a:spcPts val="2000"/>
              </a:spcBef>
              <a:buFont typeface="Cambria" pitchFamily="18" charset="0"/>
              <a:buChar char="»"/>
              <a:defRPr sz="3000" baseline="0"/>
            </a:lvl1pPr>
            <a:lvl2pPr marL="651600" indent="0">
              <a:spcBef>
                <a:spcPts val="400"/>
              </a:spcBef>
              <a:spcAft>
                <a:spcPts val="400"/>
              </a:spcAft>
              <a:buFontTx/>
              <a:buNone/>
              <a:defRPr sz="2600" baseline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</a:t>
            </a:r>
            <a:br>
              <a:rPr lang="en-US" dirty="0" smtClean="0"/>
            </a:br>
            <a:r>
              <a:rPr lang="en-US" dirty="0" smtClean="0"/>
              <a:t>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9" name="Rectangle 8"/>
          <p:cNvSpPr/>
          <p:nvPr userDrawn="1"/>
        </p:nvSpPr>
        <p:spPr>
          <a:xfrm>
            <a:off x="500034" y="1571612"/>
            <a:ext cx="8072494" cy="4429156"/>
          </a:xfrm>
          <a:prstGeom prst="rect">
            <a:avLst/>
          </a:prstGeom>
          <a:noFill/>
          <a:ln w="15875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00034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NPRG049— Programovací jazyky OCaml a F#</a:t>
            </a: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714876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omáš</a:t>
            </a:r>
            <a:r>
              <a:rPr lang="cs-CZ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Petříček</a:t>
            </a:r>
            <a:r>
              <a:rPr lang="en-US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smtClean="0">
                <a:sym typeface="Wingdings" pitchFamily="2" charset="2"/>
                <a:hlinkClick r:id="rId2"/>
              </a:rPr>
              <a:t>http://tomasp.net/mff</a:t>
            </a:r>
            <a:r>
              <a:rPr lang="en-US" sz="1400" dirty="0" smtClean="0">
                <a:sym typeface="Wingdings" pitchFamily="2" charset="2"/>
              </a:rPr>
              <a:t> </a:t>
            </a:r>
            <a:endParaRPr lang="cs-CZ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 noChangeShapeType="1"/>
          </p:cNvSpPr>
          <p:nvPr userDrawn="1"/>
        </p:nvSpPr>
        <p:spPr bwMode="auto">
          <a:xfrm>
            <a:off x="2643174" y="357166"/>
            <a:ext cx="6121408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00034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NPRG049— Programovací jazyky OCaml a F#</a:t>
            </a: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714876" y="6429396"/>
            <a:ext cx="407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omáš</a:t>
            </a:r>
            <a:r>
              <a:rPr lang="cs-CZ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Petříček</a:t>
            </a: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2" y="1714488"/>
            <a:ext cx="8115328" cy="4411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158" y="6356350"/>
            <a:ext cx="3929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394" b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cs-CZ" dirty="0" smtClean="0"/>
              <a:t>NPRG049— Programovací jazyky OCaml a F#</a:t>
            </a:r>
            <a:endParaRPr lang="cs-CZ" b="1" dirty="0" smtClean="0"/>
          </a:p>
          <a:p>
            <a:r>
              <a:rPr lang="cs-CZ" dirty="0" smtClean="0"/>
              <a:t> 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9322" y="6356350"/>
            <a:ext cx="275747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cs-CZ" dirty="0" smtClean="0"/>
              <a:t>Tomáš Petříček</a:t>
            </a:r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Document3.doc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omasp.net/mff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3800" dirty="0" smtClean="0"/>
              <a:t>Programvací jazyky F</a:t>
            </a:r>
            <a:r>
              <a:rPr lang="en-US" sz="3800" dirty="0" smtClean="0"/>
              <a:t># a OCaml</a:t>
            </a:r>
            <a:endParaRPr lang="cs-CZ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Preface</a:t>
            </a:r>
          </a:p>
          <a:p>
            <a:r>
              <a:rPr lang="en-US" dirty="0" smtClean="0"/>
              <a:t>Introduction to F# and</a:t>
            </a:r>
            <a:br>
              <a:rPr lang="en-US" dirty="0" smtClean="0"/>
            </a:br>
            <a:r>
              <a:rPr lang="en-US" dirty="0" smtClean="0"/>
              <a:t>functional programming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equation as a single expression</a:t>
            </a:r>
          </a:p>
          <a:p>
            <a:pPr lvl="1"/>
            <a:r>
              <a:rPr lang="en-US" dirty="0" smtClean="0"/>
              <a:t>Equations can get long and hard to read</a:t>
            </a:r>
          </a:p>
          <a:p>
            <a:pPr lvl="1"/>
            <a:r>
              <a:rPr lang="en-US" dirty="0" smtClean="0"/>
              <a:t>How to break long equations into pieces?</a:t>
            </a:r>
          </a:p>
          <a:p>
            <a:r>
              <a:rPr lang="en-US" dirty="0" smtClean="0"/>
              <a:t>Another idea from mathematics:</a:t>
            </a:r>
          </a:p>
          <a:p>
            <a:pPr lvl="4"/>
            <a:endParaRPr lang="en-US" dirty="0" smtClean="0"/>
          </a:p>
          <a:p>
            <a:pPr lvl="4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…called </a:t>
            </a:r>
            <a:r>
              <a:rPr lang="en-US" b="1" dirty="0" smtClean="0"/>
              <a:t>let binding </a:t>
            </a:r>
            <a:r>
              <a:rPr lang="en-US" dirty="0" smtClean="0"/>
              <a:t>in functional languages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as an expression</a:t>
            </a:r>
            <a:endParaRPr lang="cs-CZ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-214346" y="4132568"/>
          <a:ext cx="9218704" cy="510878"/>
        </p:xfrm>
        <a:graphic>
          <a:graphicData uri="http://schemas.openxmlformats.org/presentationml/2006/ole">
            <p:oleObj spid="_x0000_s9219" name="Document" r:id="rId3" imgW="5757666" imgH="318611" progId="Word.Document.12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-33091" y="4500570"/>
          <a:ext cx="8962777" cy="785818"/>
        </p:xfrm>
        <a:graphic>
          <a:graphicData uri="http://schemas.openxmlformats.org/presentationml/2006/ole">
            <p:oleObj spid="_x0000_s9220" name="Document" r:id="rId4" imgW="5757666" imgH="504378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Calculating:  </a:t>
            </a:r>
            <a:r>
              <a:rPr lang="en-US" sz="2700" i="1" dirty="0" smtClean="0"/>
              <a:t>2x</a:t>
            </a:r>
            <a:r>
              <a:rPr lang="en-US" sz="2700" i="1" baseline="30000" dirty="0" smtClean="0"/>
              <a:t>2</a:t>
            </a:r>
            <a:r>
              <a:rPr lang="en-US" sz="2700" i="1" dirty="0" smtClean="0"/>
              <a:t> – 5x + 3</a:t>
            </a:r>
            <a:r>
              <a:rPr lang="en-US" sz="2700" dirty="0" smtClean="0"/>
              <a:t>  </a:t>
            </a:r>
            <a:r>
              <a:rPr lang="en-US" dirty="0" smtClean="0"/>
              <a:t>for </a:t>
            </a:r>
            <a:r>
              <a:rPr lang="en-US" sz="2700" i="1" dirty="0" smtClean="0"/>
              <a:t>x = 2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Using let binding to declare value </a:t>
            </a:r>
            <a:r>
              <a:rPr lang="en-US" sz="2700" i="1" dirty="0" smtClean="0"/>
              <a:t>x</a:t>
            </a:r>
            <a:r>
              <a:rPr lang="en-US" dirty="0" smtClean="0"/>
              <a:t>: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Expressions at a small scale…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363924"/>
            <a:ext cx="600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latin typeface="Consolas" pitchFamily="49" charset="0"/>
                <a:cs typeface="Consolas" pitchFamily="49" charset="0"/>
              </a:rPr>
              <a:t>&gt; 2*(2*2) - 5*2 + 3;;</a:t>
            </a:r>
          </a:p>
          <a:p>
            <a:r>
              <a:rPr lang="cs-CZ" sz="2000" i="1" dirty="0">
                <a:latin typeface="Consolas" pitchFamily="49" charset="0"/>
                <a:cs typeface="Consolas" pitchFamily="49" charset="0"/>
              </a:rPr>
              <a:t>val it : int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0166" y="3869486"/>
            <a:ext cx="60007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0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nn-NO" sz="2000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nn-NO" sz="2000" dirty="0" smtClean="0">
                <a:latin typeface="Consolas" pitchFamily="49" charset="0"/>
                <a:cs typeface="Consolas" pitchFamily="49" charset="0"/>
              </a:rPr>
              <a:t>x = 2;;</a:t>
            </a:r>
          </a:p>
          <a:p>
            <a:r>
              <a:rPr lang="nn-NO" sz="2000" i="1" dirty="0" smtClean="0">
                <a:latin typeface="Consolas" pitchFamily="49" charset="0"/>
                <a:cs typeface="Consolas" pitchFamily="49" charset="0"/>
              </a:rPr>
              <a:t>val x : int = 2</a:t>
            </a:r>
          </a:p>
          <a:p>
            <a:endParaRPr lang="nn-NO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sz="2000" dirty="0" smtClean="0">
                <a:latin typeface="Consolas" pitchFamily="49" charset="0"/>
                <a:cs typeface="Consolas" pitchFamily="49" charset="0"/>
              </a:rPr>
              <a:t>&gt; 2*(x*x) - 5*x + 3;;</a:t>
            </a:r>
          </a:p>
          <a:p>
            <a:r>
              <a:rPr lang="nn-NO" sz="2000" i="1" dirty="0" smtClean="0">
                <a:latin typeface="Consolas" pitchFamily="49" charset="0"/>
                <a:cs typeface="Consolas" pitchFamily="49" charset="0"/>
              </a:rPr>
              <a:t>val it : int = 1</a:t>
            </a:r>
            <a:endParaRPr lang="cs-CZ" sz="20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000628" y="2214554"/>
            <a:ext cx="3500462" cy="357190"/>
          </a:xfrm>
          <a:prstGeom prst="wedgeRoundRectCallout">
            <a:avLst>
              <a:gd name="adj1" fmla="val -57707"/>
              <a:gd name="adj2" fmla="val 48350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“;;” specifies the end of the input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714876" y="2786058"/>
            <a:ext cx="3500462" cy="357190"/>
          </a:xfrm>
          <a:prstGeom prst="wedgeRoundRectCallout">
            <a:avLst>
              <a:gd name="adj1" fmla="val -59573"/>
              <a:gd name="adj2" fmla="val -27839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F# interactive prints the result</a:t>
            </a:r>
            <a:endParaRPr lang="cs-CZ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357686" y="4000504"/>
            <a:ext cx="3500462" cy="357190"/>
          </a:xfrm>
          <a:prstGeom prst="wedgeRoundRectCallout">
            <a:avLst>
              <a:gd name="adj1" fmla="val -60506"/>
              <a:gd name="adj2" fmla="val 57494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Declared symbol with its value</a:t>
            </a:r>
            <a:endParaRPr lang="cs-CZ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286248" y="5214950"/>
            <a:ext cx="3000396" cy="357190"/>
          </a:xfrm>
          <a:prstGeom prst="wedgeRoundRectCallout">
            <a:avLst>
              <a:gd name="adj1" fmla="val -61750"/>
              <a:gd name="adj2" fmla="val -49172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can re-use the symbol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real programs as expressions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/>
              <a:t>d</a:t>
            </a:r>
            <a:r>
              <a:rPr lang="en-US" dirty="0" smtClean="0"/>
              <a:t>escribing drawings and animations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Expressions at a larger scale…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3192378"/>
            <a:ext cx="6715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greenCircle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circle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Brushes.OliveDrab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100.0f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blueCircle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circle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Brushes.SteelBlue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100.0f</a:t>
            </a:r>
          </a:p>
          <a:p>
            <a:endParaRPr lang="cs-CZ" dirty="0">
              <a:latin typeface="Consolas" pitchFamily="49" charset="0"/>
              <a:cs typeface="Consolas" pitchFamily="49" charset="0"/>
            </a:endParaRPr>
          </a:p>
          <a:p>
            <a:r>
              <a:rPr lang="cs-CZ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cs-CZ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drawing = </a:t>
            </a: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 compose (translate -35.0f 35.0f greenCircle)</a:t>
            </a:r>
          </a:p>
          <a:p>
            <a:r>
              <a:rPr lang="cs-CZ" dirty="0">
                <a:latin typeface="Consolas" pitchFamily="49" charset="0"/>
                <a:cs typeface="Consolas" pitchFamily="49" charset="0"/>
              </a:rPr>
              <a:t>         (translate 35.0f -35.0f blueCircle)</a:t>
            </a:r>
          </a:p>
          <a:p>
            <a:endParaRPr lang="cs-CZ" dirty="0">
              <a:latin typeface="Consolas" pitchFamily="49" charset="0"/>
              <a:cs typeface="Consolas" pitchFamily="49" charset="0"/>
            </a:endParaRPr>
          </a:p>
          <a:p>
            <a:r>
              <a:rPr lang="cs-CZ" dirty="0" smtClean="0">
                <a:latin typeface="Consolas" pitchFamily="49" charset="0"/>
                <a:cs typeface="Consolas" pitchFamily="49" charset="0"/>
              </a:rPr>
              <a:t>af.Animation 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&lt;-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forever drawing;;</a:t>
            </a:r>
            <a:endParaRPr lang="cs-CZ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929454" y="2643182"/>
            <a:ext cx="2000264" cy="642942"/>
          </a:xfrm>
          <a:prstGeom prst="wedgeRoundRectCallout">
            <a:avLst>
              <a:gd name="adj1" fmla="val -33761"/>
              <a:gd name="adj2" fmla="val 75440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Declares two circle drawings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786578" y="3929066"/>
            <a:ext cx="2000264" cy="928694"/>
          </a:xfrm>
          <a:prstGeom prst="wedgeRoundRectCallout">
            <a:avLst>
              <a:gd name="adj1" fmla="val -60428"/>
              <a:gd name="adj2" fmla="val -9062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Composes complex drawing from circles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85786" y="5643578"/>
            <a:ext cx="4357718" cy="357190"/>
          </a:xfrm>
          <a:prstGeom prst="wedgeRoundRectCallout">
            <a:avLst>
              <a:gd name="adj1" fmla="val -7594"/>
              <a:gd name="adj2" fmla="val -10922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Exception: </a:t>
            </a:r>
            <a:r>
              <a:rPr lang="en-US" dirty="0" smtClean="0"/>
              <a:t>Modifies state of some object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715008" y="5214950"/>
            <a:ext cx="2000296" cy="642942"/>
          </a:xfrm>
          <a:prstGeom prst="wedgeRoundRectCallout">
            <a:avLst>
              <a:gd name="adj1" fmla="val -71129"/>
              <a:gd name="adj2" fmla="val -30328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Animation that doesn’t move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continued: composing animations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Expressions at a larger scale…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915379"/>
            <a:ext cx="7786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sun = circle (forever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Brushes.Goldenrod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100.0f.forever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earth = circle (forever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Brushes.SteelBlue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50.0f.forever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mars  = circle (forever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Brushes.Chocolate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40.0f.forever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moon = circle (forever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Brushes.DimGray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10.0f.forever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planets =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sun -- (rotate 160.0f 1.0f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(earth -- (rotate 40.0f 12.0f moon)))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-- (rotate 250.0f 0.7f mars)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357290" y="2357430"/>
            <a:ext cx="4429156" cy="357190"/>
          </a:xfrm>
          <a:prstGeom prst="wedgeRoundRectCallout">
            <a:avLst>
              <a:gd name="adj1" fmla="val -25896"/>
              <a:gd name="adj2" fmla="val 102869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Declare “animated” solar system objects</a:t>
            </a:r>
            <a:endParaRPr lang="cs-CZ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286512" y="5286388"/>
            <a:ext cx="2276492" cy="633418"/>
          </a:xfrm>
          <a:prstGeom prst="wedgeRoundRectCallout">
            <a:avLst>
              <a:gd name="adj1" fmla="val -64150"/>
              <a:gd name="adj2" fmla="val -43209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Compose solar system from objects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 system animation</a:t>
            </a:r>
            <a:endParaRPr lang="cs-C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500174"/>
            <a:ext cx="6500858" cy="424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2910" y="1803407"/>
            <a:ext cx="8043890" cy="44116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examples so far were single expressions!</a:t>
            </a:r>
          </a:p>
          <a:p>
            <a:r>
              <a:rPr lang="en-US" dirty="0" smtClean="0"/>
              <a:t>Declarative programming</a:t>
            </a:r>
          </a:p>
          <a:p>
            <a:pPr lvl="1"/>
            <a:r>
              <a:rPr lang="en-US" dirty="0" smtClean="0"/>
              <a:t>The program describes the results we want to get</a:t>
            </a:r>
          </a:p>
          <a:p>
            <a:pPr lvl="1"/>
            <a:r>
              <a:rPr lang="en-US" dirty="0" smtClean="0"/>
              <a:t>…not steps that should be performed to get it</a:t>
            </a:r>
          </a:p>
          <a:p>
            <a:r>
              <a:rPr lang="en-US" dirty="0" smtClean="0"/>
              <a:t>Composability </a:t>
            </a:r>
          </a:p>
          <a:p>
            <a:pPr lvl="1"/>
            <a:r>
              <a:rPr lang="en-US" dirty="0" smtClean="0"/>
              <a:t>Build complex programs from simpler pieces</a:t>
            </a:r>
          </a:p>
          <a:p>
            <a:pPr lvl="1"/>
            <a:r>
              <a:rPr lang="en-US" dirty="0" smtClean="0"/>
              <a:t>…without unexpected interactions</a:t>
            </a:r>
          </a:p>
          <a:p>
            <a:r>
              <a:rPr lang="en-US" dirty="0" smtClean="0"/>
              <a:t>Easy to reason about</a:t>
            </a:r>
          </a:p>
          <a:p>
            <a:pPr lvl="1"/>
            <a:r>
              <a:rPr lang="en-US" dirty="0" smtClean="0"/>
              <a:t>Calculating the result of an expression is easy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as an expression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Calculating with expressions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Unary and binary operators:</a:t>
            </a:r>
          </a:p>
          <a:p>
            <a:pPr lvl="1"/>
            <a:r>
              <a:rPr lang="en-US" dirty="0" smtClean="0"/>
              <a:t>				– unary “–”, binary “+”</a:t>
            </a:r>
          </a:p>
          <a:p>
            <a:pPr lvl="1"/>
            <a:r>
              <a:rPr lang="en-US" dirty="0" smtClean="0"/>
              <a:t>				– standard precedence</a:t>
            </a:r>
            <a:endParaRPr lang="en-US" dirty="0"/>
          </a:p>
          <a:p>
            <a:pPr lvl="1"/>
            <a:r>
              <a:rPr lang="en-US" dirty="0" smtClean="0"/>
              <a:t>				– specifying precedence</a:t>
            </a:r>
            <a:endParaRPr lang="en-US" dirty="0"/>
          </a:p>
          <a:p>
            <a:r>
              <a:rPr lang="en-US" dirty="0" smtClean="0"/>
              <a:t>Calculating with floating point numbers: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		        – works as expected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        – oops! what happened?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with numbers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643042" y="2214554"/>
            <a:ext cx="2286016" cy="1702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cs-CZ" sz="1600" dirty="0" smtClean="0">
                <a:latin typeface="Consolas" pitchFamily="49" charset="0"/>
                <a:cs typeface="Consolas" pitchFamily="49" charset="0"/>
              </a:rPr>
              <a:t>&gt; -5 + 10;;</a:t>
            </a:r>
          </a:p>
          <a:p>
            <a:pPr>
              <a:lnSpc>
                <a:spcPct val="110000"/>
              </a:lnSpc>
            </a:pPr>
            <a:r>
              <a:rPr lang="cs-CZ" sz="1600" i="1" dirty="0" smtClean="0">
                <a:latin typeface="Consolas" pitchFamily="49" charset="0"/>
                <a:cs typeface="Consolas" pitchFamily="49" charset="0"/>
              </a:rPr>
              <a:t>val it : int = 5</a:t>
            </a:r>
          </a:p>
          <a:p>
            <a:pPr>
              <a:lnSpc>
                <a:spcPct val="110000"/>
              </a:lnSpc>
            </a:pPr>
            <a:r>
              <a:rPr lang="cs-CZ" sz="1600" dirty="0" smtClean="0">
                <a:latin typeface="Consolas" pitchFamily="49" charset="0"/>
                <a:cs typeface="Consolas" pitchFamily="49" charset="0"/>
              </a:rPr>
              <a:t>&gt; -5 + 10 * 2;;</a:t>
            </a:r>
          </a:p>
          <a:p>
            <a:pPr>
              <a:lnSpc>
                <a:spcPct val="110000"/>
              </a:lnSpc>
            </a:pPr>
            <a:r>
              <a:rPr lang="cs-CZ" sz="1600" i="1" dirty="0" smtClean="0">
                <a:latin typeface="Consolas" pitchFamily="49" charset="0"/>
                <a:cs typeface="Consolas" pitchFamily="49" charset="0"/>
              </a:rPr>
              <a:t>val it : int = 15</a:t>
            </a:r>
          </a:p>
          <a:p>
            <a:pPr>
              <a:lnSpc>
                <a:spcPct val="110000"/>
              </a:lnSpc>
            </a:pPr>
            <a:r>
              <a:rPr lang="cs-CZ" sz="1600" dirty="0" smtClean="0">
                <a:latin typeface="Consolas" pitchFamily="49" charset="0"/>
                <a:cs typeface="Consolas" pitchFamily="49" charset="0"/>
              </a:rPr>
              <a:t>&gt; (-5 + 10) * 2;;</a:t>
            </a:r>
          </a:p>
          <a:p>
            <a:pPr>
              <a:lnSpc>
                <a:spcPct val="110000"/>
              </a:lnSpc>
            </a:pPr>
            <a:r>
              <a:rPr lang="cs-CZ" sz="1600" i="1" dirty="0" smtClean="0">
                <a:latin typeface="Consolas" pitchFamily="49" charset="0"/>
                <a:cs typeface="Consolas" pitchFamily="49" charset="0"/>
              </a:rPr>
              <a:t>val it : int = 10</a:t>
            </a:r>
            <a:endParaRPr lang="cs-CZ" sz="16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4497720"/>
            <a:ext cx="39290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1.5 * (12.2 + 7.8);;</a:t>
            </a:r>
          </a:p>
          <a:p>
            <a:pPr>
              <a:lnSpc>
                <a:spcPct val="110000"/>
              </a:lnSpc>
            </a:pP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it : float = 30.0</a:t>
            </a:r>
          </a:p>
          <a:p>
            <a:pPr>
              <a:lnSpc>
                <a:spcPct val="11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1.5 * (12 + 8);;</a:t>
            </a:r>
          </a:p>
          <a:p>
            <a:pPr>
              <a:lnSpc>
                <a:spcPct val="110000"/>
              </a:lnSpc>
            </a:pPr>
            <a:r>
              <a:rPr lang="en-US" sz="16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 FS0001: The type '</a:t>
            </a:r>
            <a:r>
              <a:rPr lang="en-US" sz="1600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 </a:t>
            </a:r>
          </a:p>
          <a:p>
            <a:pPr>
              <a:lnSpc>
                <a:spcPct val="110000"/>
              </a:lnSpc>
            </a:pPr>
            <a:r>
              <a:rPr lang="en-US" sz="16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does not match the type 'float'</a:t>
            </a:r>
            <a:endParaRPr lang="cs-CZ" sz="1600" i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expression has a type</a:t>
            </a:r>
          </a:p>
          <a:p>
            <a:pPr lvl="1"/>
            <a:r>
              <a:rPr lang="en-US" dirty="0" smtClean="0"/>
              <a:t>Compiler forbids expressions with wrong types</a:t>
            </a:r>
          </a:p>
          <a:p>
            <a:pPr lvl="4"/>
            <a:endParaRPr lang="en-US" dirty="0"/>
          </a:p>
          <a:p>
            <a:pPr lvl="1"/>
            <a:r>
              <a:rPr lang="en-US" dirty="0" smtClean="0"/>
              <a:t>	</a:t>
            </a:r>
          </a:p>
          <a:p>
            <a:pPr lvl="5"/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Type of binary numeric operators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have a type…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2726647"/>
            <a:ext cx="3357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// The most important types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42;;</a:t>
            </a: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42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42.0;;</a:t>
            </a: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42.0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42.0f;;</a:t>
            </a: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float32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42.0f</a:t>
            </a:r>
            <a:endParaRPr lang="cs-CZ" sz="16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314" y="2714620"/>
            <a:ext cx="3357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// Other interesting types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42uy;;</a:t>
            </a: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byte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42uy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42.0UL;;</a:t>
            </a: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uint64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42UL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42I;;</a:t>
            </a: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42I</a:t>
            </a:r>
            <a:endParaRPr lang="cs-CZ" sz="16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5098333"/>
            <a:ext cx="6072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// Overloaded</a:t>
            </a:r>
          </a:p>
          <a:p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(+) : </a:t>
            </a:r>
            <a:r>
              <a:rPr lang="en-US" sz="1600" b="1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i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1600" b="1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i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1600" b="1" i="1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sz="1600" b="1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(+) : </a:t>
            </a:r>
            <a:r>
              <a:rPr lang="en-US" sz="1600" b="1" i="1" dirty="0" smtClean="0">
                <a:latin typeface="Consolas" pitchFamily="49" charset="0"/>
                <a:cs typeface="Consolas" pitchFamily="49" charset="0"/>
              </a:rPr>
              <a:t>float -&gt; float -&gt; float</a:t>
            </a:r>
            <a:endParaRPr lang="cs-CZ" sz="1600" b="1" i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conversions happen automatically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Conversion functions are overloaded too:</a:t>
            </a:r>
          </a:p>
          <a:p>
            <a:pPr lvl="5"/>
            <a:endParaRPr lang="en-US" sz="1600" dirty="0" smtClean="0"/>
          </a:p>
          <a:p>
            <a:pPr lvl="5"/>
            <a:endParaRPr lang="en-US" sz="16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Actually, it is generic – works with any type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Any type that satisfies some conditions…</a:t>
            </a:r>
            <a:endParaRPr lang="en-US" dirty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numeric values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2214554"/>
            <a:ext cx="3357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10.0;;</a:t>
            </a:r>
          </a:p>
          <a:p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= 10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10.0f;;</a:t>
            </a:r>
          </a:p>
          <a:p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= 10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float 10;;</a:t>
            </a:r>
          </a:p>
          <a:p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it : float = 10.0</a:t>
            </a:r>
            <a:endParaRPr lang="cs-CZ" sz="16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786182" y="2214554"/>
            <a:ext cx="2071702" cy="357190"/>
          </a:xfrm>
          <a:prstGeom prst="wedgeRoundRectCallout">
            <a:avLst>
              <a:gd name="adj1" fmla="val -76383"/>
              <a:gd name="adj2" fmla="val -594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Calling a function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857620" y="2786058"/>
            <a:ext cx="3286148" cy="357190"/>
          </a:xfrm>
          <a:prstGeom prst="wedgeRoundRectCallout">
            <a:avLst>
              <a:gd name="adj1" fmla="val -64457"/>
              <a:gd name="adj2" fmla="val -594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Different type of the parameter</a:t>
            </a:r>
            <a:endParaRPr lang="cs-CZ" dirty="0"/>
          </a:p>
        </p:txBody>
      </p:sp>
      <p:sp>
        <p:nvSpPr>
          <p:cNvPr id="7" name="TextBox 6"/>
          <p:cNvSpPr txBox="1"/>
          <p:nvPr/>
        </p:nvSpPr>
        <p:spPr>
          <a:xfrm>
            <a:off x="1571604" y="4143380"/>
            <a:ext cx="62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1600" b="1" i="1" dirty="0" smtClean="0">
                <a:latin typeface="Consolas" pitchFamily="49" charset="0"/>
                <a:cs typeface="Consolas" pitchFamily="49" charset="0"/>
              </a:rPr>
              <a:t>float -&gt; </a:t>
            </a:r>
            <a:r>
              <a:rPr lang="en-US" sz="1600" b="1" i="1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sz="1600" b="1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1600" b="1" i="1" dirty="0" smtClean="0">
                <a:latin typeface="Consolas" pitchFamily="49" charset="0"/>
                <a:cs typeface="Consolas" pitchFamily="49" charset="0"/>
              </a:rPr>
              <a:t>float32 -&gt; </a:t>
            </a:r>
            <a:r>
              <a:rPr lang="en-US" sz="1600" b="1" i="1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sz="1600" b="1" i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04" y="5590776"/>
            <a:ext cx="6929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1600" b="1" i="1" dirty="0" smtClean="0">
                <a:latin typeface="Consolas" pitchFamily="49" charset="0"/>
                <a:cs typeface="Consolas" pitchFamily="49" charset="0"/>
              </a:rPr>
              <a:t>'T -&gt; </a:t>
            </a:r>
            <a:r>
              <a:rPr lang="en-US" sz="1600" b="1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i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Where 'T supports conversion to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Vznikla minulý rok (Milan Straka)</a:t>
            </a:r>
          </a:p>
          <a:p>
            <a:pPr lvl="1"/>
            <a:r>
              <a:rPr lang="cs-CZ" dirty="0" smtClean="0"/>
              <a:t>Rozsáhlý přehled jazyků OCaml a </a:t>
            </a:r>
            <a:r>
              <a:rPr lang="en-US" dirty="0" smtClean="0"/>
              <a:t>F#</a:t>
            </a:r>
            <a:endParaRPr lang="cs-CZ" dirty="0" smtClean="0"/>
          </a:p>
          <a:p>
            <a:pPr lvl="1"/>
            <a:r>
              <a:rPr lang="cs-CZ" dirty="0" smtClean="0"/>
              <a:t>... včetně poměrně pokročilých vlastností </a:t>
            </a:r>
          </a:p>
          <a:p>
            <a:r>
              <a:rPr lang="cs-CZ" dirty="0" smtClean="0"/>
              <a:t>Tento rok trochu jiný obsah...</a:t>
            </a:r>
          </a:p>
          <a:p>
            <a:pPr lvl="1"/>
            <a:r>
              <a:rPr lang="cs-CZ" dirty="0" smtClean="0"/>
              <a:t>Spíše úvod do funkcionálního programování a </a:t>
            </a:r>
            <a:r>
              <a:rPr lang="en-US" dirty="0" smtClean="0"/>
              <a:t>F#</a:t>
            </a:r>
          </a:p>
          <a:p>
            <a:pPr lvl="1"/>
            <a:r>
              <a:rPr lang="cs-CZ" dirty="0" smtClean="0"/>
              <a:t>Jak FP souvisí s ostatními předměty na MFF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…</a:t>
            </a:r>
            <a:r>
              <a:rPr lang="cs-CZ" dirty="0" smtClean="0"/>
              <a:t> pokud bude čas tak i více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cs-CZ" dirty="0" smtClean="0">
                <a:sym typeface="Wingdings" pitchFamily="2" charset="2"/>
              </a:rPr>
              <a:t>Webové stránky: </a:t>
            </a:r>
            <a:r>
              <a:rPr lang="en-US" dirty="0" smtClean="0">
                <a:sym typeface="Wingdings" pitchFamily="2" charset="2"/>
                <a:hlinkClick r:id="rId2"/>
              </a:rPr>
              <a:t>http://tomasp.net/mff</a:t>
            </a:r>
            <a:r>
              <a:rPr lang="en-US" dirty="0" smtClean="0">
                <a:sym typeface="Wingdings" pitchFamily="2" charset="2"/>
              </a:rPr>
              <a:t> 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 této přednášce...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the type of a function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Why we always use the “-&gt;” symbol?</a:t>
            </a:r>
          </a:p>
          <a:p>
            <a:r>
              <a:rPr lang="en-US" dirty="0" smtClean="0"/>
              <a:t>Calculating square roots of:  </a:t>
            </a:r>
            <a:r>
              <a:rPr lang="en-US" sz="2700" i="1" dirty="0" smtClean="0"/>
              <a:t>2x</a:t>
            </a:r>
            <a:r>
              <a:rPr lang="en-US" sz="2700" i="1" baseline="30000" dirty="0" smtClean="0"/>
              <a:t>2</a:t>
            </a:r>
            <a:r>
              <a:rPr lang="en-US" sz="2700" i="1" dirty="0" smtClean="0"/>
              <a:t> – 5x + 3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cs-CZ" sz="2700" i="1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operators and functions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2214554"/>
            <a:ext cx="4286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pown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: float -&gt; 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-&gt; float</a:t>
            </a:r>
            <a:endParaRPr lang="cs-CZ" sz="16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357290" y="2786058"/>
            <a:ext cx="1928826" cy="285752"/>
          </a:xfrm>
          <a:prstGeom prst="wedgeRoundRectCallout">
            <a:avLst>
              <a:gd name="adj1" fmla="val 30283"/>
              <a:gd name="adj2" fmla="val -11642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parameter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500430" y="2786058"/>
            <a:ext cx="2143140" cy="285752"/>
          </a:xfrm>
          <a:prstGeom prst="wedgeRoundRectCallout">
            <a:avLst>
              <a:gd name="adj1" fmla="val -34055"/>
              <a:gd name="adj2" fmla="val -124042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parameter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572132" y="2285992"/>
            <a:ext cx="1143008" cy="285752"/>
          </a:xfrm>
          <a:prstGeom prst="wedgeRoundRectCallout">
            <a:avLst>
              <a:gd name="adj1" fmla="val -88340"/>
              <a:gd name="adj2" fmla="val -13566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cs-CZ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4572008"/>
            <a:ext cx="71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(-(-5.0) +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sqrt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pown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-5.0 2) - 4.0*2.0*3.0)) / 2.0*2.0;;</a:t>
            </a:r>
          </a:p>
          <a:p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it : float = 6.0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(-(-5.0) -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sqrt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pown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-5.0 2) - 4.0*2.0*3.0)) / 2.0*2.0;;</a:t>
            </a:r>
          </a:p>
          <a:p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it : float = 4.0</a:t>
            </a:r>
            <a:endParaRPr lang="cs-CZ" sz="1600" i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Calculating square roots – again!</a:t>
            </a:r>
          </a:p>
          <a:p>
            <a:endParaRPr lang="en-US" dirty="0"/>
          </a:p>
          <a:p>
            <a:pPr lvl="3"/>
            <a:endParaRPr lang="en-US" dirty="0" smtClean="0"/>
          </a:p>
          <a:p>
            <a:r>
              <a:rPr lang="en-US" dirty="0" smtClean="0"/>
              <a:t>Even better – using discriminant: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bindings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2357430"/>
            <a:ext cx="71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a, b, c = 2.0, -5.0, 3.0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(-b +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sqrt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pown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b 2) - 4.0*a*c)) / 2.0*a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(-b -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sqrt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pown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b 2) - 4.0*a*c)) / 2.0*a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976" y="4105825"/>
            <a:ext cx="71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a, b, c = 2.0, -5.0, 3.0</a:t>
            </a:r>
          </a:p>
          <a:p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d =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pown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b 2) - 4.0*a*c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(-b +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sqrt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d) / 2.0*a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(-b -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sqrt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d) / 2.0*a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binding is also an expression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we use line-break in F#, we don’t need “in”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Value binding as an expression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2357430"/>
            <a:ext cx="71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 = 2 * 3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in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100*n + n;;</a:t>
            </a:r>
          </a:p>
          <a:p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= 606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10 + (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 = 2 * 3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in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100*n + n) + 20;;</a:t>
            </a:r>
          </a:p>
          <a:p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i="1" dirty="0" smtClean="0">
                <a:latin typeface="Consolas" pitchFamily="49" charset="0"/>
                <a:cs typeface="Consolas" pitchFamily="49" charset="0"/>
              </a:rPr>
              <a:t> = 636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976" y="4780674"/>
            <a:ext cx="71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10 + (</a:t>
            </a:r>
            <a:r>
              <a:rPr lang="nn-NO" sz="1600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nn-NO" sz="1600" dirty="0" smtClean="0">
                <a:latin typeface="Consolas" pitchFamily="49" charset="0"/>
                <a:cs typeface="Consolas" pitchFamily="49" charset="0"/>
              </a:rPr>
              <a:t>n = 2 * 3</a:t>
            </a: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100 * n + n) + 20;;</a:t>
            </a:r>
          </a:p>
          <a:p>
            <a:r>
              <a:rPr lang="nn-NO" sz="1600" i="1" dirty="0" smtClean="0">
                <a:latin typeface="Consolas" pitchFamily="49" charset="0"/>
                <a:cs typeface="Consolas" pitchFamily="49" charset="0"/>
              </a:rPr>
              <a:t>val it : int = 636</a:t>
            </a:r>
            <a:endParaRPr lang="en-US" sz="1600" i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357290" y="4500570"/>
            <a:ext cx="2357454" cy="285752"/>
          </a:xfrm>
          <a:prstGeom prst="wedgeRoundRectCallout">
            <a:avLst>
              <a:gd name="adj1" fmla="val -28773"/>
              <a:gd name="adj2" fmla="val 108338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White-space sensitive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14876" y="5143512"/>
            <a:ext cx="2214578" cy="571504"/>
          </a:xfrm>
          <a:prstGeom prst="wedgeRoundRectCallout">
            <a:avLst>
              <a:gd name="adj1" fmla="val -69572"/>
              <a:gd name="adj2" fmla="val -5947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can still do the same thing!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Printing to console &amp; unit type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doesn’t look like an expression:</a:t>
            </a:r>
          </a:p>
          <a:p>
            <a:pPr lvl="1"/>
            <a:endParaRPr lang="en-US" dirty="0" smtClean="0"/>
          </a:p>
          <a:p>
            <a:pPr lvl="1"/>
            <a:r>
              <a:rPr lang="en-US" sz="2400" b="1" dirty="0" smtClean="0"/>
              <a:t>Side-effect</a:t>
            </a:r>
            <a:r>
              <a:rPr lang="en-US" sz="2400" dirty="0" smtClean="0"/>
              <a:t>: Evaluation of an expression modifies the state of the world (e.g. global variables or console)</a:t>
            </a:r>
          </a:p>
          <a:p>
            <a:pPr lvl="1"/>
            <a:r>
              <a:rPr lang="en-US" dirty="0" smtClean="0"/>
              <a:t>Avoided where possible, but sometimes needed…</a:t>
            </a:r>
          </a:p>
          <a:p>
            <a:r>
              <a:rPr lang="en-US" dirty="0" smtClean="0"/>
              <a:t>…but, how can this be an expression?</a:t>
            </a:r>
          </a:p>
          <a:p>
            <a:pPr lvl="1"/>
            <a:r>
              <a:rPr lang="en-US" dirty="0" smtClean="0"/>
              <a:t>Introducing the “unit” type…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to the console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27385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"Hello world!"</a:t>
            </a:r>
            <a:endParaRPr lang="en-US" i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5354437"/>
            <a:ext cx="392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"Hello world!";;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unit =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type represents no information</a:t>
            </a:r>
          </a:p>
          <a:p>
            <a:pPr lvl="1"/>
            <a:r>
              <a:rPr lang="en-US" dirty="0" smtClean="0"/>
              <a:t>It has exactly one value written as “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Functions without result return unit value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“unit” type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3500438"/>
            <a:ext cx="6429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unitValue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();;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unitValue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: unit = ()</a:t>
            </a:r>
          </a:p>
          <a:p>
            <a:endParaRPr lang="en-US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unitValue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"Hello world!";;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Hello world!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unitValue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: unit =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Sequencing expressions using semicolon:</a:t>
            </a:r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r>
              <a:rPr lang="en-US" sz="2800" dirty="0" smtClean="0"/>
              <a:t>In F# we can use new-line instead of “;”</a:t>
            </a:r>
            <a:endParaRPr lang="en-US" sz="2800" dirty="0"/>
          </a:p>
          <a:p>
            <a:pPr lvl="1"/>
            <a:endParaRPr lang="en-US" dirty="0" smtClean="0"/>
          </a:p>
          <a:p>
            <a:r>
              <a:rPr lang="en-US" sz="2800" dirty="0" smtClean="0"/>
              <a:t>Ignored value should be unit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with unit values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2214554"/>
            <a:ext cx="642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=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"calculating"; 10 + 4);;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calculating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n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= 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4857760"/>
            <a:ext cx="600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 = (10 + 2; 10 + 4);;</a:t>
            </a:r>
          </a:p>
          <a:p>
            <a:r>
              <a:rPr lang="en-US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warning FS0020: This expression should </a:t>
            </a:r>
            <a:br>
              <a:rPr lang="en-US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have type 'unit', but has type '</a:t>
            </a:r>
            <a:r>
              <a:rPr lang="en-US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'.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n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= 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852" y="3643314"/>
            <a:ext cx="642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=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"calculating"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10 + 4);;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function ignore:</a:t>
            </a:r>
          </a:p>
          <a:p>
            <a:pPr lvl="3"/>
            <a:endParaRPr lang="en-US" dirty="0"/>
          </a:p>
          <a:p>
            <a:pPr lvl="1"/>
            <a:r>
              <a:rPr lang="en-US" dirty="0" smtClean="0"/>
              <a:t>Ignores any value and returns unit instead</a:t>
            </a:r>
          </a:p>
          <a:p>
            <a:r>
              <a:rPr lang="en-US" dirty="0" smtClean="0"/>
              <a:t>The example from the previous slide: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Useful especially when working with .NET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values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3929066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 = (ignore (10 + 2); 10 + 4);;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n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= 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2285992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ignore : 'T -&gt;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Conditions and Booleans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useful type – values </a:t>
            </a:r>
            <a:r>
              <a:rPr lang="en-US" b="1" dirty="0" smtClean="0"/>
              <a:t>true </a:t>
            </a:r>
            <a:r>
              <a:rPr lang="en-US" dirty="0" smtClean="0"/>
              <a:t>and </a:t>
            </a:r>
            <a:r>
              <a:rPr lang="en-US" b="1" dirty="0" smtClean="0"/>
              <a:t>false</a:t>
            </a:r>
          </a:p>
          <a:p>
            <a:pPr lvl="2"/>
            <a:endParaRPr lang="en-US" b="1" dirty="0" smtClean="0"/>
          </a:p>
          <a:p>
            <a:pPr lvl="2"/>
            <a:endParaRPr lang="en-US" b="1" dirty="0" smtClean="0"/>
          </a:p>
          <a:p>
            <a:pPr lvl="2"/>
            <a:endParaRPr lang="en-US" b="1" dirty="0" smtClean="0"/>
          </a:p>
          <a:p>
            <a:r>
              <a:rPr lang="en-US" dirty="0" smtClean="0"/>
              <a:t>Operators have short-circuiting behavior 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with Booleans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2285992"/>
            <a:ext cx="6000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b1, b2 =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b1 &amp;&amp; b2;;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= false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b1 || b2;;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=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4286256"/>
            <a:ext cx="6000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||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"test";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= true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true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&amp;&amp;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"test";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);;</a:t>
            </a:r>
          </a:p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test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= true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214942" y="4572008"/>
            <a:ext cx="2214578" cy="571504"/>
          </a:xfrm>
          <a:prstGeom prst="wedgeRoundRectCallout">
            <a:avLst>
              <a:gd name="adj1" fmla="val -78911"/>
              <a:gd name="adj2" fmla="val -28804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argument not evaluated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429124" y="5572140"/>
            <a:ext cx="3286148" cy="285752"/>
          </a:xfrm>
          <a:prstGeom prst="wedgeRoundRectCallout">
            <a:avLst>
              <a:gd name="adj1" fmla="val -64004"/>
              <a:gd name="adj2" fmla="val -40232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Needs second argument too!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Alternativní metody </a:t>
            </a:r>
          </a:p>
          <a:p>
            <a:pPr lvl="1"/>
            <a:r>
              <a:rPr lang="cs-CZ" dirty="0" smtClean="0"/>
              <a:t>Zajímavější cesta pro ty, které to zajímá </a:t>
            </a:r>
            <a:r>
              <a:rPr lang="en-US" dirty="0" smtClean="0"/>
              <a:t>:-)</a:t>
            </a:r>
          </a:p>
          <a:p>
            <a:pPr lvl="1"/>
            <a:r>
              <a:rPr lang="cs-CZ" dirty="0" smtClean="0">
                <a:sym typeface="Wingdings" pitchFamily="2" charset="2"/>
              </a:rPr>
              <a:t>Nějaká esej, článek nebo referát...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N</a:t>
            </a:r>
            <a:r>
              <a:rPr lang="cs-CZ" dirty="0" smtClean="0">
                <a:sym typeface="Wingdings" pitchFamily="2" charset="2"/>
              </a:rPr>
              <a:t>ějaký projekt (něco zajímavého vymyslíme</a:t>
            </a:r>
            <a:r>
              <a:rPr lang="en-US" dirty="0" smtClean="0">
                <a:sym typeface="Wingdings" pitchFamily="2" charset="2"/>
              </a:rPr>
              <a:t>!)</a:t>
            </a:r>
            <a:endParaRPr lang="cs-CZ" dirty="0" smtClean="0">
              <a:sym typeface="Wingdings" pitchFamily="2" charset="2"/>
            </a:endParaRPr>
          </a:p>
          <a:p>
            <a:r>
              <a:rPr lang="cs-CZ" dirty="0" smtClean="0"/>
              <a:t>Za </a:t>
            </a:r>
            <a:r>
              <a:rPr lang="cs-CZ" b="1" i="1" dirty="0" smtClean="0"/>
              <a:t>x</a:t>
            </a:r>
            <a:r>
              <a:rPr lang="cs-CZ" dirty="0" smtClean="0"/>
              <a:t> bodů z domácích úkolů...</a:t>
            </a:r>
          </a:p>
          <a:p>
            <a:pPr lvl="1"/>
            <a:r>
              <a:rPr lang="cs-CZ" dirty="0" smtClean="0"/>
              <a:t>Domácí úkoly budou na webových stránkách</a:t>
            </a:r>
          </a:p>
          <a:p>
            <a:pPr lvl="1"/>
            <a:r>
              <a:rPr lang="cs-CZ" dirty="0" smtClean="0"/>
              <a:t>Budou </a:t>
            </a:r>
            <a:r>
              <a:rPr lang="cs-CZ" i="1" dirty="0" smtClean="0"/>
              <a:t>strašně těžké </a:t>
            </a:r>
            <a:r>
              <a:rPr lang="cs-CZ" dirty="0" smtClean="0"/>
              <a:t>(viz. alternativní metody)</a:t>
            </a:r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 co bude zápočet</a:t>
            </a:r>
            <a:r>
              <a:rPr lang="en-US" dirty="0" smtClean="0"/>
              <a:t>?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This is also an expression!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The “else” branch may be missing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conditions using “if”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1714488"/>
            <a:ext cx="600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 = 0.0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then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"one solution"</a:t>
            </a:r>
          </a:p>
          <a:p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elif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 &lt; 0.0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then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"no solutions"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else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"two solutions"</a:t>
            </a:r>
            <a:endParaRPr lang="en-US" i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3362926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= 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d=0.0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then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elif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d&lt;0.0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then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else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2)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n :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=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976" y="4523440"/>
            <a:ext cx="5786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 &lt; 0.0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yay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!";;</a:t>
            </a:r>
          </a:p>
          <a:p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it : unit = ()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= 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(d = 0.0)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then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1)</a:t>
            </a:r>
          </a:p>
          <a:p>
            <a:r>
              <a:rPr lang="en-US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 FS0001: This expression was expected to have type ‘unit’ but here has type ‘</a:t>
            </a:r>
            <a:r>
              <a:rPr lang="en-US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’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286512" y="4000504"/>
            <a:ext cx="1857388" cy="571504"/>
          </a:xfrm>
          <a:prstGeom prst="wedgeRoundRectCallout">
            <a:avLst>
              <a:gd name="adj1" fmla="val -74222"/>
              <a:gd name="adj2" fmla="val 72148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Returns “unit” in any case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857884" y="4857760"/>
            <a:ext cx="2347930" cy="366714"/>
          </a:xfrm>
          <a:prstGeom prst="wedgeRoundRectCallout">
            <a:avLst>
              <a:gd name="adj1" fmla="val -64486"/>
              <a:gd name="adj2" fmla="val 48400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can this return?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value against multiple cases (patterns)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We’ll talk about patterns in detail later</a:t>
            </a:r>
          </a:p>
          <a:p>
            <a:pPr lvl="1"/>
            <a:r>
              <a:rPr lang="en-US" dirty="0" smtClean="0"/>
              <a:t>Patterns decompose complex data types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Conditions using “match”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2291356"/>
            <a:ext cx="6000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match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| 0.0 -&gt;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"one solution"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discr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when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discr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 0.0 -&gt;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"no solutions"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| _ -&gt;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printfn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"two solutions"</a:t>
            </a:r>
            <a:endParaRPr lang="en-US" i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214810" y="2428868"/>
            <a:ext cx="2347930" cy="366714"/>
          </a:xfrm>
          <a:prstGeom prst="wedgeRoundRectCallout">
            <a:avLst>
              <a:gd name="adj1" fmla="val -64486"/>
              <a:gd name="adj2" fmla="val 48400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 pattern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153028" y="3071810"/>
            <a:ext cx="2919434" cy="366714"/>
          </a:xfrm>
          <a:prstGeom prst="wedgeRoundRectCallout">
            <a:avLst>
              <a:gd name="adj1" fmla="val -64486"/>
              <a:gd name="adj2" fmla="val 21684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Binding with condition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14876" y="3643314"/>
            <a:ext cx="2428892" cy="366714"/>
          </a:xfrm>
          <a:prstGeom prst="wedgeRoundRectCallout">
            <a:avLst>
              <a:gd name="adj1" fmla="val -64486"/>
              <a:gd name="adj2" fmla="val 21684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“match-all” pattern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Evaluating expressions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4"/>
            <a:endParaRPr lang="en-US" sz="1000" dirty="0" smtClean="0"/>
          </a:p>
          <a:p>
            <a:r>
              <a:rPr lang="en-US" dirty="0" smtClean="0"/>
              <a:t>We can follow one of the two rules:</a:t>
            </a:r>
          </a:p>
          <a:p>
            <a:pPr lvl="1"/>
            <a:r>
              <a:rPr lang="en-US" b="1" dirty="0" smtClean="0"/>
              <a:t>Rule 1</a:t>
            </a:r>
            <a:r>
              <a:rPr lang="en-US" dirty="0" smtClean="0"/>
              <a:t>: Evaluate value of symbols first: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 smtClean="0"/>
              <a:t>Rule 2: </a:t>
            </a:r>
            <a:r>
              <a:rPr lang="en-US" dirty="0" smtClean="0"/>
              <a:t>Replace symbols with expression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Evaluation is a reduction</a:t>
            </a:r>
            <a:endParaRPr lang="cs-CZ" sz="3200" dirty="0"/>
          </a:p>
        </p:txBody>
      </p:sp>
      <p:sp>
        <p:nvSpPr>
          <p:cNvPr id="4" name="Rectangle 3"/>
          <p:cNvSpPr/>
          <p:nvPr/>
        </p:nvSpPr>
        <p:spPr>
          <a:xfrm>
            <a:off x="2857504" y="1714488"/>
            <a:ext cx="5429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 =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pown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-5.0 2) - 4.0*2.0*3.0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(5.0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sqrt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d) / 2.0*2.0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3042" y="3657431"/>
            <a:ext cx="5429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/>
                <a:ea typeface="Cambria Math"/>
                <a:cs typeface="Consolas" pitchFamily="49" charset="0"/>
              </a:rPr>
              <a:t>⤳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 = 1.0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(5.0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sqrt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d) / 2.0*2.0</a:t>
            </a:r>
          </a:p>
          <a:p>
            <a:r>
              <a:rPr lang="en-US" dirty="0" smtClean="0">
                <a:latin typeface="Cambria Math"/>
                <a:ea typeface="Cambria Math"/>
                <a:cs typeface="Consolas" pitchFamily="49" charset="0"/>
              </a:rPr>
              <a:t>⤳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(5.0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sqrt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1.0) / 2.0*2.0</a:t>
            </a:r>
          </a:p>
          <a:p>
            <a:r>
              <a:rPr lang="en-US" dirty="0" smtClean="0">
                <a:latin typeface="Cambria Math"/>
                <a:ea typeface="Cambria Math"/>
                <a:cs typeface="Consolas" pitchFamily="49" charset="0"/>
              </a:rPr>
              <a:t>⤳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... </a:t>
            </a:r>
            <a:r>
              <a:rPr lang="en-US" dirty="0" smtClean="0">
                <a:latin typeface="Cambria Math"/>
                <a:ea typeface="Cambria Math"/>
                <a:cs typeface="Consolas" pitchFamily="49" charset="0"/>
              </a:rPr>
              <a:t>⤳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6.0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3042" y="5134759"/>
            <a:ext cx="70723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ria Math"/>
                <a:ea typeface="Cambria Math"/>
                <a:cs typeface="Consolas" pitchFamily="49" charset="0"/>
              </a:rPr>
              <a:t>⤳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(5.0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sqrt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pown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-5.0 2) - 4.0*2.0*3.0)) / 2.0*2.0</a:t>
            </a:r>
          </a:p>
          <a:p>
            <a:r>
              <a:rPr lang="en-US" dirty="0" smtClean="0">
                <a:latin typeface="Cambria Math"/>
                <a:ea typeface="Cambria Math"/>
                <a:cs typeface="Consolas" pitchFamily="49" charset="0"/>
              </a:rPr>
              <a:t>⤳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... </a:t>
            </a:r>
            <a:r>
              <a:rPr lang="en-US" dirty="0" smtClean="0">
                <a:latin typeface="Cambria Math"/>
                <a:ea typeface="Cambria Math"/>
                <a:cs typeface="Consolas" pitchFamily="49" charset="0"/>
              </a:rPr>
              <a:t>⤳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6.0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Analyze the evaluation tree of an expression:</a:t>
            </a:r>
          </a:p>
          <a:p>
            <a:pPr lvl="1"/>
            <a:r>
              <a:rPr lang="en-US" dirty="0" smtClean="0"/>
              <a:t>Step-by-step application of the two rules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the shortest path?</a:t>
            </a:r>
          </a:p>
          <a:p>
            <a:pPr lvl="1"/>
            <a:r>
              <a:rPr lang="en-US" dirty="0" smtClean="0"/>
              <a:t>Which path will the F# compiler follow?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1285852" y="2925545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num = 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ten = 5 + 1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ten + ten + 1)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num *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expression where </a:t>
            </a:r>
            <a:r>
              <a:rPr lang="en-US" b="1" i="1" dirty="0" smtClean="0"/>
              <a:t>evaluating the value of symbols first</a:t>
            </a:r>
            <a:r>
              <a:rPr lang="en-US" dirty="0" smtClean="0"/>
              <a:t> is better and another expression where </a:t>
            </a:r>
            <a:r>
              <a:rPr lang="en-US" b="1" i="1" dirty="0" smtClean="0"/>
              <a:t>replacing symbols with expressions</a:t>
            </a:r>
            <a:r>
              <a:rPr lang="en-US" b="1" dirty="0" smtClean="0"/>
              <a:t> </a:t>
            </a:r>
            <a:r>
              <a:rPr lang="en-US" dirty="0" smtClean="0"/>
              <a:t>is better 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Better means smaller number of reduction steps (no </a:t>
            </a:r>
            <a:r>
              <a:rPr lang="en-US" i="1" smtClean="0"/>
              <a:t>unnecessary calculations).</a:t>
            </a:r>
            <a:endParaRPr lang="cs-CZ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expression that prints “yes” if the value of </a:t>
            </a:r>
            <a:r>
              <a:rPr lang="en-US" b="1" dirty="0" smtClean="0"/>
              <a:t>n</a:t>
            </a:r>
            <a:r>
              <a:rPr lang="en-US" dirty="0" smtClean="0"/>
              <a:t> is less than 10 and “no” otherwise. Without using </a:t>
            </a:r>
            <a:r>
              <a:rPr lang="en-US" b="1" smtClean="0"/>
              <a:t>if </a:t>
            </a:r>
            <a:r>
              <a:rPr lang="en-US" smtClean="0"/>
              <a:t>and </a:t>
            </a:r>
            <a:r>
              <a:rPr lang="en-US" b="1" dirty="0" smtClean="0"/>
              <a:t>match </a:t>
            </a:r>
            <a:r>
              <a:rPr lang="en-US" dirty="0" smtClean="0"/>
              <a:t>construct.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#2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Functional Programming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714489"/>
            <a:ext cx="8072494" cy="42862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1930s – Lambda calculus</a:t>
            </a:r>
          </a:p>
          <a:p>
            <a:pPr lvl="1"/>
            <a:r>
              <a:rPr lang="en-US" dirty="0" smtClean="0"/>
              <a:t>Theoretical foundation of functional languages</a:t>
            </a:r>
          </a:p>
          <a:p>
            <a:pPr lvl="1"/>
            <a:r>
              <a:rPr lang="en-US" dirty="0" smtClean="0"/>
              <a:t>Attempt to formalize all mathematics</a:t>
            </a:r>
          </a:p>
          <a:p>
            <a:r>
              <a:rPr lang="en-US" dirty="0" smtClean="0"/>
              <a:t>1958 – LISP</a:t>
            </a:r>
          </a:p>
          <a:p>
            <a:pPr lvl="1"/>
            <a:r>
              <a:rPr lang="en-US" dirty="0" smtClean="0"/>
              <a:t>First functional (computer) programming language</a:t>
            </a:r>
          </a:p>
          <a:p>
            <a:r>
              <a:rPr lang="en-US" dirty="0" smtClean="0"/>
              <a:t>1978 – ML </a:t>
            </a:r>
            <a:r>
              <a:rPr lang="en-US" sz="2600" dirty="0" smtClean="0"/>
              <a:t>(meta-language)</a:t>
            </a:r>
          </a:p>
          <a:p>
            <a:pPr lvl="1"/>
            <a:r>
              <a:rPr lang="en-US" dirty="0" smtClean="0"/>
              <a:t>Originally used in theorem proving systems</a:t>
            </a:r>
          </a:p>
          <a:p>
            <a:pPr lvl="1"/>
            <a:r>
              <a:rPr lang="en-US" dirty="0" smtClean="0"/>
              <a:t>Useful as a general purpose language too!</a:t>
            </a:r>
          </a:p>
          <a:p>
            <a:pPr lvl="1"/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1990 – Haskell </a:t>
            </a:r>
          </a:p>
          <a:p>
            <a:pPr lvl="1"/>
            <a:r>
              <a:rPr lang="en-US" dirty="0" smtClean="0"/>
              <a:t>Strict and lazy language, many advanced features</a:t>
            </a:r>
          </a:p>
          <a:p>
            <a:r>
              <a:rPr lang="en-US" dirty="0" smtClean="0"/>
              <a:t>1996 – OCaml </a:t>
            </a:r>
            <a:r>
              <a:rPr lang="en-US" sz="2600" dirty="0">
                <a:solidFill>
                  <a:prstClr val="black"/>
                </a:solidFill>
              </a:rPr>
              <a:t>(based on </a:t>
            </a:r>
            <a:r>
              <a:rPr lang="en-US" sz="2600" dirty="0" smtClean="0">
                <a:solidFill>
                  <a:prstClr val="black"/>
                </a:solidFill>
              </a:rPr>
              <a:t>ML)</a:t>
            </a:r>
            <a:endParaRPr lang="en-US" dirty="0" smtClean="0"/>
          </a:p>
          <a:p>
            <a:pPr lvl="1"/>
            <a:r>
              <a:rPr lang="en-US" dirty="0" smtClean="0"/>
              <a:t>Combines functional and object-oriented features</a:t>
            </a:r>
            <a:endParaRPr lang="en-US" dirty="0"/>
          </a:p>
          <a:p>
            <a:r>
              <a:rPr lang="en-US" dirty="0" smtClean="0"/>
              <a:t>2002 – F# </a:t>
            </a:r>
            <a:r>
              <a:rPr lang="en-US" sz="2600" dirty="0" smtClean="0"/>
              <a:t>(based on OCaml)</a:t>
            </a:r>
          </a:p>
          <a:p>
            <a:pPr lvl="1"/>
            <a:r>
              <a:rPr lang="en-US" dirty="0" smtClean="0"/>
              <a:t>Microsoft Research functional language for .NET</a:t>
            </a:r>
          </a:p>
          <a:p>
            <a:pPr lvl="1"/>
            <a:r>
              <a:rPr lang="en-US" dirty="0" smtClean="0"/>
              <a:t>Now official part of Visual Studio 2010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OCaml and F#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Functional abstractions hide </a:t>
            </a:r>
            <a:r>
              <a:rPr lang="en-US" sz="2600" i="1" dirty="0" smtClean="0"/>
              <a:t>how </a:t>
            </a:r>
            <a:r>
              <a:rPr lang="en-US" sz="2600" dirty="0" smtClean="0"/>
              <a:t>the code executes and specify </a:t>
            </a:r>
            <a:r>
              <a:rPr lang="en-US" sz="2600" i="1" dirty="0" smtClean="0"/>
              <a:t>what </a:t>
            </a:r>
            <a:r>
              <a:rPr lang="en-US" sz="2600" dirty="0" smtClean="0"/>
              <a:t>result we’re trying to get</a:t>
            </a:r>
          </a:p>
          <a:p>
            <a:r>
              <a:rPr lang="en-US" sz="2600" dirty="0" smtClean="0"/>
              <a:t>Functional code is easier to understand, modify and reason about (assuming mathematical thinking)</a:t>
            </a:r>
          </a:p>
          <a:p>
            <a:r>
              <a:rPr lang="en-US" sz="2600" dirty="0" smtClean="0"/>
              <a:t>Code is more easily composable and testable</a:t>
            </a:r>
          </a:p>
          <a:p>
            <a:r>
              <a:rPr lang="en-US" sz="2600" dirty="0" smtClean="0"/>
              <a:t>Makes it easier to avoid repetitive patterns</a:t>
            </a:r>
          </a:p>
          <a:p>
            <a:r>
              <a:rPr lang="en-US" sz="2600" b="1" dirty="0" smtClean="0"/>
              <a:t>Big topic today: </a:t>
            </a:r>
            <a:r>
              <a:rPr lang="en-US" sz="2600" dirty="0" smtClean="0"/>
              <a:t>Parallel and asynchronous code</a:t>
            </a:r>
            <a:endParaRPr lang="cs-CZ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functional programming?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3800" dirty="0" smtClean="0"/>
              <a:t>Programvací jazyky F</a:t>
            </a:r>
            <a:r>
              <a:rPr lang="en-US" sz="3800" dirty="0" smtClean="0"/>
              <a:t># a OCaml</a:t>
            </a:r>
            <a:endParaRPr lang="cs-CZ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Chapter 1.</a:t>
            </a:r>
          </a:p>
          <a:p>
            <a:r>
              <a:rPr lang="en-US" dirty="0" smtClean="0"/>
              <a:t>Expression as a basic building block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" lvl="0" indent="0">
              <a:spcAft>
                <a:spcPts val="1800"/>
              </a:spcAft>
              <a:buNone/>
            </a:pPr>
            <a:r>
              <a:rPr lang="en-US" sz="2300" i="1" dirty="0" smtClean="0">
                <a:solidFill>
                  <a:prstClr val="black"/>
                </a:solidFill>
              </a:rPr>
              <a:t>Functional </a:t>
            </a:r>
            <a:r>
              <a:rPr lang="en-US" sz="2300" i="1" dirty="0">
                <a:solidFill>
                  <a:prstClr val="black"/>
                </a:solidFill>
              </a:rPr>
              <a:t>programming is a style of programming that emphasizes the </a:t>
            </a:r>
            <a:r>
              <a:rPr lang="en-US" sz="2300" b="1" i="1" dirty="0">
                <a:solidFill>
                  <a:prstClr val="black"/>
                </a:solidFill>
              </a:rPr>
              <a:t>evaluation of expressions</a:t>
            </a:r>
            <a:r>
              <a:rPr lang="en-US" sz="2300" i="1" dirty="0">
                <a:solidFill>
                  <a:prstClr val="black"/>
                </a:solidFill>
              </a:rPr>
              <a:t>, rather than </a:t>
            </a:r>
            <a:r>
              <a:rPr lang="en-US" sz="2300" b="1" i="1" dirty="0">
                <a:solidFill>
                  <a:prstClr val="black"/>
                </a:solidFill>
              </a:rPr>
              <a:t>execution of commands</a:t>
            </a:r>
            <a:r>
              <a:rPr lang="en-US" sz="2300" i="1" dirty="0">
                <a:solidFill>
                  <a:prstClr val="black"/>
                </a:solidFill>
              </a:rPr>
              <a:t>. The expressions in these languages are formed by using functions to combine basic values. 	</a:t>
            </a:r>
            <a:r>
              <a:rPr lang="en-US" sz="2300" i="1" dirty="0" smtClean="0">
                <a:solidFill>
                  <a:prstClr val="black"/>
                </a:solidFill>
              </a:rPr>
              <a:t>						</a:t>
            </a:r>
            <a:r>
              <a:rPr lang="en-US" sz="2300" dirty="0" smtClean="0">
                <a:solidFill>
                  <a:prstClr val="black"/>
                </a:solidFill>
              </a:rPr>
              <a:t>[</a:t>
            </a:r>
            <a:r>
              <a:rPr lang="en-US" sz="2300" dirty="0">
                <a:solidFill>
                  <a:prstClr val="black"/>
                </a:solidFill>
              </a:rPr>
              <a:t>Hutton ed. 2002</a:t>
            </a:r>
            <a:r>
              <a:rPr lang="en-US" sz="2300" dirty="0" smtClean="0">
                <a:solidFill>
                  <a:prstClr val="black"/>
                </a:solidFill>
              </a:rPr>
              <a:t>]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Evaluation of </a:t>
            </a:r>
            <a:r>
              <a:rPr lang="en-US" dirty="0" smtClean="0">
                <a:solidFill>
                  <a:prstClr val="black"/>
                </a:solidFill>
              </a:rPr>
              <a:t>expressions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This is exactly how mathematics works!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For example:</a:t>
            </a:r>
            <a:endParaRPr lang="en-US" i="1" dirty="0" smtClean="0">
              <a:solidFill>
                <a:prstClr val="black"/>
              </a:solidFill>
            </a:endParaRPr>
          </a:p>
          <a:p>
            <a:endParaRPr lang="cs-CZ" dirty="0">
              <a:solidFill>
                <a:prstClr val="black"/>
              </a:solidFill>
            </a:endParaRPr>
          </a:p>
          <a:p>
            <a:pPr marL="36000" lvl="0" indent="0">
              <a:spcAft>
                <a:spcPts val="1200"/>
              </a:spcAft>
              <a:buNone/>
            </a:pPr>
            <a:endParaRPr lang="en-US" sz="2600" dirty="0" smtClean="0">
              <a:solidFill>
                <a:prstClr val="black"/>
              </a:solidFill>
            </a:endParaRPr>
          </a:p>
          <a:p>
            <a:pPr marL="36000" lvl="0" indent="0">
              <a:spcAft>
                <a:spcPts val="1200"/>
              </a:spcAft>
              <a:buNone/>
            </a:pPr>
            <a:endParaRPr lang="cs-CZ" sz="2600" dirty="0">
              <a:solidFill>
                <a:prstClr val="black"/>
              </a:solidFill>
            </a:endParaRP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cs-CZ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-428660" y="5214950"/>
          <a:ext cx="9686201" cy="857256"/>
        </p:xfrm>
        <a:graphic>
          <a:graphicData uri="http://schemas.openxmlformats.org/presentationml/2006/ole">
            <p:oleObj spid="_x0000_s2055" name="Document" r:id="rId3" imgW="5757666" imgH="510138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y Theme">
      <a:dk1>
        <a:sysClr val="windowText" lastClr="000000"/>
      </a:dk1>
      <a:lt1>
        <a:sysClr val="window" lastClr="FFFFFF"/>
      </a:lt1>
      <a:dk2>
        <a:srgbClr val="1F497D"/>
      </a:dk2>
      <a:lt2>
        <a:srgbClr val="F8F2D8"/>
      </a:lt2>
      <a:accent1>
        <a:srgbClr val="3182DB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">
      <a:majorFont>
        <a:latin typeface="Bookman Old Style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1995</Words>
  <Application>Microsoft Office PowerPoint</Application>
  <PresentationFormat>On-screen Show (4:3)</PresentationFormat>
  <Paragraphs>361</Paragraphs>
  <Slides>36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Document</vt:lpstr>
      <vt:lpstr>Programvací jazyky F# a OCaml</vt:lpstr>
      <vt:lpstr>O této přednášce...</vt:lpstr>
      <vt:lpstr>Za co bude zápočet?</vt:lpstr>
      <vt:lpstr> Functional Programming</vt:lpstr>
      <vt:lpstr>Functional programming</vt:lpstr>
      <vt:lpstr>OCaml and F#</vt:lpstr>
      <vt:lpstr>Why functional programming?</vt:lpstr>
      <vt:lpstr>Programvací jazyky F# a OCaml</vt:lpstr>
      <vt:lpstr>Functional programming</vt:lpstr>
      <vt:lpstr>Program as an expression</vt:lpstr>
      <vt:lpstr>Expressions at a small scale…</vt:lpstr>
      <vt:lpstr>Expressions at a larger scale…</vt:lpstr>
      <vt:lpstr>Expressions at a larger scale…</vt:lpstr>
      <vt:lpstr>Solar system animation</vt:lpstr>
      <vt:lpstr>Program as an expression</vt:lpstr>
      <vt:lpstr> Calculating with expressions</vt:lpstr>
      <vt:lpstr>Calculating with numbers</vt:lpstr>
      <vt:lpstr>Expressions have a type…</vt:lpstr>
      <vt:lpstr>Converting numeric values</vt:lpstr>
      <vt:lpstr>Calling operators and functions</vt:lpstr>
      <vt:lpstr>Value bindings</vt:lpstr>
      <vt:lpstr>Value binding as an expression</vt:lpstr>
      <vt:lpstr> Printing to console &amp; unit type</vt:lpstr>
      <vt:lpstr>Printing to the console</vt:lpstr>
      <vt:lpstr>Introducing the “unit” type</vt:lpstr>
      <vt:lpstr>Calculating with unit values</vt:lpstr>
      <vt:lpstr>Ignoring values</vt:lpstr>
      <vt:lpstr> Conditions and Booleans</vt:lpstr>
      <vt:lpstr>Calculating with Booleans</vt:lpstr>
      <vt:lpstr>Writing conditions using “if”</vt:lpstr>
      <vt:lpstr>Conditions using “match”</vt:lpstr>
      <vt:lpstr> Evaluating expressions</vt:lpstr>
      <vt:lpstr>Evaluation is a reduction</vt:lpstr>
      <vt:lpstr>Example</vt:lpstr>
      <vt:lpstr>Homework #1</vt:lpstr>
      <vt:lpstr>Homework #2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Tomas Petricek</dc:creator>
  <cp:lastModifiedBy>Tomas Petricek</cp:lastModifiedBy>
  <cp:revision>60</cp:revision>
  <dcterms:created xsi:type="dcterms:W3CDTF">2009-10-03T13:30:03Z</dcterms:created>
  <dcterms:modified xsi:type="dcterms:W3CDTF">2009-10-12T11:43:42Z</dcterms:modified>
</cp:coreProperties>
</file>