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60" r:id="rId3"/>
    <p:sldId id="293" r:id="rId4"/>
    <p:sldId id="292" r:id="rId5"/>
    <p:sldId id="294" r:id="rId6"/>
    <p:sldId id="291" r:id="rId7"/>
    <p:sldId id="295" r:id="rId8"/>
    <p:sldId id="296" r:id="rId9"/>
    <p:sldId id="297" r:id="rId10"/>
    <p:sldId id="266" r:id="rId11"/>
    <p:sldId id="298" r:id="rId12"/>
    <p:sldId id="299" r:id="rId13"/>
    <p:sldId id="300" r:id="rId14"/>
    <p:sldId id="301" r:id="rId15"/>
    <p:sldId id="303" r:id="rId16"/>
    <p:sldId id="304" r:id="rId17"/>
    <p:sldId id="305" r:id="rId18"/>
    <p:sldId id="306" r:id="rId19"/>
    <p:sldId id="307" r:id="rId20"/>
    <p:sldId id="311" r:id="rId21"/>
    <p:sldId id="310" r:id="rId22"/>
    <p:sldId id="309" r:id="rId23"/>
    <p:sldId id="312" r:id="rId24"/>
    <p:sldId id="313" r:id="rId25"/>
    <p:sldId id="316" r:id="rId26"/>
    <p:sldId id="308" r:id="rId27"/>
    <p:sldId id="314" r:id="rId28"/>
    <p:sldId id="317" r:id="rId29"/>
    <p:sldId id="319" r:id="rId30"/>
    <p:sldId id="320" r:id="rId31"/>
    <p:sldId id="318" r:id="rId3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660"/>
  </p:normalViewPr>
  <p:slideViewPr>
    <p:cSldViewPr>
      <p:cViewPr>
        <p:scale>
          <a:sx n="100" d="100"/>
          <a:sy n="100" d="100"/>
        </p:scale>
        <p:origin x="-68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4992-7B15-4A2F-A06D-56062C7F80D9}" type="datetimeFigureOut">
              <a:rPr lang="cs-CZ" smtClean="0"/>
              <a:pPr/>
              <a:t>19.10.2009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F6891-8572-4B9F-AB3A-9F9C4C7802E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6891-8572-4B9F-AB3A-9F9C4C7802E7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mff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3857628"/>
            <a:ext cx="6643734" cy="18573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3714752"/>
            <a:ext cx="6643734" cy="1857388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4"/>
          <p:cNvSpPr>
            <a:spLocks noChangeArrowheads="1" noChangeShapeType="1"/>
          </p:cNvSpPr>
          <p:nvPr userDrawn="1"/>
        </p:nvSpPr>
        <p:spPr bwMode="auto">
          <a:xfrm>
            <a:off x="2000232" y="1441427"/>
            <a:ext cx="6335722" cy="6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1357298"/>
            <a:ext cx="6643734" cy="1857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1214422"/>
            <a:ext cx="6643734" cy="1857388"/>
          </a:xfrm>
          <a:prstGeom prst="rect">
            <a:avLst/>
          </a:prstGeom>
          <a:noFill/>
          <a:ln w="15875" cap="sq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736"/>
            <a:ext cx="6500858" cy="1571636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Rectangle 9"/>
          <p:cNvSpPr/>
          <p:nvPr userDrawn="1"/>
        </p:nvSpPr>
        <p:spPr>
          <a:xfrm>
            <a:off x="642910" y="1714488"/>
            <a:ext cx="8072494" cy="4429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8043890" cy="4411675"/>
          </a:xfrm>
          <a:noFill/>
        </p:spPr>
        <p:txBody>
          <a:bodyPr/>
          <a:lstStyle>
            <a:lvl1pPr>
              <a:spcBef>
                <a:spcPts val="2000"/>
              </a:spcBef>
              <a:buFont typeface="Cambria" pitchFamily="18" charset="0"/>
              <a:buChar char="»"/>
              <a:defRPr sz="3000" baseline="0"/>
            </a:lvl1pPr>
            <a:lvl2pPr marL="651600" indent="0">
              <a:spcBef>
                <a:spcPts val="400"/>
              </a:spcBef>
              <a:spcAft>
                <a:spcPts val="400"/>
              </a:spcAft>
              <a:buFontTx/>
              <a:buNone/>
              <a:defRPr sz="2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br>
              <a:rPr lang="en-US" dirty="0" smtClean="0"/>
            </a:b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Rectangle 8"/>
          <p:cNvSpPr/>
          <p:nvPr userDrawn="1"/>
        </p:nvSpPr>
        <p:spPr>
          <a:xfrm>
            <a:off x="500034" y="1571612"/>
            <a:ext cx="8072494" cy="4429156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r>
              <a:rPr lang="en-US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smtClean="0">
                <a:sym typeface="Wingdings" pitchFamily="2" charset="2"/>
                <a:hlinkClick r:id="rId2"/>
              </a:rPr>
              <a:t>http://tomasp.net/mff</a:t>
            </a:r>
            <a:r>
              <a:rPr lang="en-US" sz="1400" dirty="0" smtClean="0">
                <a:sym typeface="Wingdings" pitchFamily="2" charset="2"/>
              </a:rPr>
              <a:t> </a:t>
            </a:r>
            <a:endParaRPr lang="cs-CZ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714488"/>
            <a:ext cx="8115328" cy="4411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58" y="6356350"/>
            <a:ext cx="3929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394" b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NPRG049— Programovací jazyky OCaml a F#</a:t>
            </a:r>
            <a:endParaRPr lang="cs-CZ" b="1" dirty="0" smtClean="0"/>
          </a:p>
          <a:p>
            <a:r>
              <a:rPr lang="cs-CZ" dirty="0" smtClean="0"/>
              <a:t> 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9322" y="6356350"/>
            <a:ext cx="275747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Tomáš Petříček</a:t>
            </a:r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3.docx"/><Relationship Id="rId4" Type="http://schemas.openxmlformats.org/officeDocument/2006/relationships/package" Target="../embeddings/Microsoft_Office_Word_Document2.docx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Document7.docx"/><Relationship Id="rId5" Type="http://schemas.openxmlformats.org/officeDocument/2006/relationships/package" Target="../embeddings/Microsoft_Office_Word_Document6.docx"/><Relationship Id="rId4" Type="http://schemas.openxmlformats.org/officeDocument/2006/relationships/package" Target="../embeddings/Microsoft_Office_Word_Document5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8072494" cy="1470025"/>
          </a:xfrm>
        </p:spPr>
        <p:txBody>
          <a:bodyPr>
            <a:normAutofit/>
          </a:bodyPr>
          <a:lstStyle/>
          <a:p>
            <a:r>
              <a:rPr lang="cs-CZ" sz="3800" dirty="0" smtClean="0"/>
              <a:t>Program</a:t>
            </a:r>
            <a:r>
              <a:rPr lang="en-US" sz="3800" dirty="0" smtClean="0"/>
              <a:t>o</a:t>
            </a:r>
            <a:r>
              <a:rPr lang="cs-CZ" sz="3800" dirty="0" smtClean="0"/>
              <a:t>vací jazyky F</a:t>
            </a:r>
            <a:r>
              <a:rPr lang="en-US" sz="3800" dirty="0" smtClean="0"/>
              <a:t># a OCaml</a:t>
            </a:r>
            <a:endParaRPr lang="cs-CZ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Chapter 2.</a:t>
            </a:r>
          </a:p>
          <a:p>
            <a:r>
              <a:rPr lang="en-US" dirty="0" smtClean="0"/>
              <a:t>Refactoring code using functions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Structuring code using modules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related functionality together</a:t>
            </a:r>
          </a:p>
          <a:p>
            <a:pPr lvl="1"/>
            <a:r>
              <a:rPr lang="en-US" dirty="0" smtClean="0"/>
              <a:t>For example objects in C#, modules in Pascal, …</a:t>
            </a:r>
          </a:p>
          <a:p>
            <a:pPr lvl="1"/>
            <a:r>
              <a:rPr lang="en-US" dirty="0" smtClean="0"/>
              <a:t>How to do this with functions?</a:t>
            </a:r>
          </a:p>
          <a:p>
            <a:r>
              <a:rPr lang="en-US" dirty="0" smtClean="0"/>
              <a:t>In F#, we can use modules…</a:t>
            </a:r>
          </a:p>
          <a:p>
            <a:pPr lvl="1"/>
            <a:r>
              <a:rPr lang="en-US" dirty="0" smtClean="0"/>
              <a:t>Groups related functions into a single “unit”</a:t>
            </a:r>
          </a:p>
          <a:p>
            <a:pPr lvl="1"/>
            <a:r>
              <a:rPr lang="en-US" dirty="0" smtClean="0"/>
              <a:t>Modules do not have any private state</a:t>
            </a:r>
          </a:p>
          <a:p>
            <a:pPr lvl="1"/>
            <a:r>
              <a:rPr lang="en-US" dirty="0" smtClean="0"/>
              <a:t>(… but F# supports object-oriented style too)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code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contain functions with the same name</a:t>
            </a:r>
          </a:p>
          <a:p>
            <a:pPr lvl="1"/>
            <a:r>
              <a:rPr lang="en-US" dirty="0" smtClean="0"/>
              <a:t>Similar modules for different calculations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modules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2714620"/>
            <a:ext cx="5786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Geometric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(q:float) n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(q:float) n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(1.0 -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n)) / (1.0 - q)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Arithmetic =    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n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(float n) * 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n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0.5 * (float (n + 1)) *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n)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14282" y="3143248"/>
            <a:ext cx="1643074" cy="642942"/>
          </a:xfrm>
          <a:prstGeom prst="wedgeRoundRectCallout">
            <a:avLst>
              <a:gd name="adj1" fmla="val 40597"/>
              <a:gd name="adj2" fmla="val -8018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is not</a:t>
            </a:r>
          </a:p>
          <a:p>
            <a:pPr algn="ctr"/>
            <a:r>
              <a:rPr lang="en-US" dirty="0" smtClean="0"/>
              <a:t>an expression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72198" y="2714620"/>
            <a:ext cx="2071702" cy="857256"/>
          </a:xfrm>
          <a:prstGeom prst="wedgeRoundRectCallout">
            <a:avLst>
              <a:gd name="adj1" fmla="val -69287"/>
              <a:gd name="adj2" fmla="val -3152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 function and value declarations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42844" y="5429264"/>
            <a:ext cx="2000264" cy="357190"/>
          </a:xfrm>
          <a:prstGeom prst="wedgeRoundRectCallout">
            <a:avLst>
              <a:gd name="adj1" fmla="val 40236"/>
              <a:gd name="adj2" fmla="val -14181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Indentation in F#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286512" y="4286256"/>
            <a:ext cx="2000264" cy="571504"/>
          </a:xfrm>
          <a:prstGeom prst="wedgeRoundRectCallout">
            <a:avLst>
              <a:gd name="adj1" fmla="val -43096"/>
              <a:gd name="adj2" fmla="val -92485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OCaml, we need “;;” here!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					Directly using</a:t>
            </a:r>
            <a:br>
              <a:rPr lang="en-US" dirty="0" smtClean="0"/>
            </a:br>
            <a:r>
              <a:rPr lang="en-US" dirty="0" smtClean="0"/>
              <a:t>					the dot-notation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			Using the “open” directive to</a:t>
            </a:r>
            <a:br>
              <a:rPr lang="en-US" dirty="0" smtClean="0"/>
            </a:br>
            <a:r>
              <a:rPr lang="en-US" dirty="0" smtClean="0"/>
              <a:t>				bring functions to the scope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We cannot “open” module at runtime</a:t>
            </a:r>
          </a:p>
          <a:p>
            <a:pPr lvl="1"/>
            <a:r>
              <a:rPr lang="en-US" dirty="0" smtClean="0"/>
              <a:t>Not needed frequently in functional programming</a:t>
            </a:r>
          </a:p>
          <a:p>
            <a:pPr lvl="1"/>
            <a:r>
              <a:rPr lang="en-US" dirty="0" smtClean="0"/>
              <a:t>Other techniques (in F#, e.g. records or objects)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657167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Geometric.sumTerms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0.8 10;;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float = 4.463129088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Arithmetic.sumTerms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0.8 10;;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float = 44.0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3071810"/>
            <a:ext cx="5786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Arithmetic</a:t>
            </a:r>
          </a:p>
          <a:p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2.0 10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2.0 10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Understanding functions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" lvl="0" indent="0">
              <a:spcAft>
                <a:spcPts val="1800"/>
              </a:spcAft>
              <a:buNone/>
            </a:pPr>
            <a:r>
              <a:rPr lang="en-US" sz="2500" i="1" dirty="0" smtClean="0">
                <a:solidFill>
                  <a:prstClr val="black"/>
                </a:solidFill>
              </a:rPr>
              <a:t>Functional languages have the ability to use functions as first-class values. Functions can be assigned to symbols, passed as an argument, returned as the result, etc…</a:t>
            </a:r>
          </a:p>
          <a:p>
            <a:pPr lvl="0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</a:rPr>
              <a:t>We can write more expressible code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Essential for writing declarative programs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For example, assigning function value to a symbol:</a:t>
            </a:r>
          </a:p>
          <a:p>
            <a:pPr lvl="1"/>
            <a:endParaRPr lang="cs-CZ" dirty="0">
              <a:solidFill>
                <a:prstClr val="black"/>
              </a:solidFill>
            </a:endParaRPr>
          </a:p>
          <a:p>
            <a:pPr marL="36000" lvl="0" indent="0">
              <a:spcAft>
                <a:spcPts val="1200"/>
              </a:spcAft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36000" lvl="0" indent="0">
              <a:spcAft>
                <a:spcPts val="1200"/>
              </a:spcAft>
              <a:buNone/>
            </a:pPr>
            <a:endParaRPr lang="cs-CZ" sz="2600" dirty="0">
              <a:solidFill>
                <a:prstClr val="black"/>
              </a:solidFill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values</a:t>
            </a:r>
            <a:endParaRPr lang="cs-CZ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928794" y="4714884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Arithmetic.nthTerm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f : (float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f 10.0 4;;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float = 40.0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42844" y="4643446"/>
            <a:ext cx="1571636" cy="642942"/>
          </a:xfrm>
          <a:prstGeom prst="wedgeRoundRectCallout">
            <a:avLst>
              <a:gd name="adj1" fmla="val 65344"/>
              <a:gd name="adj2" fmla="val -1561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Declares a new value “f”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357950" y="4643446"/>
            <a:ext cx="2071702" cy="642942"/>
          </a:xfrm>
          <a:prstGeom prst="wedgeRoundRectCallout">
            <a:avLst>
              <a:gd name="adj1" fmla="val -66609"/>
              <a:gd name="adj2" fmla="val 3031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the type shows, it is a function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857752" y="5357826"/>
            <a:ext cx="1000132" cy="285752"/>
          </a:xfrm>
          <a:prstGeom prst="wedgeRoundRectCallout">
            <a:avLst>
              <a:gd name="adj1" fmla="val -91371"/>
              <a:gd name="adj2" fmla="val -968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it!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between functions at runtime: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Modules are quite useful here – similar structure!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good for?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643010" y="2415313"/>
            <a:ext cx="5786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series = "g"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series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"a"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Arithmetic.sumTerms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"g"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Geometric.sumTerms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_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failwith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"unknown"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2.0 10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429092" y="2415313"/>
            <a:ext cx="3214710" cy="642942"/>
          </a:xfrm>
          <a:prstGeom prst="wedgeRoundRectCallout">
            <a:avLst>
              <a:gd name="adj1" fmla="val -62359"/>
              <a:gd name="adj2" fmla="val -1561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be specified by the user:</a:t>
            </a:r>
          </a:p>
          <a:p>
            <a:pPr algn="ctr"/>
            <a:r>
              <a:rPr lang="en-US" dirty="0" err="1" smtClean="0"/>
              <a:t>System.Console.ReadLine</a:t>
            </a:r>
            <a:r>
              <a:rPr lang="en-US" dirty="0" smtClean="0"/>
              <a:t>()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86414" y="3272569"/>
            <a:ext cx="2143172" cy="857256"/>
          </a:xfrm>
          <a:prstGeom prst="wedgeRoundRectCallout">
            <a:avLst>
              <a:gd name="adj1" fmla="val -70359"/>
              <a:gd name="adj2" fmla="val -3005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Dynamically choose which function to use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86348" y="4415577"/>
            <a:ext cx="1847864" cy="295276"/>
          </a:xfrm>
          <a:prstGeom prst="wedgeRoundRectCallout">
            <a:avLst>
              <a:gd name="adj1" fmla="val -72421"/>
              <a:gd name="adj2" fmla="val 5058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function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return functions as the result too</a:t>
            </a:r>
          </a:p>
          <a:p>
            <a:pPr lvl="1"/>
            <a:r>
              <a:rPr lang="en-US" dirty="0" smtClean="0"/>
              <a:t>What is the type of this expression?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F#, this means the same thing as: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function type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2800175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a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addSecond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= a +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addSecond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57652" y="3571876"/>
            <a:ext cx="785850" cy="272197"/>
          </a:xfrm>
          <a:prstGeom prst="wedgeRoundRectCallout">
            <a:avLst>
              <a:gd name="adj1" fmla="val 39080"/>
              <a:gd name="adj2" fmla="val -10291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a:int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72098" y="3571876"/>
            <a:ext cx="785850" cy="272197"/>
          </a:xfrm>
          <a:prstGeom prst="wedgeRoundRectCallout">
            <a:avLst>
              <a:gd name="adj1" fmla="val -34856"/>
              <a:gd name="adj2" fmla="val -9941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b:int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071966" y="2799613"/>
            <a:ext cx="2286016" cy="272197"/>
          </a:xfrm>
          <a:prstGeom prst="wedgeRoundRectCallout">
            <a:avLst>
              <a:gd name="adj1" fmla="val -63604"/>
              <a:gd name="adj2" fmla="val 6154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addSecond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214446" y="4014059"/>
            <a:ext cx="2428892" cy="272197"/>
          </a:xfrm>
          <a:prstGeom prst="wedgeRoundRectCallout">
            <a:avLst>
              <a:gd name="adj1" fmla="val -10296"/>
              <a:gd name="adj2" fmla="val -16240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: </a:t>
            </a:r>
            <a:r>
              <a:rPr lang="en-US" dirty="0" err="1" smtClean="0"/>
              <a:t>int</a:t>
            </a:r>
            <a:r>
              <a:rPr lang="en-US" dirty="0" smtClean="0"/>
              <a:t> -&gt; (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500063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a b = a + b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add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72132" y="5072074"/>
            <a:ext cx="2714644" cy="857256"/>
          </a:xfrm>
          <a:prstGeom prst="wedgeRoundRectCallout">
            <a:avLst>
              <a:gd name="adj1" fmla="val -63320"/>
              <a:gd name="adj2" fmla="val 180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Parenthesis missing, but still same thing, just like: </a:t>
            </a:r>
          </a:p>
          <a:p>
            <a:pPr algn="ctr"/>
            <a:r>
              <a:rPr lang="en-US" dirty="0" smtClean="0"/>
              <a:t>1 + 2 + 3 = (1 + 2) + 3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714488"/>
            <a:ext cx="8215370" cy="4411675"/>
          </a:xfrm>
        </p:spPr>
        <p:txBody>
          <a:bodyPr/>
          <a:lstStyle/>
          <a:p>
            <a:r>
              <a:rPr lang="en-US" dirty="0" smtClean="0"/>
              <a:t>Function with </a:t>
            </a:r>
            <a:r>
              <a:rPr lang="en-US" b="1" dirty="0" smtClean="0"/>
              <a:t>N</a:t>
            </a:r>
            <a:r>
              <a:rPr lang="en-US" dirty="0" smtClean="0"/>
              <a:t> parameters actually means</a:t>
            </a:r>
          </a:p>
          <a:p>
            <a:pPr marL="612000" lvl="1" indent="-252000">
              <a:buFont typeface="Arial" pitchFamily="34" charset="0"/>
              <a:buChar char="•"/>
            </a:pPr>
            <a:r>
              <a:rPr lang="en-US" sz="2400" b="1" dirty="0" smtClean="0"/>
              <a:t>N = 1</a:t>
            </a:r>
            <a:r>
              <a:rPr lang="en-US" sz="2400" dirty="0" smtClean="0"/>
              <a:t>: Function that returns the result as a value</a:t>
            </a:r>
          </a:p>
          <a:p>
            <a:pPr marL="612000" lvl="1" indent="-252000">
              <a:buFont typeface="Arial" pitchFamily="34" charset="0"/>
              <a:buChar char="•"/>
            </a:pPr>
            <a:r>
              <a:rPr lang="en-US" sz="2400" b="1" dirty="0" smtClean="0"/>
              <a:t>N &gt; 1</a:t>
            </a:r>
            <a:r>
              <a:rPr lang="en-US" sz="2400" dirty="0" smtClean="0"/>
              <a:t>: Function that returns function of </a:t>
            </a:r>
            <a:r>
              <a:rPr lang="en-US" sz="2400" b="1" dirty="0" smtClean="0"/>
              <a:t>N–1</a:t>
            </a:r>
            <a:r>
              <a:rPr lang="en-US" sz="2400" dirty="0" smtClean="0"/>
              <a:t> parameters</a:t>
            </a:r>
          </a:p>
          <a:p>
            <a:r>
              <a:rPr lang="en-US" dirty="0" smtClean="0"/>
              <a:t>We work only with single-parameter functions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treatment of parameters is called </a:t>
            </a:r>
            <a:r>
              <a:rPr lang="en-US" i="1" dirty="0" smtClean="0"/>
              <a:t>Currying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function type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714480" y="4429132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(float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float) =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(float -&gt; (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(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(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float))))</a:t>
            </a: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714488"/>
            <a:ext cx="8072494" cy="4411675"/>
          </a:xfrm>
        </p:spPr>
        <p:txBody>
          <a:bodyPr/>
          <a:lstStyle/>
          <a:p>
            <a:r>
              <a:rPr lang="en-US" dirty="0" smtClean="0"/>
              <a:t>No need to provide all arguments at once</a:t>
            </a:r>
          </a:p>
          <a:p>
            <a:endParaRPr lang="en-US" dirty="0" smtClean="0"/>
          </a:p>
          <a:p>
            <a:r>
              <a:rPr lang="en-US" i="1" dirty="0" smtClean="0"/>
              <a:t>Partial function application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benefits of currying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285992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Geometric.sumTerms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0.5 10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Geometric.sumTerms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0.5) 10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57950" y="2357430"/>
            <a:ext cx="1214414" cy="629387"/>
          </a:xfrm>
          <a:prstGeom prst="wedgeRoundRectCallout">
            <a:avLst>
              <a:gd name="adj1" fmla="val -73016"/>
              <a:gd name="adj2" fmla="val -1866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meaning!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3711363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sumHalfs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Geometric.sumTerms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0.5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r5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sumHalfs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5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r10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sumHalfs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510350" y="3656869"/>
            <a:ext cx="1919302" cy="557949"/>
          </a:xfrm>
          <a:prstGeom prst="wedgeRoundRectCallout">
            <a:avLst>
              <a:gd name="adj1" fmla="val -65076"/>
              <a:gd name="adj2" fmla="val -1183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function with </a:t>
            </a:r>
            <a:r>
              <a:rPr lang="en-US" i="1" dirty="0" smtClean="0"/>
              <a:t>q=0.5</a:t>
            </a:r>
            <a:endParaRPr lang="cs-CZ" i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500562" y="4143380"/>
            <a:ext cx="1919302" cy="557949"/>
          </a:xfrm>
          <a:prstGeom prst="wedgeRoundRectCallout">
            <a:avLst>
              <a:gd name="adj1" fmla="val -65076"/>
              <a:gd name="adj2" fmla="val -1866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function with different </a:t>
            </a:r>
            <a:r>
              <a:rPr lang="en-US" i="1" dirty="0" smtClean="0"/>
              <a:t>n</a:t>
            </a:r>
            <a:endParaRPr lang="cs-CZ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00" lvl="0" indent="0">
              <a:spcAft>
                <a:spcPts val="1800"/>
              </a:spcAft>
              <a:buNone/>
            </a:pPr>
            <a:r>
              <a:rPr lang="en-US" sz="2300" i="1" dirty="0" smtClean="0">
                <a:solidFill>
                  <a:prstClr val="black"/>
                </a:solidFill>
              </a:rPr>
              <a:t>Refactoring is the process of changing a program's internal structure without modifying its existing functionality, in order to improve internal quality attributes of the software.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Possible goals of refactoring: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Improve readability, simplify code structure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Improve maintainability, performance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Improve extensibility, reusability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Today’s topic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Creating reusable code using functions</a:t>
            </a:r>
          </a:p>
          <a:p>
            <a:endParaRPr lang="cs-CZ" dirty="0">
              <a:solidFill>
                <a:prstClr val="black"/>
              </a:solidFill>
            </a:endParaRPr>
          </a:p>
          <a:p>
            <a:pPr marL="36000" lvl="0" indent="0">
              <a:spcAft>
                <a:spcPts val="1200"/>
              </a:spcAft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36000" lvl="0" indent="0">
              <a:spcAft>
                <a:spcPts val="1200"/>
              </a:spcAft>
              <a:buNone/>
            </a:pPr>
            <a:endParaRPr lang="cs-CZ" sz="2600" dirty="0">
              <a:solidFill>
                <a:prstClr val="black"/>
              </a:solidFill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“Refactoring”?</a:t>
            </a:r>
            <a:endParaRPr lang="cs-CZ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are values</a:t>
            </a:r>
          </a:p>
          <a:p>
            <a:pPr lvl="1"/>
            <a:r>
              <a:rPr lang="en-US" dirty="0" smtClean="0"/>
              <a:t>Makes code more readable (sometimes!)</a:t>
            </a:r>
          </a:p>
          <a:p>
            <a:pPr lvl="1"/>
            <a:r>
              <a:rPr lang="en-US" dirty="0" smtClean="0"/>
              <a:t>More ways to express abstraction we need</a:t>
            </a:r>
          </a:p>
          <a:p>
            <a:r>
              <a:rPr lang="en-US" dirty="0" smtClean="0"/>
              <a:t>We work with single-parameter functions</a:t>
            </a:r>
          </a:p>
          <a:p>
            <a:pPr lvl="1"/>
            <a:r>
              <a:rPr lang="en-US" b="1" dirty="0" smtClean="0"/>
              <a:t>The idea:</a:t>
            </a:r>
            <a:r>
              <a:rPr lang="en-US" dirty="0" smtClean="0"/>
              <a:t> use smaller number of concepts</a:t>
            </a:r>
          </a:p>
          <a:p>
            <a:pPr lvl="1"/>
            <a:r>
              <a:rPr lang="en-US" dirty="0" smtClean="0"/>
              <a:t>Functions of multiple parameters using </a:t>
            </a:r>
            <a:r>
              <a:rPr lang="en-US" i="1" dirty="0" smtClean="0"/>
              <a:t>currying</a:t>
            </a:r>
          </a:p>
          <a:p>
            <a:r>
              <a:rPr lang="en-US" dirty="0" smtClean="0"/>
              <a:t>Technically, F# compiler behaves more like C#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we’ve learned so far?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Functions as parameters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printf</a:t>
            </a:r>
            <a:r>
              <a:rPr lang="en-US" b="1" dirty="0" smtClean="0"/>
              <a:t> </a:t>
            </a:r>
            <a:r>
              <a:rPr lang="en-US" dirty="0" smtClean="0"/>
              <a:t>– “special” function for printing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printfn</a:t>
            </a:r>
            <a:r>
              <a:rPr lang="en-US" b="1" dirty="0" smtClean="0"/>
              <a:t> </a:t>
            </a:r>
            <a:r>
              <a:rPr lang="en-US" dirty="0" smtClean="0"/>
              <a:t>– similar, adds new-line at the end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Printing in F#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2285992"/>
            <a:ext cx="5786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name = "world"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num = 25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half = 0.5;;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(...)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"Hello world!";;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Hello world!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"Hello %s!" name;;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Hello world!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"N = %d, F = %f" num half;;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N = 25, F = 0.500000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14348" y="2786058"/>
            <a:ext cx="1000132" cy="571504"/>
          </a:xfrm>
          <a:prstGeom prst="wedgeRoundRectCallout">
            <a:avLst>
              <a:gd name="adj1" fmla="val 46348"/>
              <a:gd name="adj2" fmla="val 8547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Prints a string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00628" y="2500306"/>
            <a:ext cx="1847864" cy="857256"/>
          </a:xfrm>
          <a:prstGeom prst="wedgeRoundRectCallout">
            <a:avLst>
              <a:gd name="adj1" fmla="val -58526"/>
              <a:gd name="adj2" fmla="val 10110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Format string – understood by the compiler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72132" y="3500438"/>
            <a:ext cx="2776558" cy="581028"/>
          </a:xfrm>
          <a:prstGeom prst="wedgeRoundRectCallout">
            <a:avLst>
              <a:gd name="adj1" fmla="val -51322"/>
              <a:gd name="adj2" fmla="val 10110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parameters depends on format string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572264" y="4286256"/>
            <a:ext cx="2205054" cy="847732"/>
          </a:xfrm>
          <a:prstGeom prst="wedgeRoundRectCallout">
            <a:avLst>
              <a:gd name="adj1" fmla="val -59961"/>
              <a:gd name="adj2" fmla="val -1350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%s – string</a:t>
            </a:r>
          </a:p>
          <a:p>
            <a:pPr algn="ctr"/>
            <a:r>
              <a:rPr lang="en-US" dirty="0" smtClean="0"/>
              <a:t>%d – integer</a:t>
            </a:r>
          </a:p>
          <a:p>
            <a:pPr algn="ctr"/>
            <a:r>
              <a:rPr lang="en-US" dirty="0" smtClean="0"/>
              <a:t>%f – floating point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function that takes a function: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b="1" dirty="0" smtClean="0"/>
              <a:t>Note: </a:t>
            </a:r>
            <a:r>
              <a:rPr lang="en-US" dirty="0" smtClean="0"/>
              <a:t>function types are not associative</a:t>
            </a:r>
          </a:p>
          <a:p>
            <a:pPr lvl="1"/>
            <a:r>
              <a:rPr lang="en-US" dirty="0" smtClean="0"/>
              <a:t>Parenthesis sometimes matter!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parameters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357430"/>
            <a:ext cx="578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printResults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"%f" (f 5)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"%f" (f 10)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printResults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(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float) -&gt; unit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214554"/>
            <a:ext cx="2571768" cy="285752"/>
          </a:xfrm>
          <a:prstGeom prst="wedgeRoundRectCallout">
            <a:avLst>
              <a:gd name="adj1" fmla="val -62967"/>
              <a:gd name="adj2" fmla="val 55810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syntactic difference!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714876" y="2643182"/>
            <a:ext cx="2714644" cy="571504"/>
          </a:xfrm>
          <a:prstGeom prst="wedgeRoundRectCallout">
            <a:avLst>
              <a:gd name="adj1" fmla="val -61914"/>
              <a:gd name="adj2" fmla="val -2524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type inferred by the compiler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5214950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float) -&gt; unit  </a:t>
            </a:r>
            <a:r>
              <a:rPr lang="en-US" sz="2000" b="1" dirty="0" smtClean="0">
                <a:solidFill>
                  <a:srgbClr val="FF0000"/>
                </a:solidFill>
                <a:latin typeface="Cambria Math"/>
                <a:ea typeface="Cambria Math"/>
                <a:cs typeface="Consolas" pitchFamily="49" charset="0"/>
              </a:rPr>
              <a:t>≠  </a:t>
            </a:r>
            <a:r>
              <a:rPr lang="en-US" dirty="0" smtClean="0">
                <a:latin typeface="Cambria Math"/>
                <a:ea typeface="Cambria Math"/>
                <a:cs typeface="Consolas" pitchFamily="49" charset="0"/>
              </a:rPr>
              <a:t>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(float -&gt; unit)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14678" y="3929066"/>
            <a:ext cx="2714644" cy="295276"/>
          </a:xfrm>
          <a:prstGeom prst="wedgeRoundRectCallout">
            <a:avLst>
              <a:gd name="adj1" fmla="val 11770"/>
              <a:gd name="adj2" fmla="val -105750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as an argument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functions (e.g. </a:t>
            </a:r>
            <a:r>
              <a:rPr lang="en-US" sz="2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printResults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Providing compatible function as argument: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higher-order functions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3000372"/>
            <a:ext cx="5786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 n = 2.0 * float n;;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f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printResults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10.000000, 20.000000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Arithmetic.sumTerms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0.5;;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f : (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printResults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7.500000, 27.500000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printResults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Arithmetic.sumTerms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0.5);;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143372" y="3357562"/>
            <a:ext cx="1928826" cy="285752"/>
          </a:xfrm>
          <a:prstGeom prst="wedgeRoundRectCallout">
            <a:avLst>
              <a:gd name="adj1" fmla="val -63175"/>
              <a:gd name="adj2" fmla="val -1119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type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29124" y="4714884"/>
            <a:ext cx="1928826" cy="285752"/>
          </a:xfrm>
          <a:prstGeom prst="wedgeRoundRectCallout">
            <a:avLst>
              <a:gd name="adj1" fmla="val -63175"/>
              <a:gd name="adj2" fmla="val -1119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type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38846" y="4000504"/>
            <a:ext cx="2347930" cy="561980"/>
          </a:xfrm>
          <a:prstGeom prst="wedgeRoundRectCallout">
            <a:avLst>
              <a:gd name="adj1" fmla="val -61147"/>
              <a:gd name="adj2" fmla="val 3796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partial function application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857752" y="5143512"/>
            <a:ext cx="2857520" cy="285752"/>
          </a:xfrm>
          <a:prstGeom prst="wedgeRoundRectCallout">
            <a:avLst>
              <a:gd name="adj1" fmla="val -39509"/>
              <a:gd name="adj2" fmla="val 8880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write this directly!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functions without name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Useful especially with higher-order 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357430"/>
            <a:ext cx="5786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-&gt; float (n * n));;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 = &lt;fun:clo@3&gt;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 =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-&gt; float (n * n));;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f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printResults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-&gt; float (n * n));;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25.000000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100.000000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43636" y="2285992"/>
            <a:ext cx="2143140" cy="581028"/>
          </a:xfrm>
          <a:prstGeom prst="wedgeRoundRectCallout">
            <a:avLst>
              <a:gd name="adj1" fmla="val -66433"/>
              <a:gd name="adj2" fmla="val 355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constructed</a:t>
            </a:r>
            <a:br>
              <a:rPr lang="en-US" dirty="0" smtClean="0"/>
            </a:br>
            <a:r>
              <a:rPr lang="en-US" dirty="0" smtClean="0"/>
              <a:t>value is a function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143636" y="3286124"/>
            <a:ext cx="2143140" cy="581028"/>
          </a:xfrm>
          <a:prstGeom prst="wedgeRoundRectCallout">
            <a:avLst>
              <a:gd name="adj1" fmla="val -65544"/>
              <a:gd name="adj2" fmla="val -3004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still create named function…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43570" y="4357694"/>
            <a:ext cx="2357454" cy="642942"/>
          </a:xfrm>
          <a:prstGeom prst="wedgeRoundRectCallout">
            <a:avLst>
              <a:gd name="adj1" fmla="val -66597"/>
              <a:gd name="adj2" fmla="val -4560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anonymous function as argument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(Using what we’ve seen,) can we write a program that will continue looping forever? </a:t>
            </a:r>
          </a:p>
          <a:p>
            <a:pPr lvl="1"/>
            <a:r>
              <a:rPr lang="en-US" dirty="0" smtClean="0"/>
              <a:t>When writing down the evaluation of the program, can we get an infinite evaluation tree?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Example: Drawing function graphs</a:t>
            </a:r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</a:t>
            </a:r>
            <a:r>
              <a:rPr lang="en-US" b="1" dirty="0" err="1" smtClean="0"/>
              <a:t>drawFunc</a:t>
            </a:r>
            <a:r>
              <a:rPr lang="en-US" dirty="0" smtClean="0"/>
              <a:t> that takes a function as an argument and draws the graph of the given function (using </a:t>
            </a:r>
            <a:r>
              <a:rPr lang="en-US" dirty="0" err="1" smtClean="0"/>
              <a:t>WinForms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800" i="1" dirty="0" smtClean="0"/>
              <a:t>The simplest possible signature is: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i="1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va</a:t>
            </a:r>
            <a:r>
              <a:rPr lang="cs-CZ" sz="2200" i="1" dirty="0" smtClean="0">
                <a:latin typeface="Consolas" pitchFamily="49" charset="0"/>
                <a:cs typeface="Consolas" pitchFamily="49" charset="0"/>
              </a:rPr>
              <a:t>l drawFunc : (float32 -&gt; float32) -&gt; unit</a:t>
            </a:r>
            <a:endParaRPr lang="en-US" sz="2200" i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i="1" dirty="0" smtClean="0"/>
              <a:t>Optionally, it can take two additional parameters to specify the X scale and Y scale.</a:t>
            </a:r>
            <a:endParaRPr lang="cs-CZ" sz="2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operations with functions</a:t>
            </a:r>
          </a:p>
          <a:p>
            <a:pPr lvl="1"/>
            <a:r>
              <a:rPr lang="en-US" dirty="0" smtClean="0"/>
              <a:t>Can be expressed using higher-order functions</a:t>
            </a:r>
          </a:p>
          <a:p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functions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817682"/>
            <a:ext cx="578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mirrorY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(f:float32 -&gt; float32)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-&gt; f (-x))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mirrorX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(f:float32 -&gt; float32)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-&gt; -(f x))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translate by (f:float32 -&gt; float32)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-&gt; (f x) + by)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929322" y="2928934"/>
            <a:ext cx="2643206" cy="642942"/>
          </a:xfrm>
          <a:prstGeom prst="wedgeRoundRectCallout">
            <a:avLst>
              <a:gd name="adj1" fmla="val -64257"/>
              <a:gd name="adj2" fmla="val -2304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function g(x) such that g(x) = f(-x)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00694" y="3929066"/>
            <a:ext cx="2643206" cy="642942"/>
          </a:xfrm>
          <a:prstGeom prst="wedgeRoundRectCallout">
            <a:avLst>
              <a:gd name="adj1" fmla="val -65698"/>
              <a:gd name="adj2" fmla="val -482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any floating-point function as an argument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00562" y="5072074"/>
            <a:ext cx="3214710" cy="642942"/>
          </a:xfrm>
          <a:prstGeom prst="wedgeRoundRectCallout">
            <a:avLst>
              <a:gd name="adj1" fmla="val -65698"/>
              <a:gd name="adj2" fmla="val -482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Builds the resulting function using lambda syntax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</a:p>
          <a:p>
            <a:pPr lvl="1"/>
            <a:r>
              <a:rPr lang="en-US" b="1" dirty="0" smtClean="0"/>
              <a:t>Pattern</a:t>
            </a:r>
            <a:r>
              <a:rPr lang="en-US" dirty="0" smtClean="0"/>
              <a:t> that is repeated in many calculations</a:t>
            </a:r>
          </a:p>
          <a:p>
            <a:pPr lvl="1"/>
            <a:r>
              <a:rPr lang="en-US" dirty="0" smtClean="0"/>
              <a:t>Definition of a series:</a:t>
            </a:r>
          </a:p>
          <a:p>
            <a:r>
              <a:rPr lang="en-US" dirty="0" smtClean="0"/>
              <a:t>Common calculations with the series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element of the series:</a:t>
            </a:r>
          </a:p>
          <a:p>
            <a:pPr lvl="1"/>
            <a:r>
              <a:rPr lang="en-US" dirty="0" smtClean="0"/>
              <a:t>Sum of first </a:t>
            </a:r>
            <a:r>
              <a:rPr lang="en-US" i="1" dirty="0" smtClean="0"/>
              <a:t>n</a:t>
            </a:r>
            <a:r>
              <a:rPr lang="en-US" dirty="0" smtClean="0"/>
              <a:t> elements: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Both calculations are parameterized!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mathematics</a:t>
            </a:r>
            <a:endParaRPr lang="cs-CZ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85852" y="2714620"/>
          <a:ext cx="8001056" cy="847093"/>
        </p:xfrm>
        <a:graphic>
          <a:graphicData uri="http://schemas.openxmlformats.org/presentationml/2006/ole">
            <p:oleObj spid="_x0000_s19461" name="Document" r:id="rId3" imgW="5757666" imgH="609862" progId="Word.Document.12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-1106402" y="3987858"/>
          <a:ext cx="13250830" cy="727025"/>
        </p:xfrm>
        <a:graphic>
          <a:graphicData uri="http://schemas.openxmlformats.org/presentationml/2006/ole">
            <p:oleObj spid="_x0000_s19467" name="Document" r:id="rId4" imgW="5757666" imgH="315371" progId="Word.Document.12">
              <p:embed/>
            </p:oleObj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6286512" y="4071942"/>
            <a:ext cx="2286016" cy="285752"/>
          </a:xfrm>
          <a:prstGeom prst="wedgeRoundRectCallout">
            <a:avLst>
              <a:gd name="adj1" fmla="val -60506"/>
              <a:gd name="adj2" fmla="val 5749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elements</a:t>
            </a:r>
            <a:endParaRPr lang="cs-CZ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072066" y="5072074"/>
            <a:ext cx="785818" cy="285752"/>
          </a:xfrm>
          <a:prstGeom prst="wedgeRoundRectCallout">
            <a:avLst>
              <a:gd name="adj1" fmla="val 46160"/>
              <a:gd name="adj2" fmla="val -9717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</a:t>
            </a:r>
            <a:endParaRPr lang="cs-CZ" dirty="0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1785918" y="4429132"/>
          <a:ext cx="7959428" cy="671515"/>
        </p:xfrm>
        <a:graphic>
          <a:graphicData uri="http://schemas.openxmlformats.org/presentationml/2006/ole">
            <p:oleObj spid="_x0000_s19469" name="Document" r:id="rId5" imgW="5757666" imgH="48637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Manipulating with functions: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 smtClean="0"/>
              <a:t>: Returning function could be simpler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Arguably, this is less readable…</a:t>
            </a:r>
          </a:p>
          <a:p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functions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2308862"/>
            <a:ext cx="721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 = translate 1.5f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mirrorX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(fun x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x));;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f : (float32 -&gt; float32)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f 3.141592f;;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float32 = 2.5f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4443249"/>
            <a:ext cx="72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translate by (f:float32 -&gt; float32) x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(f x) + by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translate 1.5f sin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00562" y="4786322"/>
            <a:ext cx="2500330" cy="642942"/>
          </a:xfrm>
          <a:prstGeom prst="wedgeRoundRectCallout">
            <a:avLst>
              <a:gd name="adj1" fmla="val -81698"/>
              <a:gd name="adj2" fmla="val 955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partial</a:t>
            </a:r>
            <a:br>
              <a:rPr lang="en-US" dirty="0" smtClean="0"/>
            </a:br>
            <a:r>
              <a:rPr lang="en-US" dirty="0" smtClean="0"/>
              <a:t>function application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differentiate that performs numerical differentiation of a function.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800" i="1" dirty="0" smtClean="0"/>
              <a:t>The signature should be: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i="1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va</a:t>
            </a:r>
            <a:r>
              <a:rPr lang="cs-CZ" sz="1800" i="1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diff</a:t>
            </a:r>
            <a:r>
              <a:rPr lang="cs-CZ" sz="1800" i="1" dirty="0" smtClean="0">
                <a:latin typeface="Consolas" pitchFamily="49" charset="0"/>
                <a:cs typeface="Consolas" pitchFamily="49" charset="0"/>
              </a:rPr>
              <a:t> : (float32 -&gt; float32) -&gt;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(float32 -&gt; float32)</a:t>
            </a:r>
          </a:p>
          <a:p>
            <a:pPr>
              <a:buNone/>
            </a:pP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i="1" dirty="0" smtClean="0"/>
              <a:t>You can use the following (for some small “d”):</a:t>
            </a:r>
          </a:p>
          <a:p>
            <a:pPr>
              <a:buNone/>
            </a:pPr>
            <a:endParaRPr lang="en-US" sz="2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#2</a:t>
            </a:r>
            <a:endParaRPr lang="cs-CZ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-1428792" y="4448395"/>
          <a:ext cx="11858708" cy="980869"/>
        </p:xfrm>
        <a:graphic>
          <a:graphicData uri="http://schemas.openxmlformats.org/presentationml/2006/ole">
            <p:oleObj spid="_x0000_s30722" name="Document" r:id="rId3" imgW="5757666" imgH="47701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Reusing expressions in different context</a:t>
            </a:r>
          </a:p>
          <a:p>
            <a:pPr lvl="1"/>
            <a:r>
              <a:rPr lang="en-US" dirty="0" smtClean="0"/>
              <a:t>We need to assign values to parameters</a:t>
            </a:r>
          </a:p>
          <a:p>
            <a:pPr lvl="1"/>
            <a:r>
              <a:rPr lang="en-US" dirty="0" smtClean="0"/>
              <a:t>Wrap expressions into functions: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Calling a function:</a:t>
            </a:r>
          </a:p>
          <a:p>
            <a:pPr lvl="1"/>
            <a:r>
              <a:rPr lang="en-US" dirty="0" smtClean="0"/>
              <a:t>To get the actual value:</a:t>
            </a:r>
          </a:p>
          <a:p>
            <a:pPr lvl="1"/>
            <a:r>
              <a:rPr lang="en-US" dirty="0" smtClean="0"/>
              <a:t>From other calculations: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mathematics</a:t>
            </a:r>
            <a:endParaRPr lang="cs-CZ" dirty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-1457837" y="3413126"/>
          <a:ext cx="8101539" cy="444502"/>
        </p:xfrm>
        <a:graphic>
          <a:graphicData uri="http://schemas.openxmlformats.org/presentationml/2006/ole">
            <p:oleObj spid="_x0000_s20483" name="Document" r:id="rId3" imgW="5757666" imgH="316091" progId="Word.Document.12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857356" y="3286124"/>
          <a:ext cx="7620754" cy="642942"/>
        </p:xfrm>
        <a:graphic>
          <a:graphicData uri="http://schemas.openxmlformats.org/presentationml/2006/ole">
            <p:oleObj spid="_x0000_s20486" name="Document" r:id="rId4" imgW="5757666" imgH="486377" progId="Word.Document.12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428860" y="4429132"/>
          <a:ext cx="8095818" cy="665165"/>
        </p:xfrm>
        <a:graphic>
          <a:graphicData uri="http://schemas.openxmlformats.org/presentationml/2006/ole">
            <p:oleObj spid="_x0000_s20489" name="Document" r:id="rId5" imgW="5757666" imgH="473417" progId="Word.Document.12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507553" y="4929198"/>
          <a:ext cx="7422297" cy="785818"/>
        </p:xfrm>
        <a:graphic>
          <a:graphicData uri="http://schemas.openxmlformats.org/presentationml/2006/ole">
            <p:oleObj spid="_x0000_s20490" name="Document" r:id="rId6" imgW="5757666" imgH="609862" progId="Word.Document.12">
              <p:embed/>
            </p:oleObj>
          </a:graphicData>
        </a:graphic>
      </p:graphicFrame>
      <p:sp>
        <p:nvSpPr>
          <p:cNvPr id="18" name="Rounded Rectangular Callout 17"/>
          <p:cNvSpPr/>
          <p:nvPr/>
        </p:nvSpPr>
        <p:spPr>
          <a:xfrm>
            <a:off x="3571868" y="5572140"/>
            <a:ext cx="2286016" cy="285752"/>
          </a:xfrm>
          <a:prstGeom prst="wedgeRoundRectCallout">
            <a:avLst>
              <a:gd name="adj1" fmla="val 33243"/>
              <a:gd name="adj2" fmla="val -10250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of the series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Refactoring using functions in F#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value declarations with parameters:</a:t>
            </a:r>
          </a:p>
          <a:p>
            <a:pPr lvl="1"/>
            <a:r>
              <a:rPr lang="en-US" b="1" dirty="0" smtClean="0"/>
              <a:t>Actually:</a:t>
            </a:r>
            <a:r>
              <a:rPr lang="en-US" dirty="0" smtClean="0"/>
              <a:t> Value </a:t>
            </a:r>
            <a:r>
              <a:rPr lang="en-US" i="1" dirty="0" smtClean="0"/>
              <a:t>is </a:t>
            </a:r>
            <a:r>
              <a:rPr lang="en-US" dirty="0" smtClean="0"/>
              <a:t>a function without parameters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function declaration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3857628"/>
            <a:ext cx="5143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n;;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 10;;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1024</a:t>
            </a:r>
            <a:endParaRPr lang="cs-CZ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285852" y="3000372"/>
            <a:ext cx="2000264" cy="642942"/>
          </a:xfrm>
          <a:prstGeom prst="wedgeRoundRectCallout">
            <a:avLst>
              <a:gd name="adj1" fmla="val 44810"/>
              <a:gd name="adj2" fmla="val 85810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let binding </a:t>
            </a:r>
            <a:r>
              <a:rPr lang="en-US" dirty="0" smtClean="0"/>
              <a:t>just like for values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428992" y="2714620"/>
            <a:ext cx="1857388" cy="642942"/>
          </a:xfrm>
          <a:prstGeom prst="wedgeRoundRectCallout">
            <a:avLst>
              <a:gd name="adj1" fmla="val -22186"/>
              <a:gd name="adj2" fmla="val 108033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or function name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29256" y="3214686"/>
            <a:ext cx="2000264" cy="642942"/>
          </a:xfrm>
          <a:prstGeom prst="wedgeRoundRectCallout">
            <a:avLst>
              <a:gd name="adj1" fmla="val -70281"/>
              <a:gd name="adj2" fmla="val 50256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(None for values)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85720" y="4200701"/>
            <a:ext cx="2357454" cy="642942"/>
          </a:xfrm>
          <a:prstGeom prst="wedgeRoundRectCallout">
            <a:avLst>
              <a:gd name="adj1" fmla="val 66812"/>
              <a:gd name="adj2" fmla="val -3418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Body: expression that uses parameters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643570" y="4129263"/>
            <a:ext cx="2714644" cy="357190"/>
          </a:xfrm>
          <a:prstGeom prst="wedgeRoundRectCallout">
            <a:avLst>
              <a:gd name="adj1" fmla="val -39755"/>
              <a:gd name="adj2" fmla="val 98256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Inferred type signature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8596" y="5429264"/>
            <a:ext cx="1990740" cy="352597"/>
          </a:xfrm>
          <a:prstGeom prst="wedgeRoundRectCallout">
            <a:avLst>
              <a:gd name="adj1" fmla="val 66812"/>
              <a:gd name="adj2" fmla="val -3418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Calling a function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714488"/>
            <a:ext cx="8043890" cy="4572032"/>
          </a:xfrm>
        </p:spPr>
        <p:txBody>
          <a:bodyPr>
            <a:normAutofit/>
          </a:bodyPr>
          <a:lstStyle/>
          <a:p>
            <a:r>
              <a:rPr lang="en-US" dirty="0" smtClean="0"/>
              <a:t>Functions are statically typed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						</a:t>
            </a:r>
            <a:r>
              <a:rPr lang="en-US" dirty="0" smtClean="0">
                <a:solidFill>
                  <a:srgbClr val="FF0000"/>
                </a:solidFill>
              </a:rPr>
              <a:t>Works only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						with integers!</a:t>
            </a:r>
          </a:p>
          <a:p>
            <a:r>
              <a:rPr lang="en-US" dirty="0" smtClean="0"/>
              <a:t>Specifying type using </a:t>
            </a:r>
            <a:r>
              <a:rPr lang="en-US" i="1" dirty="0" smtClean="0"/>
              <a:t>type annotations</a:t>
            </a:r>
            <a:r>
              <a:rPr lang="en-US" dirty="0" smtClean="0"/>
              <a:t>: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Working with “any type” – possible but difficult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types of parameters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2354041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3782801"/>
            <a:ext cx="5500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:float)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float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</a:t>
            </a: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 n)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:float)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nthTerm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float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float</a:t>
            </a: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42844" y="4286256"/>
            <a:ext cx="1428760" cy="928694"/>
          </a:xfrm>
          <a:prstGeom prst="wedgeRoundRectCallout">
            <a:avLst>
              <a:gd name="adj1" fmla="val 53223"/>
              <a:gd name="adj2" fmla="val -7635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br>
              <a:rPr lang="en-US" dirty="0" smtClean="0"/>
            </a:br>
            <a:r>
              <a:rPr lang="en-US" dirty="0" smtClean="0"/>
              <a:t>in function declaration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86578" y="3786190"/>
            <a:ext cx="1928826" cy="857256"/>
          </a:xfrm>
          <a:prstGeom prst="wedgeRoundRectCallout">
            <a:avLst>
              <a:gd name="adj1" fmla="val -69245"/>
              <a:gd name="adj2" fmla="val 4364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br>
              <a:rPr lang="en-US" dirty="0" smtClean="0"/>
            </a:br>
            <a:r>
              <a:rPr lang="en-US" dirty="0" smtClean="0"/>
              <a:t>anywhere inside expression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functions can we create from: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marL="360000" lvl="1"/>
            <a:r>
              <a:rPr lang="en-US" dirty="0" smtClean="0"/>
              <a:t>Which part of the expression to parameterize?</a:t>
            </a:r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parameterized functions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2214554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percent = 3.0 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Interest rate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Value of $100000 after 10 years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100000.0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(1.0 + percent / 100.0)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3714752"/>
            <a:ext cx="6000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interestTenYears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amount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amount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(1.0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 100.0) 10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interestOneHundered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years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100000.0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(1.0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 100.0) years 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interest amount years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amount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(1.0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 100.0) years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143636" y="3714752"/>
            <a:ext cx="1428760" cy="285752"/>
          </a:xfrm>
          <a:prstGeom prst="wedgeRoundRectCallout">
            <a:avLst>
              <a:gd name="adj1" fmla="val -72109"/>
              <a:gd name="adj2" fmla="val -635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43636" y="4357694"/>
            <a:ext cx="1428760" cy="285752"/>
          </a:xfrm>
          <a:prstGeom prst="wedgeRoundRectCallout">
            <a:avLst>
              <a:gd name="adj1" fmla="val -72109"/>
              <a:gd name="adj2" fmla="val -635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Years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00694" y="5143512"/>
            <a:ext cx="2428892" cy="285752"/>
          </a:xfrm>
          <a:prstGeom prst="wedgeRoundRectCallout">
            <a:avLst>
              <a:gd name="adj1" fmla="val -65050"/>
              <a:gd name="adj2" fmla="val -302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amount &amp; years!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Reusing common parts of similar expressions</a:t>
            </a:r>
          </a:p>
          <a:p>
            <a:pPr lvl="1"/>
            <a:r>
              <a:rPr lang="en-US" dirty="0" smtClean="0"/>
              <a:t>We can “refactor” expressions as we need</a:t>
            </a:r>
          </a:p>
          <a:p>
            <a:r>
              <a:rPr lang="en-US" dirty="0" smtClean="0"/>
              <a:t>Turning sub-expressions into parameters?</a:t>
            </a:r>
          </a:p>
          <a:p>
            <a:pPr lvl="1"/>
            <a:r>
              <a:rPr lang="en-US" dirty="0" smtClean="0"/>
              <a:t>Which parts should be parameterized?</a:t>
            </a:r>
          </a:p>
          <a:p>
            <a:pPr lvl="1"/>
            <a:r>
              <a:rPr lang="en-US" dirty="0" smtClean="0"/>
              <a:t>Difficult decision – finding the balance!</a:t>
            </a:r>
          </a:p>
          <a:p>
            <a:r>
              <a:rPr lang="en-US" dirty="0" smtClean="0"/>
              <a:t>Using functions doesn’t change meaning</a:t>
            </a:r>
          </a:p>
          <a:p>
            <a:pPr lvl="1"/>
            <a:r>
              <a:rPr lang="en-US" dirty="0" smtClean="0"/>
              <a:t>Just like with mathematical expressions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 using functions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Theme">
      <a:dk1>
        <a:sysClr val="windowText" lastClr="000000"/>
      </a:dk1>
      <a:lt1>
        <a:sysClr val="window" lastClr="FFFFFF"/>
      </a:lt1>
      <a:dk2>
        <a:srgbClr val="1F497D"/>
      </a:dk2>
      <a:lt2>
        <a:srgbClr val="F8F2D8"/>
      </a:lt2>
      <a:accent1>
        <a:srgbClr val="3182D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">
      <a:majorFont>
        <a:latin typeface="Bookman Old Style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1714</Words>
  <Application>Microsoft Office PowerPoint</Application>
  <PresentationFormat>On-screen Show (4:3)</PresentationFormat>
  <Paragraphs>345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Document</vt:lpstr>
      <vt:lpstr>Programovací jazyky F# a OCaml</vt:lpstr>
      <vt:lpstr>What is “Refactoring”?</vt:lpstr>
      <vt:lpstr>Example from mathematics</vt:lpstr>
      <vt:lpstr>Refactoring in mathematics</vt:lpstr>
      <vt:lpstr> Refactoring using functions in F#</vt:lpstr>
      <vt:lpstr>Simple function declaration</vt:lpstr>
      <vt:lpstr>Specifying types of parameters</vt:lpstr>
      <vt:lpstr>Creating parameterized functions</vt:lpstr>
      <vt:lpstr>Refactoring using functions</vt:lpstr>
      <vt:lpstr> Structuring code using modules</vt:lpstr>
      <vt:lpstr>Organizing code</vt:lpstr>
      <vt:lpstr>Declaring modules</vt:lpstr>
      <vt:lpstr>Using modules</vt:lpstr>
      <vt:lpstr> Understanding functions</vt:lpstr>
      <vt:lpstr>Functions as values</vt:lpstr>
      <vt:lpstr>What is this good for?</vt:lpstr>
      <vt:lpstr>Understanding function type</vt:lpstr>
      <vt:lpstr>Understanding function type</vt:lpstr>
      <vt:lpstr>Practical benefits of currying</vt:lpstr>
      <vt:lpstr>What we’ve learned so far?</vt:lpstr>
      <vt:lpstr> Functions as parameters</vt:lpstr>
      <vt:lpstr>Aside: Printing in F#</vt:lpstr>
      <vt:lpstr>Functions as parameters</vt:lpstr>
      <vt:lpstr>Using higher-order functions</vt:lpstr>
      <vt:lpstr>Lambda functions</vt:lpstr>
      <vt:lpstr>Question</vt:lpstr>
      <vt:lpstr> Example: Drawing function graphs</vt:lpstr>
      <vt:lpstr>Homework #1</vt:lpstr>
      <vt:lpstr>Working with functions</vt:lpstr>
      <vt:lpstr>Working with functions</vt:lpstr>
      <vt:lpstr>Homework #2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Petricek</dc:creator>
  <cp:lastModifiedBy>Tomas Petricek</cp:lastModifiedBy>
  <cp:revision>147</cp:revision>
  <dcterms:created xsi:type="dcterms:W3CDTF">2009-10-03T13:30:03Z</dcterms:created>
  <dcterms:modified xsi:type="dcterms:W3CDTF">2009-10-19T15:34:13Z</dcterms:modified>
</cp:coreProperties>
</file>