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8" r:id="rId2"/>
    <p:sldId id="280" r:id="rId3"/>
    <p:sldId id="281" r:id="rId4"/>
    <p:sldId id="282" r:id="rId5"/>
    <p:sldId id="284" r:id="rId6"/>
    <p:sldId id="279" r:id="rId7"/>
    <p:sldId id="274" r:id="rId8"/>
    <p:sldId id="283" r:id="rId9"/>
    <p:sldId id="286" r:id="rId10"/>
    <p:sldId id="285" r:id="rId11"/>
    <p:sldId id="287" r:id="rId12"/>
    <p:sldId id="291" r:id="rId13"/>
    <p:sldId id="292" r:id="rId14"/>
    <p:sldId id="288" r:id="rId15"/>
    <p:sldId id="293" r:id="rId16"/>
    <p:sldId id="295" r:id="rId17"/>
    <p:sldId id="296" r:id="rId18"/>
    <p:sldId id="297" r:id="rId19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9" autoAdjust="0"/>
    <p:restoredTop sz="94700" autoAdjust="0"/>
  </p:normalViewPr>
  <p:slideViewPr>
    <p:cSldViewPr>
      <p:cViewPr>
        <p:scale>
          <a:sx n="100" d="100"/>
          <a:sy n="100" d="100"/>
        </p:scale>
        <p:origin x="48" y="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26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E4992-7B15-4A2F-A06D-56062C7F80D9}" type="datetimeFigureOut">
              <a:rPr lang="cs-CZ" smtClean="0"/>
              <a:pPr/>
              <a:t>23.11.2009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1F6891-8572-4B9F-AB3A-9F9C4C7802E7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F6891-8572-4B9F-AB3A-9F9C4C7802E7}" type="slidenum">
              <a:rPr lang="cs-CZ" smtClean="0"/>
              <a:pPr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F6891-8572-4B9F-AB3A-9F9C4C7802E7}" type="slidenum">
              <a:rPr lang="cs-CZ" smtClean="0"/>
              <a:pPr/>
              <a:t>10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://tomasp.net/mff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357290" y="3857628"/>
            <a:ext cx="6643734" cy="18573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Rectangle 10"/>
          <p:cNvSpPr/>
          <p:nvPr userDrawn="1"/>
        </p:nvSpPr>
        <p:spPr>
          <a:xfrm>
            <a:off x="1214414" y="3714752"/>
            <a:ext cx="6643734" cy="1857388"/>
          </a:xfrm>
          <a:prstGeom prst="rect">
            <a:avLst/>
          </a:prstGeom>
          <a:noFill/>
          <a:ln w="15875" cap="sq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Rectangle 4"/>
          <p:cNvSpPr>
            <a:spLocks noChangeArrowheads="1" noChangeShapeType="1"/>
          </p:cNvSpPr>
          <p:nvPr userDrawn="1"/>
        </p:nvSpPr>
        <p:spPr bwMode="auto">
          <a:xfrm>
            <a:off x="2000232" y="1441427"/>
            <a:ext cx="6335722" cy="6429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in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85860"/>
            <a:ext cx="7772400" cy="1470025"/>
          </a:xfrm>
        </p:spPr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en-US" dirty="0" smtClean="0"/>
              <a:t>Click to edit Master title style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357290" y="1357298"/>
            <a:ext cx="6643734" cy="18573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Rectangle 10"/>
          <p:cNvSpPr/>
          <p:nvPr userDrawn="1"/>
        </p:nvSpPr>
        <p:spPr>
          <a:xfrm>
            <a:off x="1214414" y="1214422"/>
            <a:ext cx="6643734" cy="1857388"/>
          </a:xfrm>
          <a:prstGeom prst="rect">
            <a:avLst/>
          </a:prstGeom>
          <a:noFill/>
          <a:ln w="15875" cap="sq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7290" y="1428736"/>
            <a:ext cx="6500858" cy="1571636"/>
          </a:xfrm>
        </p:spPr>
        <p:txBody>
          <a:bodyPr anchor="t">
            <a:normAutofit/>
          </a:bodyPr>
          <a:lstStyle>
            <a:lvl1pPr>
              <a:defRPr sz="3000"/>
            </a:lvl1pPr>
          </a:lstStyle>
          <a:p>
            <a:r>
              <a:rPr lang="en-US" dirty="0" smtClean="0"/>
              <a:t>Click to edit Master title style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>
            <a:spLocks noChangeArrowheads="1" noChangeShapeType="1"/>
          </p:cNvSpPr>
          <p:nvPr userDrawn="1"/>
        </p:nvSpPr>
        <p:spPr bwMode="auto">
          <a:xfrm>
            <a:off x="2643174" y="357166"/>
            <a:ext cx="6121408" cy="5000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in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10" name="Rectangle 9"/>
          <p:cNvSpPr/>
          <p:nvPr userDrawn="1"/>
        </p:nvSpPr>
        <p:spPr>
          <a:xfrm>
            <a:off x="642910" y="1714488"/>
            <a:ext cx="8072494" cy="442915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1714488"/>
            <a:ext cx="8043890" cy="4411675"/>
          </a:xfrm>
          <a:noFill/>
        </p:spPr>
        <p:txBody>
          <a:bodyPr/>
          <a:lstStyle>
            <a:lvl1pPr>
              <a:spcBef>
                <a:spcPts val="2000"/>
              </a:spcBef>
              <a:buFont typeface="Cambria" pitchFamily="18" charset="0"/>
              <a:buChar char="»"/>
              <a:defRPr sz="3000" baseline="0"/>
            </a:lvl1pPr>
            <a:lvl2pPr marL="651600" indent="0">
              <a:spcBef>
                <a:spcPts val="400"/>
              </a:spcBef>
              <a:spcAft>
                <a:spcPts val="400"/>
              </a:spcAft>
              <a:buFontTx/>
              <a:buNone/>
              <a:defRPr sz="2600" baseline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</a:t>
            </a:r>
            <a:br>
              <a:rPr lang="en-US" dirty="0" smtClean="0"/>
            </a:br>
            <a:r>
              <a:rPr lang="en-US" dirty="0" smtClean="0"/>
              <a:t>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cs-CZ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9" name="Rectangle 8"/>
          <p:cNvSpPr/>
          <p:nvPr userDrawn="1"/>
        </p:nvSpPr>
        <p:spPr>
          <a:xfrm>
            <a:off x="500034" y="1571612"/>
            <a:ext cx="8072494" cy="4429156"/>
          </a:xfrm>
          <a:prstGeom prst="rect">
            <a:avLst/>
          </a:prstGeom>
          <a:noFill/>
          <a:ln w="15875" cap="sq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TextBox 14"/>
          <p:cNvSpPr txBox="1"/>
          <p:nvPr userDrawn="1"/>
        </p:nvSpPr>
        <p:spPr>
          <a:xfrm>
            <a:off x="500034" y="6429396"/>
            <a:ext cx="4071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NPRG049— Programovací jazyky OCaml a F#</a:t>
            </a:r>
            <a:endParaRPr lang="cs-CZ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4714876" y="6429396"/>
            <a:ext cx="4071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cs-CZ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omáš</a:t>
            </a:r>
            <a:r>
              <a:rPr lang="cs-CZ" sz="14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Petříček</a:t>
            </a:r>
            <a:r>
              <a:rPr lang="en-US" sz="14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smtClean="0">
                <a:sym typeface="Wingdings" pitchFamily="2" charset="2"/>
                <a:hlinkClick r:id="rId2"/>
              </a:rPr>
              <a:t>http://tomasp.net/mff</a:t>
            </a:r>
            <a:r>
              <a:rPr lang="en-US" sz="1400" dirty="0" smtClean="0">
                <a:sym typeface="Wingdings" pitchFamily="2" charset="2"/>
              </a:rPr>
              <a:t> </a:t>
            </a:r>
            <a:endParaRPr lang="cs-CZ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>
            <a:spLocks noChangeArrowheads="1" noChangeShapeType="1"/>
          </p:cNvSpPr>
          <p:nvPr userDrawn="1"/>
        </p:nvSpPr>
        <p:spPr bwMode="auto">
          <a:xfrm>
            <a:off x="2643174" y="357166"/>
            <a:ext cx="6121408" cy="5000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in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15" name="TextBox 14"/>
          <p:cNvSpPr txBox="1"/>
          <p:nvPr userDrawn="1"/>
        </p:nvSpPr>
        <p:spPr>
          <a:xfrm>
            <a:off x="500034" y="6429396"/>
            <a:ext cx="4071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NPRG049— Programovací jazyky OCaml a F#</a:t>
            </a:r>
            <a:endParaRPr lang="cs-CZ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4714876" y="6429396"/>
            <a:ext cx="4071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cs-CZ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omáš</a:t>
            </a:r>
            <a:r>
              <a:rPr lang="cs-CZ" sz="14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Petříček</a:t>
            </a:r>
            <a:endParaRPr lang="cs-CZ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72" y="1714488"/>
            <a:ext cx="8115328" cy="441167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158" y="6356350"/>
            <a:ext cx="39290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394" b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cs-CZ" dirty="0" smtClean="0"/>
              <a:t>NPRG049— Programovací jazyky OCaml a F#</a:t>
            </a:r>
            <a:endParaRPr lang="cs-CZ" b="1" dirty="0" smtClean="0"/>
          </a:p>
          <a:p>
            <a:r>
              <a:rPr lang="cs-CZ" dirty="0" smtClean="0"/>
              <a:t> </a:t>
            </a:r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29322" y="6356350"/>
            <a:ext cx="2757478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cs-CZ" dirty="0" smtClean="0"/>
              <a:t>Tomáš Petříček</a:t>
            </a:r>
            <a:endParaRPr lang="cs-CZ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1285860"/>
            <a:ext cx="8072494" cy="1470025"/>
          </a:xfrm>
        </p:spPr>
        <p:txBody>
          <a:bodyPr>
            <a:normAutofit/>
          </a:bodyPr>
          <a:lstStyle/>
          <a:p>
            <a:r>
              <a:rPr lang="cs-CZ" sz="3800" dirty="0" smtClean="0"/>
              <a:t>Program</a:t>
            </a:r>
            <a:r>
              <a:rPr lang="en-US" sz="3800" dirty="0" smtClean="0"/>
              <a:t>o</a:t>
            </a:r>
            <a:r>
              <a:rPr lang="cs-CZ" sz="3800" dirty="0" smtClean="0"/>
              <a:t>vací jazyky F</a:t>
            </a:r>
            <a:r>
              <a:rPr lang="en-US" sz="3800" dirty="0" smtClean="0"/>
              <a:t># a OCaml</a:t>
            </a:r>
            <a:endParaRPr lang="cs-CZ" sz="3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Chapter 4.</a:t>
            </a:r>
          </a:p>
          <a:p>
            <a:r>
              <a:rPr lang="en-US" dirty="0" smtClean="0"/>
              <a:t>Generic and recursive types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Processing data structures recursively</a:t>
            </a:r>
          </a:p>
          <a:p>
            <a:pPr lvl="1"/>
            <a:r>
              <a:rPr lang="en-US" dirty="0" smtClean="0"/>
              <a:t>List defines the structure of the data: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We can follow this structure when processing:</a:t>
            </a:r>
          </a:p>
          <a:p>
            <a:endParaRPr lang="en-US" dirty="0" smtClean="0"/>
          </a:p>
          <a:p>
            <a:r>
              <a:rPr lang="en-US" dirty="0" smtClean="0"/>
              <a:t>We can express many standard operations</a:t>
            </a:r>
          </a:p>
          <a:p>
            <a:pPr lvl="1"/>
            <a:r>
              <a:rPr lang="en-US" dirty="0" smtClean="0"/>
              <a:t>Filtering, projection, aggregation (aka folding)</a:t>
            </a:r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recursion</a:t>
            </a:r>
            <a:endParaRPr lang="cs-CZ" dirty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802883" y="2786058"/>
          <a:ext cx="3054869" cy="320676"/>
        </p:xfrm>
        <a:graphic>
          <a:graphicData uri="http://schemas.openxmlformats.org/presentationml/2006/ole">
            <p:oleObj spid="_x0000_s1027" name="Visio" r:id="rId4" imgW="2011734" imgH="211577" progId="Visio.Drawing.11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1785918" y="3714752"/>
          <a:ext cx="3318454" cy="785818"/>
        </p:xfrm>
        <a:graphic>
          <a:graphicData uri="http://schemas.openxmlformats.org/presentationml/2006/ole">
            <p:oleObj spid="_x0000_s1028" name="Visio" r:id="rId5" imgW="2104687" imgH="498272" progId="Visio.Drawing.11">
              <p:embed/>
            </p:oleObj>
          </a:graphicData>
        </a:graphic>
      </p:graphicFrame>
      <p:sp>
        <p:nvSpPr>
          <p:cNvPr id="7" name="Rounded Rectangular Callout 6"/>
          <p:cNvSpPr/>
          <p:nvPr/>
        </p:nvSpPr>
        <p:spPr>
          <a:xfrm>
            <a:off x="5857884" y="3786190"/>
            <a:ext cx="2071702" cy="857256"/>
          </a:xfrm>
          <a:prstGeom prst="wedgeRoundRectCallout">
            <a:avLst>
              <a:gd name="adj1" fmla="val -73481"/>
              <a:gd name="adj2" fmla="val -17284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Processing will always terminate (if data is finite)!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Processing functions have similar structure</a:t>
            </a:r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Structurally recursive functions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214414" y="2228671"/>
            <a:ext cx="67151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rec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removeOdds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list =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match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list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with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| [] -&gt; []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| x::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xs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-&gt;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rest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removeOdds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xs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if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x%2=0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then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rest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else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x::rest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rec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sumList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list =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match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list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with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| [] -&gt; 0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| x::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xs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-&gt; x + 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sumList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xs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4071934" y="2500306"/>
            <a:ext cx="2500330" cy="285752"/>
          </a:xfrm>
          <a:prstGeom prst="wedgeRoundRectCallout">
            <a:avLst>
              <a:gd name="adj1" fmla="val -65940"/>
              <a:gd name="adj2" fmla="val 60493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 [] for empty list</a:t>
            </a:r>
            <a:endParaRPr lang="cs-CZ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5500694" y="2928934"/>
            <a:ext cx="1847864" cy="500066"/>
          </a:xfrm>
          <a:prstGeom prst="wedgeRoundRectCallout">
            <a:avLst>
              <a:gd name="adj1" fmla="val -65940"/>
              <a:gd name="adj2" fmla="val 60493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Recursively process the rest</a:t>
            </a:r>
            <a:endParaRPr lang="cs-CZ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6357950" y="3571876"/>
            <a:ext cx="2428892" cy="571504"/>
          </a:xfrm>
          <a:prstGeom prst="wedgeRoundRectCallout">
            <a:avLst>
              <a:gd name="adj1" fmla="val -59666"/>
              <a:gd name="adj2" fmla="val -14506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 current element with the processed</a:t>
            </a:r>
            <a:endParaRPr lang="cs-CZ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3714744" y="4500570"/>
            <a:ext cx="2500330" cy="285752"/>
          </a:xfrm>
          <a:prstGeom prst="wedgeRoundRectCallout">
            <a:avLst>
              <a:gd name="adj1" fmla="val -65940"/>
              <a:gd name="adj2" fmla="val 60493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 0 for empty list</a:t>
            </a:r>
            <a:endParaRPr lang="cs-CZ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4929190" y="5572140"/>
            <a:ext cx="1500198" cy="500066"/>
          </a:xfrm>
          <a:prstGeom prst="wedgeRoundRectCallout">
            <a:avLst>
              <a:gd name="adj1" fmla="val -48756"/>
              <a:gd name="adj2" fmla="val -97601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Recursively sum the rest</a:t>
            </a:r>
            <a:endParaRPr lang="cs-CZ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1571604" y="5572140"/>
            <a:ext cx="2428892" cy="571504"/>
          </a:xfrm>
          <a:prstGeom prst="wedgeRoundRectCallout">
            <a:avLst>
              <a:gd name="adj1" fmla="val 8961"/>
              <a:gd name="adj2" fmla="val -82839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 current element with the sum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2910" y="1714488"/>
            <a:ext cx="8143932" cy="4411675"/>
          </a:xfrm>
        </p:spPr>
        <p:txBody>
          <a:bodyPr>
            <a:normAutofit/>
          </a:bodyPr>
          <a:lstStyle/>
          <a:p>
            <a:r>
              <a:rPr lang="en-US" dirty="0" smtClean="0"/>
              <a:t>Sum, filtering – calculate on the way back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Value is returned as the result from the function</a:t>
            </a:r>
          </a:p>
          <a:p>
            <a:r>
              <a:rPr lang="en-US" dirty="0" smtClean="0"/>
              <a:t>Other operations calculate on the way forward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Pass the value as argument to the recursive call</a:t>
            </a:r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lists</a:t>
            </a:r>
            <a:endParaRPr lang="cs-CZ" dirty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1447786" y="2285992"/>
          <a:ext cx="3910032" cy="881675"/>
        </p:xfrm>
        <a:graphic>
          <a:graphicData uri="http://schemas.openxmlformats.org/presentationml/2006/ole">
            <p:oleObj spid="_x0000_s4098" name="Visio" r:id="rId3" imgW="2104687" imgH="474223" progId="Visio.Drawing.11">
              <p:embed/>
            </p:oleObj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1428728" y="4500570"/>
          <a:ext cx="3929090" cy="930418"/>
        </p:xfrm>
        <a:graphic>
          <a:graphicData uri="http://schemas.openxmlformats.org/presentationml/2006/ole">
            <p:oleObj spid="_x0000_s4099" name="Visio" r:id="rId4" imgW="2104687" imgH="498272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Calculating on the way forward – reverse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Technique called </a:t>
            </a:r>
            <a:r>
              <a:rPr lang="en-US" i="1" dirty="0" smtClean="0"/>
              <a:t>accumulator argument</a:t>
            </a:r>
          </a:p>
          <a:p>
            <a:pPr lvl="1"/>
            <a:r>
              <a:rPr lang="en-US" dirty="0" smtClean="0"/>
              <a:t>We accumulate the result of the function</a:t>
            </a:r>
          </a:p>
          <a:p>
            <a:pPr lvl="1"/>
            <a:r>
              <a:rPr lang="en-US" dirty="0" smtClean="0"/>
              <a:t>Important concept that allows </a:t>
            </a:r>
            <a:r>
              <a:rPr lang="en-US" i="1" dirty="0" smtClean="0"/>
              <a:t>tail-recursion</a:t>
            </a:r>
            <a:endParaRPr lang="en-US" dirty="0" smtClean="0"/>
          </a:p>
          <a:p>
            <a:pPr lvl="1"/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Structurally recursive functions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214414" y="2285992"/>
            <a:ext cx="67151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rec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reverse' res list =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match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list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with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| [] -&gt; []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| x::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xs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-&gt; reverse' (x::res) list 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reverse list = reverse' [] list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3786182" y="2629065"/>
            <a:ext cx="2500330" cy="285752"/>
          </a:xfrm>
          <a:prstGeom prst="wedgeRoundRectCallout">
            <a:avLst>
              <a:gd name="adj1" fmla="val -65940"/>
              <a:gd name="adj2" fmla="val 60493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 [] for empty list</a:t>
            </a:r>
            <a:endParaRPr lang="cs-CZ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5286380" y="3486321"/>
            <a:ext cx="2357454" cy="500066"/>
          </a:xfrm>
          <a:prstGeom prst="wedgeRoundRectCallout">
            <a:avLst>
              <a:gd name="adj1" fmla="val -72405"/>
              <a:gd name="adj2" fmla="val -53792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Perform calculation before recursion</a:t>
            </a:r>
            <a:endParaRPr lang="cs-CZ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1357290" y="3629197"/>
            <a:ext cx="1785950" cy="285752"/>
          </a:xfrm>
          <a:prstGeom prst="wedgeRoundRectCallout">
            <a:avLst>
              <a:gd name="adj1" fmla="val 50733"/>
              <a:gd name="adj2" fmla="val -100506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Recursive call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i="1" dirty="0" smtClean="0"/>
              <a:t>Write a function that counts the number of elements in the list that are larger than or equal to the average (using integer division for simplicity).</a:t>
            </a:r>
          </a:p>
          <a:p>
            <a:pPr lvl="1"/>
            <a:endParaRPr lang="en-US" sz="2200" i="1" dirty="0" smtClean="0"/>
          </a:p>
          <a:p>
            <a:pPr lvl="1"/>
            <a:endParaRPr lang="en-US" sz="3000" i="1" dirty="0" smtClean="0"/>
          </a:p>
          <a:p>
            <a:pPr marL="324000" lvl="1"/>
            <a:r>
              <a:rPr lang="en-US" sz="2200" i="1" dirty="0" smtClean="0"/>
              <a:t>Using just a single traversal of the list structure!</a:t>
            </a:r>
          </a:p>
          <a:p>
            <a:pPr marL="324000" lvl="1"/>
            <a:r>
              <a:rPr lang="en-US" sz="2200" i="1" dirty="0" smtClean="0"/>
              <a:t>You can define a utility function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foo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'</a:t>
            </a:r>
            <a:r>
              <a:rPr lang="en-US" sz="2200" i="1" dirty="0" smtClean="0"/>
              <a:t> if you need to…</a:t>
            </a:r>
          </a:p>
          <a:p>
            <a:pPr marL="324000" lvl="1"/>
            <a:r>
              <a:rPr lang="en-US" sz="2200" b="1" i="1" dirty="0" smtClean="0"/>
              <a:t>Hint: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#1</a:t>
            </a:r>
            <a:endParaRPr lang="cs-CZ" dirty="0"/>
          </a:p>
        </p:txBody>
      </p:sp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2397133" y="5000641"/>
          <a:ext cx="3317875" cy="785813"/>
        </p:xfrm>
        <a:graphic>
          <a:graphicData uri="http://schemas.openxmlformats.org/presentationml/2006/ole">
            <p:oleObj spid="_x0000_s2053" name="Visio" r:id="rId3" imgW="2104687" imgH="498272" progId="Visio.Drawing.11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500166" y="3000372"/>
            <a:ext cx="6715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/>
              </a:rPr>
              <a:t>foo</a:t>
            </a:r>
            <a:r>
              <a:rPr lang="en-US" dirty="0" smtClean="0">
                <a:latin typeface="Consolas"/>
              </a:rPr>
              <a:t> [1; 2; 3; 4] = 3 </a:t>
            </a:r>
            <a:r>
              <a:rPr lang="en-US" i="1" dirty="0" smtClean="0">
                <a:latin typeface="Consolas"/>
              </a:rPr>
              <a:t>// average 2</a:t>
            </a:r>
          </a:p>
          <a:p>
            <a:r>
              <a:rPr lang="en-US" dirty="0" err="1" smtClean="0">
                <a:latin typeface="Consolas"/>
              </a:rPr>
              <a:t>foo</a:t>
            </a:r>
            <a:r>
              <a:rPr lang="en-US" dirty="0" smtClean="0">
                <a:latin typeface="Consolas"/>
              </a:rPr>
              <a:t> [1; 2; 3; 6] = 2 </a:t>
            </a:r>
            <a:r>
              <a:rPr lang="en-US" i="1" dirty="0" smtClean="0">
                <a:latin typeface="Consolas"/>
              </a:rPr>
              <a:t>// average 3</a:t>
            </a:r>
          </a:p>
          <a:p>
            <a:r>
              <a:rPr lang="en-US" dirty="0" err="1" smtClean="0">
                <a:latin typeface="Consolas"/>
              </a:rPr>
              <a:t>foo</a:t>
            </a:r>
            <a:r>
              <a:rPr lang="en-US" dirty="0" smtClean="0">
                <a:latin typeface="Consolas"/>
              </a:rPr>
              <a:t> [4; 4; 4; 4] = 4 </a:t>
            </a:r>
            <a:r>
              <a:rPr lang="en-US" i="1" dirty="0" smtClean="0">
                <a:latin typeface="Consolas"/>
              </a:rPr>
              <a:t>// average 4</a:t>
            </a:r>
          </a:p>
          <a:p>
            <a:endParaRPr lang="cs-CZ" dirty="0" smtClean="0">
              <a:solidFill>
                <a:srgbClr val="008000"/>
              </a:solidFill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Tail-recursion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Every recursive call adds a single stack frame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We’ll can get </a:t>
            </a:r>
            <a:r>
              <a:rPr lang="en-US" dirty="0" err="1" smtClean="0"/>
              <a:t>StackOverflowException</a:t>
            </a:r>
            <a:endParaRPr lang="en-US" dirty="0" smtClean="0"/>
          </a:p>
          <a:p>
            <a:pPr lvl="1"/>
            <a:r>
              <a:rPr lang="en-US" dirty="0" smtClean="0"/>
              <a:t>How to rewrite the function using tail-recursion?</a:t>
            </a:r>
          </a:p>
          <a:p>
            <a:pPr lvl="1"/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 list – non-tail-recursive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000132" y="1808796"/>
            <a:ext cx="8001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/>
              </a:rPr>
              <a:t>let </a:t>
            </a:r>
            <a:r>
              <a:rPr lang="en-US" dirty="0" smtClean="0">
                <a:latin typeface="Consolas"/>
              </a:rPr>
              <a:t>test2 = </a:t>
            </a:r>
            <a:r>
              <a:rPr lang="en-US" dirty="0" err="1" smtClean="0">
                <a:latin typeface="Consolas"/>
              </a:rPr>
              <a:t>List.init</a:t>
            </a:r>
            <a:r>
              <a:rPr lang="en-US" dirty="0" smtClean="0">
                <a:latin typeface="Consolas"/>
              </a:rPr>
              <a:t> 100000 (</a:t>
            </a:r>
            <a:r>
              <a:rPr lang="en-US" b="1" dirty="0" smtClean="0">
                <a:latin typeface="Consolas"/>
              </a:rPr>
              <a:t>fun</a:t>
            </a:r>
            <a:r>
              <a:rPr lang="en-US" dirty="0" smtClean="0">
                <a:latin typeface="Consolas"/>
              </a:rPr>
              <a:t> _ -&gt; </a:t>
            </a:r>
            <a:r>
              <a:rPr lang="en-US" dirty="0" err="1" smtClean="0">
                <a:latin typeface="Consolas"/>
              </a:rPr>
              <a:t>rnd.Next</a:t>
            </a:r>
            <a:r>
              <a:rPr lang="en-US" dirty="0" smtClean="0">
                <a:latin typeface="Consolas"/>
              </a:rPr>
              <a:t>(– 50, 51);; </a:t>
            </a:r>
          </a:p>
          <a:p>
            <a:r>
              <a:rPr lang="en-US" b="1" dirty="0" smtClean="0">
                <a:latin typeface="Consolas"/>
              </a:rPr>
              <a:t>let </a:t>
            </a:r>
            <a:r>
              <a:rPr lang="en-US" b="1" dirty="0" err="1" smtClean="0">
                <a:latin typeface="Consolas"/>
              </a:rPr>
              <a:t>rec</a:t>
            </a:r>
            <a:r>
              <a:rPr lang="en-US" b="1" dirty="0" smtClean="0">
                <a:latin typeface="Consolas"/>
              </a:rPr>
              <a:t> </a:t>
            </a:r>
            <a:r>
              <a:rPr lang="en-US" dirty="0" err="1" smtClean="0">
                <a:latin typeface="Consolas"/>
              </a:rPr>
              <a:t>sumList</a:t>
            </a:r>
            <a:r>
              <a:rPr lang="en-US" dirty="0" smtClean="0">
                <a:latin typeface="Consolas"/>
              </a:rPr>
              <a:t> list =</a:t>
            </a:r>
          </a:p>
          <a:p>
            <a:r>
              <a:rPr lang="en-US" dirty="0" smtClean="0">
                <a:latin typeface="Consolas"/>
              </a:rPr>
              <a:t>   </a:t>
            </a:r>
            <a:r>
              <a:rPr lang="en-US" b="1" dirty="0" smtClean="0">
                <a:latin typeface="Consolas"/>
              </a:rPr>
              <a:t>match </a:t>
            </a:r>
            <a:r>
              <a:rPr lang="en-US" dirty="0" smtClean="0">
                <a:latin typeface="Consolas"/>
              </a:rPr>
              <a:t>list </a:t>
            </a:r>
            <a:r>
              <a:rPr lang="en-US" b="1" dirty="0" smtClean="0">
                <a:latin typeface="Consolas"/>
              </a:rPr>
              <a:t>with</a:t>
            </a:r>
          </a:p>
          <a:p>
            <a:r>
              <a:rPr lang="en-US" dirty="0" smtClean="0">
                <a:latin typeface="Consolas"/>
              </a:rPr>
              <a:t>   | [] -&gt; 0 </a:t>
            </a:r>
          </a:p>
          <a:p>
            <a:r>
              <a:rPr lang="en-US" dirty="0" smtClean="0">
                <a:latin typeface="Consolas"/>
              </a:rPr>
              <a:t>   | x::</a:t>
            </a:r>
            <a:r>
              <a:rPr lang="en-US" dirty="0" err="1" smtClean="0">
                <a:latin typeface="Consolas"/>
              </a:rPr>
              <a:t>xs</a:t>
            </a:r>
            <a:r>
              <a:rPr lang="en-US" dirty="0" smtClean="0">
                <a:latin typeface="Consolas"/>
              </a:rPr>
              <a:t> -&gt; x + </a:t>
            </a:r>
            <a:r>
              <a:rPr lang="en-US" dirty="0" err="1" smtClean="0">
                <a:latin typeface="Consolas"/>
              </a:rPr>
              <a:t>sumList</a:t>
            </a:r>
            <a:r>
              <a:rPr lang="en-US" dirty="0" smtClean="0">
                <a:latin typeface="Consolas"/>
              </a:rPr>
              <a:t> </a:t>
            </a:r>
            <a:r>
              <a:rPr lang="en-US" dirty="0" err="1" smtClean="0">
                <a:latin typeface="Consolas"/>
              </a:rPr>
              <a:t>xs</a:t>
            </a:r>
            <a:endParaRPr lang="cs-CZ" dirty="0" smtClean="0">
              <a:solidFill>
                <a:srgbClr val="008000"/>
              </a:solidFill>
              <a:latin typeface="Consolas"/>
            </a:endParaRPr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1285852" y="4144969"/>
          <a:ext cx="6711440" cy="712791"/>
        </p:xfrm>
        <a:graphic>
          <a:graphicData uri="http://schemas.openxmlformats.org/presentationml/2006/ole">
            <p:oleObj spid="_x0000_s26626" name="Visio" r:id="rId3" imgW="3991583" imgH="423964" progId="Visio.Drawing.11">
              <p:embed/>
            </p:oleObj>
          </a:graphicData>
        </a:graphic>
      </p:graphicFrame>
      <p:sp>
        <p:nvSpPr>
          <p:cNvPr id="6" name="Rounded Rectangular Callout 5"/>
          <p:cNvSpPr/>
          <p:nvPr/>
        </p:nvSpPr>
        <p:spPr>
          <a:xfrm>
            <a:off x="3857620" y="2285992"/>
            <a:ext cx="2071702" cy="571504"/>
          </a:xfrm>
          <a:prstGeom prst="wedgeRoundRectCallout">
            <a:avLst>
              <a:gd name="adj1" fmla="val -73296"/>
              <a:gd name="adj2" fmla="val 58827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Performs addition after recursion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Process while going forward</a:t>
            </a:r>
          </a:p>
          <a:p>
            <a:pPr lvl="1"/>
            <a:r>
              <a:rPr lang="en-US" dirty="0" smtClean="0"/>
              <a:t>We can drop the current stack </a:t>
            </a:r>
            <a:br>
              <a:rPr lang="en-US" dirty="0" smtClean="0"/>
            </a:br>
            <a:r>
              <a:rPr lang="en-US" dirty="0" smtClean="0"/>
              <a:t>frame when performing a </a:t>
            </a:r>
            <a:br>
              <a:rPr lang="en-US" dirty="0" smtClean="0"/>
            </a:br>
            <a:r>
              <a:rPr lang="en-US" dirty="0" smtClean="0"/>
              <a:t>tail-recursive call</a:t>
            </a:r>
          </a:p>
          <a:p>
            <a:pPr lvl="1"/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 list – tail-recursive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000132" y="1808796"/>
            <a:ext cx="80010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/>
              </a:rPr>
              <a:t>let </a:t>
            </a:r>
            <a:r>
              <a:rPr lang="en-US" b="1" dirty="0" err="1" smtClean="0">
                <a:latin typeface="Consolas"/>
              </a:rPr>
              <a:t>rec</a:t>
            </a:r>
            <a:r>
              <a:rPr lang="en-US" b="1" dirty="0" smtClean="0">
                <a:latin typeface="Consolas"/>
              </a:rPr>
              <a:t> </a:t>
            </a:r>
            <a:r>
              <a:rPr lang="en-US" dirty="0" err="1" smtClean="0">
                <a:latin typeface="Consolas"/>
              </a:rPr>
              <a:t>sumList</a:t>
            </a:r>
            <a:r>
              <a:rPr lang="en-US" dirty="0" smtClean="0">
                <a:latin typeface="Consolas"/>
              </a:rPr>
              <a:t>' total list =</a:t>
            </a:r>
          </a:p>
          <a:p>
            <a:r>
              <a:rPr lang="en-US" dirty="0" smtClean="0">
                <a:latin typeface="Consolas"/>
              </a:rPr>
              <a:t>       match list with </a:t>
            </a:r>
          </a:p>
          <a:p>
            <a:r>
              <a:rPr lang="en-US" dirty="0" smtClean="0">
                <a:latin typeface="Consolas"/>
              </a:rPr>
              <a:t>        | [] -&gt; total</a:t>
            </a:r>
          </a:p>
          <a:p>
            <a:r>
              <a:rPr lang="en-US" dirty="0" smtClean="0">
                <a:latin typeface="Consolas"/>
              </a:rPr>
              <a:t>        | x::</a:t>
            </a:r>
            <a:r>
              <a:rPr lang="en-US" dirty="0" err="1" smtClean="0">
                <a:latin typeface="Consolas"/>
              </a:rPr>
              <a:t>xs</a:t>
            </a:r>
            <a:r>
              <a:rPr lang="en-US" dirty="0" smtClean="0">
                <a:latin typeface="Consolas"/>
              </a:rPr>
              <a:t> -&gt;  </a:t>
            </a:r>
          </a:p>
          <a:p>
            <a:r>
              <a:rPr lang="en-US" dirty="0" smtClean="0">
                <a:latin typeface="Consolas"/>
              </a:rPr>
              <a:t>           </a:t>
            </a:r>
            <a:r>
              <a:rPr lang="en-US" b="1" dirty="0" smtClean="0">
                <a:latin typeface="Consolas"/>
              </a:rPr>
              <a:t>let</a:t>
            </a:r>
            <a:r>
              <a:rPr lang="en-US" dirty="0" smtClean="0">
                <a:latin typeface="Consolas"/>
              </a:rPr>
              <a:t> </a:t>
            </a:r>
            <a:r>
              <a:rPr lang="en-US" dirty="0" err="1" smtClean="0">
                <a:latin typeface="Consolas"/>
              </a:rPr>
              <a:t>ntotal</a:t>
            </a:r>
            <a:r>
              <a:rPr lang="en-US" dirty="0" smtClean="0">
                <a:latin typeface="Consolas"/>
              </a:rPr>
              <a:t> = x + total</a:t>
            </a:r>
          </a:p>
          <a:p>
            <a:r>
              <a:rPr lang="en-US" dirty="0" smtClean="0">
                <a:latin typeface="Consolas"/>
              </a:rPr>
              <a:t>           </a:t>
            </a:r>
            <a:r>
              <a:rPr lang="en-US" dirty="0" err="1" smtClean="0">
                <a:latin typeface="Consolas"/>
              </a:rPr>
              <a:t>sumList</a:t>
            </a:r>
            <a:r>
              <a:rPr lang="en-US" dirty="0" smtClean="0">
                <a:latin typeface="Consolas"/>
              </a:rPr>
              <a:t>' </a:t>
            </a:r>
            <a:r>
              <a:rPr lang="en-US" dirty="0" err="1" smtClean="0">
                <a:latin typeface="Consolas"/>
              </a:rPr>
              <a:t>ntotal</a:t>
            </a:r>
            <a:r>
              <a:rPr lang="en-US" dirty="0" smtClean="0">
                <a:latin typeface="Consolas"/>
              </a:rPr>
              <a:t> </a:t>
            </a:r>
            <a:r>
              <a:rPr lang="en-US" dirty="0" err="1" smtClean="0">
                <a:latin typeface="Consolas"/>
              </a:rPr>
              <a:t>xs</a:t>
            </a:r>
            <a:endParaRPr lang="en-US" dirty="0" smtClean="0">
              <a:latin typeface="Consolas"/>
            </a:endParaRPr>
          </a:p>
          <a:p>
            <a:r>
              <a:rPr lang="en-US" b="1" dirty="0" smtClean="0">
                <a:latin typeface="Consolas"/>
              </a:rPr>
              <a:t>let </a:t>
            </a:r>
            <a:r>
              <a:rPr lang="en-US" dirty="0" err="1" smtClean="0">
                <a:latin typeface="Consolas"/>
              </a:rPr>
              <a:t>sumList</a:t>
            </a:r>
            <a:r>
              <a:rPr lang="en-US" dirty="0" smtClean="0">
                <a:latin typeface="Consolas"/>
              </a:rPr>
              <a:t> list = </a:t>
            </a:r>
            <a:r>
              <a:rPr lang="en-US" dirty="0" err="1" smtClean="0">
                <a:latin typeface="Consolas"/>
              </a:rPr>
              <a:t>sumList</a:t>
            </a:r>
            <a:r>
              <a:rPr lang="en-US" dirty="0" smtClean="0">
                <a:latin typeface="Consolas"/>
              </a:rPr>
              <a:t>' 0 list</a:t>
            </a:r>
            <a:endParaRPr lang="cs-CZ" dirty="0" smtClean="0">
              <a:solidFill>
                <a:srgbClr val="008000"/>
              </a:solidFill>
              <a:latin typeface="Consolas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4214810" y="2285992"/>
            <a:ext cx="2071702" cy="571504"/>
          </a:xfrm>
          <a:prstGeom prst="wedgeRoundRectCallout">
            <a:avLst>
              <a:gd name="adj1" fmla="val -73296"/>
              <a:gd name="adj2" fmla="val 58827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Performs addition </a:t>
            </a:r>
            <a:r>
              <a:rPr lang="en-US" b="1" dirty="0" smtClean="0"/>
              <a:t>before </a:t>
            </a:r>
            <a:r>
              <a:rPr lang="en-US" dirty="0" smtClean="0"/>
              <a:t>recursion</a:t>
            </a:r>
            <a:endParaRPr lang="cs-CZ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71406" y="2714620"/>
            <a:ext cx="1857388" cy="571504"/>
          </a:xfrm>
          <a:prstGeom prst="wedgeRoundRectCallout">
            <a:avLst>
              <a:gd name="adj1" fmla="val 68631"/>
              <a:gd name="adj2" fmla="val 53827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Recursive call is the last thing!</a:t>
            </a:r>
            <a:endParaRPr lang="cs-CZ" dirty="0"/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5857884" y="2786058"/>
          <a:ext cx="3143272" cy="3457600"/>
        </p:xfrm>
        <a:graphic>
          <a:graphicData uri="http://schemas.openxmlformats.org/presentationml/2006/ole">
            <p:oleObj spid="_x0000_s27651" name="Visio" r:id="rId3" imgW="1936074" imgH="2130357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i="1" dirty="0" smtClean="0"/>
              <a:t>Write a tail-recursive function that takes a list and “removes” all odd numbers from the list.</a:t>
            </a:r>
          </a:p>
          <a:p>
            <a:pPr lvl="1"/>
            <a:r>
              <a:rPr lang="en-US" sz="2200" i="1" dirty="0" smtClean="0"/>
              <a:t>	</a:t>
            </a:r>
            <a:r>
              <a:rPr lang="en-US" sz="2200" i="1" dirty="0" smtClean="0"/>
              <a:t>(e.g</a:t>
            </a:r>
            <a:r>
              <a:rPr lang="en-US" sz="2200" i="1" dirty="0" smtClean="0"/>
              <a:t>. </a:t>
            </a:r>
            <a:r>
              <a:rPr lang="en-US" sz="2200" i="1" dirty="0" err="1" smtClean="0"/>
              <a:t>removeOdds</a:t>
            </a:r>
            <a:r>
              <a:rPr lang="en-US" sz="2200" i="1" dirty="0" smtClean="0"/>
              <a:t> [1; 2; 3; 5; 4] = [2; 4</a:t>
            </a:r>
            <a:r>
              <a:rPr lang="en-US" sz="2200" i="1" dirty="0" smtClean="0"/>
              <a:t>])</a:t>
            </a:r>
            <a:endParaRPr lang="en-US" sz="2200" i="1" dirty="0" smtClean="0"/>
          </a:p>
          <a:p>
            <a:r>
              <a:rPr lang="en-US" sz="2600" b="1" i="1" dirty="0" smtClean="0"/>
              <a:t>Hints:</a:t>
            </a:r>
          </a:p>
          <a:p>
            <a:pPr lvl="1"/>
            <a:r>
              <a:rPr lang="en-US" sz="2200" b="1" i="1" dirty="0" smtClean="0"/>
              <a:t>1</a:t>
            </a:r>
            <a:r>
              <a:rPr lang="en-US" sz="2200" i="1" dirty="0" smtClean="0"/>
              <a:t>. Tail-recursive functions do all processing when </a:t>
            </a:r>
            <a:br>
              <a:rPr lang="en-US" sz="2200" i="1" dirty="0" smtClean="0"/>
            </a:br>
            <a:r>
              <a:rPr lang="en-US" sz="2200" i="1" dirty="0" smtClean="0"/>
              <a:t>traversing the list forward.</a:t>
            </a:r>
          </a:p>
          <a:p>
            <a:pPr lvl="1"/>
            <a:r>
              <a:rPr lang="en-US" sz="2200" b="1" i="1" dirty="0" smtClean="0"/>
              <a:t>2. </a:t>
            </a:r>
            <a:r>
              <a:rPr lang="en-US" sz="2200" i="1" dirty="0" smtClean="0"/>
              <a:t>You’ll need to do this during two traversals of some list </a:t>
            </a:r>
            <a:br>
              <a:rPr lang="en-US" sz="2200" i="1" dirty="0" smtClean="0"/>
            </a:br>
            <a:r>
              <a:rPr lang="en-US" sz="2200" i="1" dirty="0" smtClean="0"/>
              <a:t>(both of them use accumulator and are tail-recursive)</a:t>
            </a:r>
            <a:endParaRPr lang="en-US" sz="2200" b="1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#2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Generic types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 that can carry values of any type</a:t>
            </a:r>
          </a:p>
          <a:p>
            <a:pPr lvl="1"/>
            <a:r>
              <a:rPr lang="en-US" b="1" dirty="0" smtClean="0"/>
              <a:t>Note:</a:t>
            </a:r>
            <a:r>
              <a:rPr lang="en-US" dirty="0" smtClean="0"/>
              <a:t> Built-in tuple is “generic” automatically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Declaring our own generic types</a:t>
            </a:r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types</a:t>
            </a:r>
            <a:endParaRPr lang="cs-CZ" dirty="0"/>
          </a:p>
        </p:txBody>
      </p:sp>
      <p:sp>
        <p:nvSpPr>
          <p:cNvPr id="5" name="TextBox 4"/>
          <p:cNvSpPr txBox="1"/>
          <p:nvPr/>
        </p:nvSpPr>
        <p:spPr>
          <a:xfrm>
            <a:off x="1000100" y="4357694"/>
            <a:ext cx="33575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type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MyOption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&lt;'a&gt; =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|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MySome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of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'a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|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MyNone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7290" y="2786058"/>
            <a:ext cx="3991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da-DK" dirty="0" smtClean="0">
                <a:latin typeface="Consolas" pitchFamily="49" charset="0"/>
                <a:cs typeface="Consolas" pitchFamily="49" charset="0"/>
              </a:rPr>
              <a:t>tup1 = ("hello", 1234)</a:t>
            </a:r>
          </a:p>
          <a:p>
            <a:r>
              <a:rPr lang="da-DK" b="1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da-DK" dirty="0" smtClean="0">
                <a:latin typeface="Consolas" pitchFamily="49" charset="0"/>
                <a:cs typeface="Consolas" pitchFamily="49" charset="0"/>
              </a:rPr>
              <a:t>tup2 = (12.34, false)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3571868" y="4094812"/>
            <a:ext cx="1643074" cy="620072"/>
          </a:xfrm>
          <a:prstGeom prst="wedgeRoundRectCallout">
            <a:avLst>
              <a:gd name="adj1" fmla="val -72563"/>
              <a:gd name="adj2" fmla="val -2559"/>
              <a:gd name="adj3" fmla="val 16667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Generic type parameter(s)</a:t>
            </a:r>
            <a:endParaRPr lang="cs-CZ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2224070" y="5214950"/>
            <a:ext cx="2419368" cy="620072"/>
          </a:xfrm>
          <a:prstGeom prst="wedgeRoundRectCallout">
            <a:avLst>
              <a:gd name="adj1" fmla="val -21382"/>
              <a:gd name="adj2" fmla="val -85509"/>
              <a:gd name="adj3" fmla="val 16667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Actual type argument will be used here</a:t>
            </a:r>
            <a:endParaRPr lang="cs-CZ" dirty="0"/>
          </a:p>
        </p:txBody>
      </p:sp>
      <p:sp>
        <p:nvSpPr>
          <p:cNvPr id="9" name="TextBox 8"/>
          <p:cNvSpPr txBox="1"/>
          <p:nvPr/>
        </p:nvSpPr>
        <p:spPr>
          <a:xfrm>
            <a:off x="5929322" y="4714884"/>
            <a:ext cx="2714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type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'a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MyOption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|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MySome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of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'a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|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MyNone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6429388" y="3786190"/>
            <a:ext cx="2071702" cy="642942"/>
          </a:xfrm>
          <a:prstGeom prst="wedgeRoundRectCallout">
            <a:avLst>
              <a:gd name="adj1" fmla="val -33023"/>
              <a:gd name="adj2" fmla="val 87811"/>
              <a:gd name="adj3" fmla="val 16667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OCaml-compatible syntax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inference infers the type automatically</a:t>
            </a:r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generic types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000100" y="2432819"/>
            <a:ext cx="67866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optNum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MySome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(5);;</a:t>
            </a:r>
          </a:p>
          <a:p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optNum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MyOption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&gt; = 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MySome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5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optStr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MySome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abc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");;</a:t>
            </a:r>
          </a:p>
          <a:p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optStr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MyOption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&lt;string&gt; = 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MySome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"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abc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"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opt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MyNone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;;</a:t>
            </a:r>
          </a:p>
          <a:p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opt : 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MyOption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&lt;'a&gt;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optStr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opt;;</a:t>
            </a:r>
          </a:p>
          <a:p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it : 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= false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5572132" y="2214554"/>
            <a:ext cx="1643074" cy="571504"/>
          </a:xfrm>
          <a:prstGeom prst="wedgeRoundRectCallout">
            <a:avLst>
              <a:gd name="adj1" fmla="val -92731"/>
              <a:gd name="adj2" fmla="val 43827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Inferred type argument</a:t>
            </a:r>
            <a:endParaRPr lang="cs-CZ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4429124" y="4000504"/>
            <a:ext cx="2928958" cy="857256"/>
          </a:xfrm>
          <a:prstGeom prst="wedgeRoundRectCallout">
            <a:avLst>
              <a:gd name="adj1" fmla="val -64439"/>
              <a:gd name="adj2" fmla="val -617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Tricky thing: </a:t>
            </a:r>
            <a:r>
              <a:rPr lang="en-US" dirty="0" smtClean="0"/>
              <a:t>generic value – we don’t know the actual type argument yet</a:t>
            </a:r>
            <a:endParaRPr lang="cs-CZ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4010020" y="5072074"/>
            <a:ext cx="2205054" cy="571504"/>
          </a:xfrm>
          <a:prstGeom prst="wedgeRoundRectCallout">
            <a:avLst>
              <a:gd name="adj1" fmla="val -72214"/>
              <a:gd name="adj2" fmla="val -37283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can use it with any other option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like ordinary functions – “it just works”!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Automatic generalization</a:t>
            </a:r>
          </a:p>
          <a:p>
            <a:pPr lvl="1"/>
            <a:r>
              <a:rPr lang="en-US" dirty="0" smtClean="0"/>
              <a:t>An important aspect of F# type inference</a:t>
            </a:r>
          </a:p>
          <a:p>
            <a:pPr lvl="1"/>
            <a:r>
              <a:rPr lang="en-US" dirty="0" smtClean="0"/>
              <a:t>Finds the most general type of a function </a:t>
            </a:r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generic functions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214414" y="2281190"/>
            <a:ext cx="67866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let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getValue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opt = </a:t>
            </a:r>
            <a:endParaRPr lang="en-US" i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match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opt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with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|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MySome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(v) -&gt; v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| _ -&gt;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failwith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"error!";;</a:t>
            </a:r>
          </a:p>
          <a:p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getValue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MyOption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&lt;'a&gt; -&gt; 'a</a:t>
            </a:r>
          </a:p>
          <a:p>
            <a:endParaRPr lang="en-US" i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getValue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MySome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"hey");;</a:t>
            </a:r>
          </a:p>
          <a:p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it : string = "hey"</a:t>
            </a:r>
          </a:p>
          <a:p>
            <a:endParaRPr lang="en-US" i="1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4500562" y="2281190"/>
            <a:ext cx="3571900" cy="285752"/>
          </a:xfrm>
          <a:prstGeom prst="wedgeRoundRectCallout">
            <a:avLst>
              <a:gd name="adj1" fmla="val -67454"/>
              <a:gd name="adj2" fmla="val -12839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Inferred as generic argument</a:t>
            </a:r>
            <a:endParaRPr lang="cs-CZ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5286380" y="2709818"/>
            <a:ext cx="2286016" cy="642942"/>
          </a:xfrm>
          <a:prstGeom prst="wedgeRoundRectCallout">
            <a:avLst>
              <a:gd name="adj1" fmla="val -80689"/>
              <a:gd name="adj2" fmla="val -2098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Doesn’t matter what type the value has</a:t>
            </a:r>
            <a:endParaRPr lang="cs-CZ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643570" y="3781388"/>
            <a:ext cx="2490806" cy="571504"/>
          </a:xfrm>
          <a:prstGeom prst="wedgeRoundRectCallout">
            <a:avLst>
              <a:gd name="adj1" fmla="val -71832"/>
              <a:gd name="adj2" fmla="val -58950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type of “</a:t>
            </a:r>
            <a:r>
              <a:rPr lang="en-US" dirty="0" err="1" smtClean="0"/>
              <a:t>getValue</a:t>
            </a:r>
            <a:r>
              <a:rPr lang="en-US" dirty="0" smtClean="0"/>
              <a:t>” is generic function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Recursive data types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Question</a:t>
            </a:r>
          </a:p>
          <a:p>
            <a:pPr>
              <a:buNone/>
            </a:pPr>
            <a:r>
              <a:rPr lang="en-US" b="1" i="1" dirty="0" smtClean="0"/>
              <a:t>	</a:t>
            </a:r>
            <a:r>
              <a:rPr lang="en-US" i="1" dirty="0" smtClean="0"/>
              <a:t>Can we create a data type that can represent datasets of arbitrary size, unknown at compile time (using what we’ve seen so far)?</a:t>
            </a:r>
            <a:br>
              <a:rPr lang="en-US" i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If yes, how can we do that?</a:t>
            </a:r>
            <a:endParaRPr lang="cs-CZ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declarations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type recursively in its declaration</a:t>
            </a:r>
          </a:p>
          <a:p>
            <a:endParaRPr lang="en-US" sz="2400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We also need to terminate the recursion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357290" y="4157497"/>
            <a:ext cx="67151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type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List&lt;'a&gt; =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| Cons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of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'a * List&lt;'a&gt;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| Nil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list = Cons(0, Cons(1, Cons(2, Nil)))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type declarations</a:t>
            </a:r>
            <a:endParaRPr lang="cs-CZ" dirty="0"/>
          </a:p>
        </p:txBody>
      </p:sp>
      <p:sp>
        <p:nvSpPr>
          <p:cNvPr id="6" name="TextBox 5"/>
          <p:cNvSpPr txBox="1"/>
          <p:nvPr/>
        </p:nvSpPr>
        <p:spPr>
          <a:xfrm>
            <a:off x="1357290" y="2285992"/>
            <a:ext cx="6715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type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List&lt;'a&gt; =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| Cons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of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'a * List&lt;'a&gt;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list = Cons(0, Cons(1, Cons(2, ...)))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4429124" y="2214554"/>
            <a:ext cx="2214578" cy="285752"/>
          </a:xfrm>
          <a:prstGeom prst="wedgeRoundRectCallout">
            <a:avLst>
              <a:gd name="adj1" fmla="val -63560"/>
              <a:gd name="adj2" fmla="val 61144"/>
              <a:gd name="adj3" fmla="val 16667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Recursive usage</a:t>
            </a:r>
            <a:endParaRPr lang="cs-CZ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6286512" y="2571744"/>
            <a:ext cx="1643074" cy="571504"/>
          </a:xfrm>
          <a:prstGeom prst="wedgeRoundRectCallout">
            <a:avLst>
              <a:gd name="adj1" fmla="val -72441"/>
              <a:gd name="adj2" fmla="val 48827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looks like a problem!</a:t>
            </a:r>
            <a:endParaRPr lang="cs-CZ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4643438" y="4429132"/>
            <a:ext cx="1643074" cy="571504"/>
          </a:xfrm>
          <a:prstGeom prst="wedgeRoundRectCallout">
            <a:avLst>
              <a:gd name="adj1" fmla="val -86354"/>
              <a:gd name="adj2" fmla="val 23827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Represents an empty list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0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as our previous list – two constructors:</a:t>
            </a:r>
          </a:p>
          <a:p>
            <a:pPr lvl="2">
              <a:spcBef>
                <a:spcPts val="0"/>
              </a:spcBef>
            </a:pPr>
            <a:r>
              <a:rPr lang="en-US" sz="2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 smtClean="0"/>
              <a:t> – creates an empty list</a:t>
            </a:r>
          </a:p>
          <a:p>
            <a:pPr lvl="2">
              <a:spcBef>
                <a:spcPts val="0"/>
              </a:spcBef>
            </a:pPr>
            <a:r>
              <a:rPr lang="en-US" sz="2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smtClean="0"/>
              <a:t> – creates list from element and a list</a:t>
            </a:r>
          </a:p>
          <a:p>
            <a:pPr lvl="2">
              <a:spcBef>
                <a:spcPts val="0"/>
              </a:spcBef>
            </a:pPr>
            <a:r>
              <a:rPr lang="en-US" sz="2000" dirty="0" smtClean="0"/>
              <a:t>operator </a:t>
            </a:r>
            <a:r>
              <a:rPr lang="en-US" sz="2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 </a:t>
            </a:r>
            <a:r>
              <a:rPr lang="en-US" dirty="0" smtClean="0"/>
              <a:t> – concatenates two lists (inefficient)</a:t>
            </a:r>
          </a:p>
          <a:p>
            <a:pPr lvl="1"/>
            <a:endParaRPr lang="en-US" dirty="0" smtClean="0"/>
          </a:p>
          <a:p>
            <a:pPr lvl="1"/>
            <a:endParaRPr lang="en-US" sz="1400" dirty="0" smtClean="0"/>
          </a:p>
          <a:p>
            <a:r>
              <a:rPr lang="en-US" dirty="0" smtClean="0"/>
              <a:t>Processing lists using pattern-matching</a:t>
            </a:r>
          </a:p>
          <a:p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list type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285852" y="3357562"/>
            <a:ext cx="6715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data = (1::(2::(3::(4::(5::[])))))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data = 1::2::3::4::5::[]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data = [1; 2; 3; 4; 5]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6072198" y="3709388"/>
            <a:ext cx="2000264" cy="285752"/>
          </a:xfrm>
          <a:prstGeom prst="wedgeRoundRectCallout">
            <a:avLst>
              <a:gd name="adj1" fmla="val -77783"/>
              <a:gd name="adj2" fmla="val -26173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Right-associative</a:t>
            </a:r>
            <a:endParaRPr lang="cs-CZ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5286380" y="4138016"/>
            <a:ext cx="2000264" cy="285752"/>
          </a:xfrm>
          <a:prstGeom prst="wedgeRoundRectCallout">
            <a:avLst>
              <a:gd name="adj1" fmla="val -70641"/>
              <a:gd name="adj2" fmla="val -39507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Simplified syntax</a:t>
            </a:r>
            <a:endParaRPr lang="cs-CZ" dirty="0"/>
          </a:p>
        </p:txBody>
      </p:sp>
      <p:sp>
        <p:nvSpPr>
          <p:cNvPr id="7" name="TextBox 6"/>
          <p:cNvSpPr txBox="1"/>
          <p:nvPr/>
        </p:nvSpPr>
        <p:spPr>
          <a:xfrm>
            <a:off x="1214414" y="4800439"/>
            <a:ext cx="6715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firstElement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  match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data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with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| [] -&gt; -1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| x::_ -&gt; x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4286248" y="5000636"/>
            <a:ext cx="2000264" cy="857256"/>
          </a:xfrm>
          <a:prstGeom prst="wedgeRoundRectCallout">
            <a:avLst>
              <a:gd name="adj1" fmla="val -77783"/>
              <a:gd name="adj2" fmla="val -20618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Complete pattern match – covers both cases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My Theme">
      <a:dk1>
        <a:sysClr val="windowText" lastClr="000000"/>
      </a:dk1>
      <a:lt1>
        <a:sysClr val="window" lastClr="FFFFFF"/>
      </a:lt1>
      <a:dk2>
        <a:srgbClr val="1F497D"/>
      </a:dk2>
      <a:lt2>
        <a:srgbClr val="F8F2D8"/>
      </a:lt2>
      <a:accent1>
        <a:srgbClr val="3182DB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ps">
      <a:majorFont>
        <a:latin typeface="Bookman Old Style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5679</TotalTime>
  <Words>996</Words>
  <Application>Microsoft Office PowerPoint</Application>
  <PresentationFormat>On-screen Show (4:3)</PresentationFormat>
  <Paragraphs>202</Paragraphs>
  <Slides>18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Visio</vt:lpstr>
      <vt:lpstr>Programovací jazyky F# a OCaml</vt:lpstr>
      <vt:lpstr> Generic types</vt:lpstr>
      <vt:lpstr>Generic types</vt:lpstr>
      <vt:lpstr>Using generic types</vt:lpstr>
      <vt:lpstr>Writing generic functions</vt:lpstr>
      <vt:lpstr> Recursive data types</vt:lpstr>
      <vt:lpstr>Type declarations</vt:lpstr>
      <vt:lpstr>Recursive type declarations</vt:lpstr>
      <vt:lpstr>F# list type</vt:lpstr>
      <vt:lpstr>Structural recursion</vt:lpstr>
      <vt:lpstr>Structurally recursive functions</vt:lpstr>
      <vt:lpstr>Processing lists</vt:lpstr>
      <vt:lpstr>Structurally recursive functions</vt:lpstr>
      <vt:lpstr>Homework #1</vt:lpstr>
      <vt:lpstr> Tail-recursion</vt:lpstr>
      <vt:lpstr>Sum list – non-tail-recursive</vt:lpstr>
      <vt:lpstr>Sum list – tail-recursive</vt:lpstr>
      <vt:lpstr>Homework #2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Tomas Petricek</dc:creator>
  <cp:lastModifiedBy>Tomas Petricek</cp:lastModifiedBy>
  <cp:revision>375</cp:revision>
  <dcterms:created xsi:type="dcterms:W3CDTF">2009-10-03T13:30:03Z</dcterms:created>
  <dcterms:modified xsi:type="dcterms:W3CDTF">2009-11-23T16:44:46Z</dcterms:modified>
</cp:coreProperties>
</file>