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91" r:id="rId3"/>
    <p:sldId id="292" r:id="rId4"/>
    <p:sldId id="280" r:id="rId5"/>
    <p:sldId id="302" r:id="rId6"/>
    <p:sldId id="304" r:id="rId7"/>
    <p:sldId id="305" r:id="rId8"/>
    <p:sldId id="303" r:id="rId9"/>
    <p:sldId id="301" r:id="rId10"/>
    <p:sldId id="293" r:id="rId11"/>
    <p:sldId id="297" r:id="rId12"/>
    <p:sldId id="294" r:id="rId13"/>
    <p:sldId id="290" r:id="rId14"/>
    <p:sldId id="295" r:id="rId15"/>
    <p:sldId id="298" r:id="rId16"/>
    <p:sldId id="299" r:id="rId17"/>
    <p:sldId id="300" r:id="rId18"/>
    <p:sldId id="296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9" autoAdjust="0"/>
    <p:restoredTop sz="94700" autoAdjust="0"/>
  </p:normalViewPr>
  <p:slideViewPr>
    <p:cSldViewPr>
      <p:cViewPr>
        <p:scale>
          <a:sx n="75" d="100"/>
          <a:sy n="75" d="100"/>
        </p:scale>
        <p:origin x="-1812" y="-12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4992-7B15-4A2F-A06D-56062C7F80D9}" type="datetimeFigureOut">
              <a:rPr lang="cs-CZ" smtClean="0"/>
              <a:pPr/>
              <a:t>4.1.2010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F6891-8572-4B9F-AB3A-9F9C4C7802E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6891-8572-4B9F-AB3A-9F9C4C7802E7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mff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3857628"/>
            <a:ext cx="6643734" cy="18573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3714752"/>
            <a:ext cx="6643734" cy="1857388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4"/>
          <p:cNvSpPr>
            <a:spLocks noChangeArrowheads="1" noChangeShapeType="1"/>
          </p:cNvSpPr>
          <p:nvPr userDrawn="1"/>
        </p:nvSpPr>
        <p:spPr bwMode="auto">
          <a:xfrm>
            <a:off x="2000232" y="1441427"/>
            <a:ext cx="6335722" cy="6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1357298"/>
            <a:ext cx="6643734" cy="1857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1214422"/>
            <a:ext cx="6643734" cy="1857388"/>
          </a:xfrm>
          <a:prstGeom prst="rect">
            <a:avLst/>
          </a:prstGeom>
          <a:noFill/>
          <a:ln w="15875" cap="sq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736"/>
            <a:ext cx="6500858" cy="1571636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Rectangle 9"/>
          <p:cNvSpPr/>
          <p:nvPr userDrawn="1"/>
        </p:nvSpPr>
        <p:spPr>
          <a:xfrm>
            <a:off x="642910" y="1714488"/>
            <a:ext cx="8072494" cy="4429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8043890" cy="4411675"/>
          </a:xfrm>
          <a:noFill/>
        </p:spPr>
        <p:txBody>
          <a:bodyPr/>
          <a:lstStyle>
            <a:lvl1pPr>
              <a:spcBef>
                <a:spcPts val="2000"/>
              </a:spcBef>
              <a:buFont typeface="Cambria" pitchFamily="18" charset="0"/>
              <a:buChar char="»"/>
              <a:defRPr sz="3000" baseline="0"/>
            </a:lvl1pPr>
            <a:lvl2pPr marL="651600" indent="0">
              <a:spcBef>
                <a:spcPts val="400"/>
              </a:spcBef>
              <a:spcAft>
                <a:spcPts val="400"/>
              </a:spcAft>
              <a:buFontTx/>
              <a:buNone/>
              <a:defRPr sz="2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br>
              <a:rPr lang="en-US" dirty="0" smtClean="0"/>
            </a:b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Rectangle 8"/>
          <p:cNvSpPr/>
          <p:nvPr userDrawn="1"/>
        </p:nvSpPr>
        <p:spPr>
          <a:xfrm>
            <a:off x="500034" y="1571612"/>
            <a:ext cx="8072494" cy="4429156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r>
              <a:rPr lang="en-US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smtClean="0">
                <a:sym typeface="Wingdings" pitchFamily="2" charset="2"/>
                <a:hlinkClick r:id="rId2"/>
              </a:rPr>
              <a:t>http://tomasp.net/mff</a:t>
            </a:r>
            <a:r>
              <a:rPr lang="en-US" sz="1400" dirty="0" smtClean="0">
                <a:sym typeface="Wingdings" pitchFamily="2" charset="2"/>
              </a:rPr>
              <a:t> </a:t>
            </a:r>
            <a:endParaRPr lang="cs-CZ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714488"/>
            <a:ext cx="8115328" cy="4411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58" y="6356350"/>
            <a:ext cx="3929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394" b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NPRG049— Programovací jazyky OCaml a F#</a:t>
            </a:r>
            <a:endParaRPr lang="cs-CZ" b="1" dirty="0" smtClean="0"/>
          </a:p>
          <a:p>
            <a:r>
              <a:rPr lang="cs-CZ" dirty="0" smtClean="0"/>
              <a:t> 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9322" y="6356350"/>
            <a:ext cx="275747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Tomáš Petříček</a:t>
            </a:r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8072494" cy="1470025"/>
          </a:xfrm>
        </p:spPr>
        <p:txBody>
          <a:bodyPr>
            <a:normAutofit/>
          </a:bodyPr>
          <a:lstStyle/>
          <a:p>
            <a:r>
              <a:rPr lang="cs-CZ" sz="3800" dirty="0" smtClean="0"/>
              <a:t>Program</a:t>
            </a:r>
            <a:r>
              <a:rPr lang="en-US" sz="3800" dirty="0" smtClean="0"/>
              <a:t>o</a:t>
            </a:r>
            <a:r>
              <a:rPr lang="cs-CZ" sz="3800" dirty="0" smtClean="0"/>
              <a:t>vací jazyky F</a:t>
            </a:r>
            <a:r>
              <a:rPr lang="en-US" sz="3800" dirty="0" smtClean="0"/>
              <a:t># a OCaml</a:t>
            </a:r>
            <a:endParaRPr lang="cs-CZ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886200"/>
            <a:ext cx="6572296" cy="1752600"/>
          </a:xfrm>
        </p:spPr>
        <p:txBody>
          <a:bodyPr/>
          <a:lstStyle/>
          <a:p>
            <a:r>
              <a:rPr lang="en-US" b="1" dirty="0" smtClean="0"/>
              <a:t>Chapter 5.</a:t>
            </a:r>
          </a:p>
          <a:p>
            <a:r>
              <a:rPr lang="en-US" dirty="0" smtClean="0"/>
              <a:t>Hiding recursion using function-as-values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714488"/>
            <a:ext cx="8143932" cy="4411675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lists in F#</a:t>
            </a:r>
          </a:p>
          <a:p>
            <a:pPr lvl="1"/>
            <a:r>
              <a:rPr lang="en-US" b="1" dirty="0" smtClean="0"/>
              <a:t>map </a:t>
            </a:r>
            <a:r>
              <a:rPr lang="en-US" dirty="0" smtClean="0"/>
              <a:t>– Generates a new value for each element</a:t>
            </a:r>
          </a:p>
          <a:p>
            <a:pPr lvl="1"/>
            <a:r>
              <a:rPr lang="en-US" b="1" dirty="0" smtClean="0"/>
              <a:t>filter </a:t>
            </a:r>
            <a:r>
              <a:rPr lang="en-US" dirty="0" smtClean="0"/>
              <a:t>– Creates list filtered using predicate</a:t>
            </a:r>
          </a:p>
          <a:p>
            <a:pPr lvl="1"/>
            <a:r>
              <a:rPr lang="en-US" b="1" dirty="0" smtClean="0"/>
              <a:t>fold </a:t>
            </a:r>
            <a:r>
              <a:rPr lang="en-US" dirty="0" smtClean="0"/>
              <a:t>– Aggregate all elements into “some state”</a:t>
            </a:r>
          </a:p>
          <a:p>
            <a:pPr lvl="1"/>
            <a:r>
              <a:rPr lang="en-US" b="1" dirty="0" err="1" smtClean="0"/>
              <a:t>foldBack</a:t>
            </a:r>
            <a:r>
              <a:rPr lang="en-US" b="1" dirty="0" smtClean="0"/>
              <a:t> </a:t>
            </a:r>
            <a:r>
              <a:rPr lang="en-US" dirty="0" smtClean="0"/>
              <a:t>– same as fold, but from the end</a:t>
            </a:r>
          </a:p>
          <a:p>
            <a:pPr lvl="1"/>
            <a:r>
              <a:rPr lang="en-US" b="1" dirty="0" smtClean="0"/>
              <a:t>collect </a:t>
            </a:r>
            <a:r>
              <a:rPr lang="en-US" dirty="0" smtClean="0"/>
              <a:t>(aka </a:t>
            </a:r>
            <a:r>
              <a:rPr lang="en-US" b="1" dirty="0" smtClean="0"/>
              <a:t>bind</a:t>
            </a:r>
            <a:r>
              <a:rPr lang="en-US" dirty="0" smtClean="0"/>
              <a:t>) – generate list of data for every element and merge all created lists</a:t>
            </a:r>
          </a:p>
          <a:p>
            <a:pPr lvl="1"/>
            <a:r>
              <a:rPr lang="en-US" b="1" dirty="0" smtClean="0"/>
              <a:t>rev </a:t>
            </a:r>
            <a:r>
              <a:rPr lang="en-US" dirty="0" smtClean="0"/>
              <a:t>– reverse the list</a:t>
            </a:r>
          </a:p>
          <a:p>
            <a:pPr lvl="1"/>
            <a:r>
              <a:rPr lang="en-US" b="1" dirty="0" err="1" smtClean="0"/>
              <a:t>Seq.unfold</a:t>
            </a:r>
            <a:r>
              <a:rPr lang="en-US" b="1" dirty="0" smtClean="0"/>
              <a:t> </a:t>
            </a:r>
            <a:r>
              <a:rPr lang="en-US" dirty="0" smtClean="0"/>
              <a:t>– builds a sequence (convertible to list)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library functions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Working with lists in F#</a:t>
            </a:r>
            <a:endParaRPr lang="cs-CZ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|&gt;</a:t>
            </a:r>
            <a:r>
              <a:rPr lang="en-US" dirty="0" smtClean="0"/>
              <a:t> operator)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Composition 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dirty="0" smtClean="0"/>
              <a:t> operator)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and composition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285992"/>
            <a:ext cx="71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[1 .. 10] |&gt; List.filter (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fun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n -&gt; n%2=0) </a:t>
            </a: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          |&gt; List.map (</a:t>
            </a:r>
            <a:r>
              <a:rPr lang="pt-BR" b="1" dirty="0" smtClean="0">
                <a:latin typeface="Consolas" pitchFamily="49" charset="0"/>
                <a:cs typeface="Consolas" pitchFamily="49" charset="0"/>
              </a:rPr>
              <a:t>fun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n -&gt; n*n)</a:t>
            </a:r>
          </a:p>
          <a:p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// Implementation is very simple!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(|&gt;) v f = f 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4500570"/>
            <a:ext cx="71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[(1, "one"); (2, "two"); (3, "three")]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|&gt; List.map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// Implementation is very simple!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(&gt;&gt;) f g x = g (f x)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86512" y="2714620"/>
            <a:ext cx="2286016" cy="857256"/>
          </a:xfrm>
          <a:prstGeom prst="wedgeRoundRectCallout">
            <a:avLst>
              <a:gd name="adj1" fmla="val -82490"/>
              <a:gd name="adj2" fmla="val 3819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the value eon the left side to the function on the right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929322" y="5357826"/>
            <a:ext cx="2490806" cy="714380"/>
          </a:xfrm>
          <a:prstGeom prst="wedgeRoundRectCallout">
            <a:avLst>
              <a:gd name="adj1" fmla="val -73822"/>
              <a:gd name="adj2" fmla="val 1864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 a function that performs </a:t>
            </a:r>
            <a:r>
              <a:rPr lang="en-US" i="1" dirty="0" smtClean="0"/>
              <a:t>f</a:t>
            </a:r>
            <a:r>
              <a:rPr lang="en-US" dirty="0" smtClean="0"/>
              <a:t>, then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fold </a:t>
            </a:r>
            <a:r>
              <a:rPr lang="en-US" i="1" dirty="0" smtClean="0"/>
              <a:t>processes data on the way to the front, </a:t>
            </a:r>
            <a:r>
              <a:rPr lang="en-US" b="1" i="1" dirty="0" err="1" smtClean="0"/>
              <a:t>foldBack</a:t>
            </a:r>
            <a:r>
              <a:rPr lang="en-US" b="1" i="1" dirty="0" smtClean="0"/>
              <a:t> </a:t>
            </a:r>
            <a:r>
              <a:rPr lang="en-US" i="1" dirty="0" smtClean="0"/>
              <a:t>on the way back (to the beginning).</a:t>
            </a:r>
          </a:p>
          <a:p>
            <a:endParaRPr lang="en-US" b="1" i="1" dirty="0" smtClean="0"/>
          </a:p>
          <a:p>
            <a:r>
              <a:rPr lang="en-US" i="1" dirty="0" smtClean="0"/>
              <a:t>Write a more general function that allows us to do both things at once. Use it to implement:</a:t>
            </a:r>
          </a:p>
          <a:p>
            <a:pPr lvl="1"/>
            <a:r>
              <a:rPr lang="en-US" b="1" i="1" dirty="0" smtClean="0"/>
              <a:t>fold </a:t>
            </a:r>
            <a:r>
              <a:rPr lang="en-US" i="1" dirty="0" smtClean="0"/>
              <a:t>&amp; </a:t>
            </a:r>
            <a:r>
              <a:rPr lang="en-US" b="1" i="1" dirty="0" err="1" smtClean="0"/>
              <a:t>foldBack</a:t>
            </a:r>
            <a:endParaRPr lang="en-US" b="1" i="1" dirty="0" smtClean="0"/>
          </a:p>
          <a:p>
            <a:pPr lvl="1"/>
            <a:r>
              <a:rPr lang="en-US" b="1" i="1" dirty="0" smtClean="0"/>
              <a:t>traverse </a:t>
            </a:r>
            <a:r>
              <a:rPr lang="en-US" i="1" dirty="0" smtClean="0"/>
              <a:t>homework</a:t>
            </a:r>
            <a:br>
              <a:rPr lang="en-US" i="1" dirty="0" smtClean="0"/>
            </a:br>
            <a:r>
              <a:rPr lang="en-US" i="1" dirty="0" smtClean="0"/>
              <a:t>(from Ch. 4, slide 14)</a:t>
            </a:r>
            <a:endParaRPr lang="en-US" b="1" i="1" dirty="0" smtClean="0"/>
          </a:p>
          <a:p>
            <a:pPr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cs-CZ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714876" y="4786322"/>
          <a:ext cx="3317875" cy="785813"/>
        </p:xfrm>
        <a:graphic>
          <a:graphicData uri="http://schemas.openxmlformats.org/presentationml/2006/ole">
            <p:oleObj spid="_x0000_s3074" name="Visio" r:id="rId3" imgW="2104687" imgH="498272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929190" y="2857496"/>
          <a:ext cx="2767009" cy="623504"/>
        </p:xfrm>
        <a:graphic>
          <a:graphicData uri="http://schemas.openxmlformats.org/presentationml/2006/ole">
            <p:oleObj spid="_x0000_s3075" name="Visio" r:id="rId4" imgW="2104687" imgH="474223" progId="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357290" y="2842108"/>
          <a:ext cx="2780490" cy="658330"/>
        </p:xfrm>
        <a:graphic>
          <a:graphicData uri="http://schemas.openxmlformats.org/presentationml/2006/ole">
            <p:oleObj spid="_x0000_s3076" name="Visio" r:id="rId5" imgW="2104687" imgH="49827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 data types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910" y="1731969"/>
            <a:ext cx="8043890" cy="4411675"/>
          </a:xfrm>
        </p:spPr>
        <p:txBody>
          <a:bodyPr>
            <a:noAutofit/>
          </a:bodyPr>
          <a:lstStyle/>
          <a:p>
            <a:r>
              <a:rPr lang="en-US" dirty="0" smtClean="0"/>
              <a:t>Defines a set and an operation on the set</a:t>
            </a:r>
          </a:p>
          <a:p>
            <a:r>
              <a:rPr lang="en-US" b="1" dirty="0" err="1" smtClean="0"/>
              <a:t>Monoid</a:t>
            </a:r>
            <a:r>
              <a:rPr lang="en-US" dirty="0" smtClean="0"/>
              <a:t>: is a set </a:t>
            </a:r>
            <a:r>
              <a:rPr lang="en-US" b="1" dirty="0" smtClean="0"/>
              <a:t>M</a:t>
            </a:r>
            <a:r>
              <a:rPr lang="en-US" dirty="0" smtClean="0"/>
              <a:t>, operation </a:t>
            </a:r>
            <a:r>
              <a:rPr lang="en-US" dirty="0" smtClean="0">
                <a:latin typeface="Cambria"/>
              </a:rPr>
              <a:t>•, element </a:t>
            </a:r>
            <a:r>
              <a:rPr lang="en-US" i="1" dirty="0" smtClean="0">
                <a:latin typeface="Cambria"/>
              </a:rPr>
              <a:t>e</a:t>
            </a:r>
            <a:r>
              <a:rPr lang="en-US" dirty="0" smtClean="0">
                <a:latin typeface="Cambria"/>
              </a:rPr>
              <a:t>:</a:t>
            </a:r>
          </a:p>
          <a:p>
            <a:pPr lvl="2">
              <a:buNone/>
            </a:pPr>
            <a:r>
              <a:rPr lang="en-US" dirty="0" smtClean="0"/>
              <a:t>Operation: 		</a:t>
            </a:r>
            <a:r>
              <a:rPr lang="en-US" i="1" dirty="0" smtClean="0"/>
              <a:t>•  :  </a:t>
            </a:r>
            <a:r>
              <a:rPr lang="en-US" b="1" i="1" dirty="0" smtClean="0"/>
              <a:t>M </a:t>
            </a:r>
            <a:r>
              <a:rPr lang="en-US" i="1" dirty="0" smtClean="0"/>
              <a:t>× </a:t>
            </a:r>
            <a:r>
              <a:rPr lang="en-US" b="1" i="1" dirty="0" smtClean="0"/>
              <a:t>M </a:t>
            </a:r>
            <a:r>
              <a:rPr lang="en-US" i="1" dirty="0" smtClean="0"/>
              <a:t>→ </a:t>
            </a:r>
            <a:r>
              <a:rPr lang="en-US" b="1" i="1" dirty="0" smtClean="0"/>
              <a:t>M</a:t>
            </a:r>
          </a:p>
          <a:p>
            <a:pPr lvl="2">
              <a:buNone/>
            </a:pPr>
            <a:r>
              <a:rPr lang="en-US" dirty="0" smtClean="0"/>
              <a:t>Associativity:</a:t>
            </a:r>
            <a:r>
              <a:rPr lang="en-US" i="1" dirty="0" smtClean="0"/>
              <a:t> 		(a • b) • c = a • (b • c)</a:t>
            </a:r>
          </a:p>
          <a:p>
            <a:pPr lvl="2">
              <a:buNone/>
            </a:pPr>
            <a:r>
              <a:rPr lang="en-US" dirty="0" smtClean="0"/>
              <a:t>Identity: 		</a:t>
            </a:r>
            <a:r>
              <a:rPr lang="en-US" i="1" dirty="0" smtClean="0"/>
              <a:t>e • a = a • e = a</a:t>
            </a:r>
          </a:p>
          <a:p>
            <a:r>
              <a:rPr lang="en-US" b="1" dirty="0" smtClean="0"/>
              <a:t>Natural numbers</a:t>
            </a:r>
            <a:r>
              <a:rPr lang="en-US" dirty="0" smtClean="0"/>
              <a:t>: set </a:t>
            </a:r>
            <a:r>
              <a:rPr lang="en-US" b="1" dirty="0" smtClean="0"/>
              <a:t>N</a:t>
            </a:r>
            <a:r>
              <a:rPr lang="en-US" dirty="0" smtClean="0"/>
              <a:t>, 0 ∈ </a:t>
            </a:r>
            <a:r>
              <a:rPr lang="en-US" b="1" dirty="0" smtClean="0"/>
              <a:t>N</a:t>
            </a:r>
            <a:r>
              <a:rPr lang="en-US" dirty="0" smtClean="0"/>
              <a:t>, operation S 	Successor:</a:t>
            </a:r>
            <a:r>
              <a:rPr lang="en-US" i="1" dirty="0" smtClean="0"/>
              <a:t> 		S :  </a:t>
            </a:r>
            <a:r>
              <a:rPr lang="en-US" b="1" i="1" dirty="0" smtClean="0"/>
              <a:t>N </a:t>
            </a:r>
            <a:r>
              <a:rPr lang="en-US" i="1" dirty="0" smtClean="0"/>
              <a:t>→ </a:t>
            </a:r>
            <a:r>
              <a:rPr lang="en-US" b="1" i="1" dirty="0" smtClean="0"/>
              <a:t>N</a:t>
            </a:r>
          </a:p>
          <a:p>
            <a:pPr lvl="1"/>
            <a:r>
              <a:rPr lang="en-US" dirty="0" smtClean="0"/>
              <a:t>Plus a lot of axioms defines natural numbers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definitions</a:t>
            </a:r>
            <a:endParaRPr lang="cs-CZ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type using operations we can use</a:t>
            </a:r>
          </a:p>
          <a:p>
            <a:r>
              <a:rPr lang="en-US" dirty="0" smtClean="0"/>
              <a:t>For example,  a list is </a:t>
            </a:r>
            <a:r>
              <a:rPr lang="en-US" b="1" dirty="0" smtClean="0"/>
              <a:t>L&lt;'a&gt; </a:t>
            </a:r>
            <a:r>
              <a:rPr lang="en-US" dirty="0" smtClean="0"/>
              <a:t>and operations:</a:t>
            </a:r>
          </a:p>
          <a:p>
            <a:pPr lvl="2">
              <a:buNone/>
            </a:pPr>
            <a:r>
              <a:rPr lang="en-US" dirty="0" smtClean="0">
                <a:solidFill>
                  <a:prstClr val="black"/>
                </a:solidFill>
              </a:rPr>
              <a:t>Operation:	</a:t>
            </a:r>
            <a:r>
              <a:rPr lang="en-US" i="1" dirty="0" smtClean="0">
                <a:solidFill>
                  <a:prstClr val="black"/>
                </a:solidFill>
              </a:rPr>
              <a:t>map  :  ('a → 'b) → L&lt;'a&gt; → L&lt;'b&gt;</a:t>
            </a:r>
          </a:p>
          <a:p>
            <a:pPr lvl="2">
              <a:buNone/>
            </a:pPr>
            <a:r>
              <a:rPr lang="en-US" dirty="0" smtClean="0">
                <a:solidFill>
                  <a:prstClr val="black"/>
                </a:solidFill>
              </a:rPr>
              <a:t>Operation:	</a:t>
            </a:r>
            <a:r>
              <a:rPr lang="en-US" i="1" dirty="0" smtClean="0">
                <a:solidFill>
                  <a:prstClr val="black"/>
                </a:solidFill>
              </a:rPr>
              <a:t>fold :  ('a → 'b → ‘a) → 'a → L&lt;‘b&gt; → ‘a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There are also some axioms…</a:t>
            </a:r>
          </a:p>
          <a:p>
            <a:pPr lvl="2">
              <a:buNone/>
            </a:pPr>
            <a:r>
              <a:rPr lang="en-US" i="1" dirty="0" smtClean="0">
                <a:solidFill>
                  <a:prstClr val="black"/>
                </a:solidFill>
              </a:rPr>
              <a:t>map g (map f l) == map (f &gt;&gt; g) l</a:t>
            </a:r>
          </a:p>
          <a:p>
            <a:pPr lvl="2">
              <a:buNone/>
            </a:pPr>
            <a:r>
              <a:rPr lang="en-US" i="1" dirty="0" smtClean="0">
                <a:solidFill>
                  <a:prstClr val="black"/>
                </a:solidFill>
              </a:rPr>
              <a:t>fold g v (map f l) == fold (</a:t>
            </a:r>
            <a:r>
              <a:rPr lang="en-US" b="1" i="1" dirty="0" smtClean="0">
                <a:solidFill>
                  <a:prstClr val="black"/>
                </a:solidFill>
              </a:rPr>
              <a:t>fun </a:t>
            </a:r>
            <a:r>
              <a:rPr lang="en-US" i="1" dirty="0" smtClean="0">
                <a:solidFill>
                  <a:prstClr val="black"/>
                </a:solidFill>
              </a:rPr>
              <a:t>s x -&gt; g s (f x</a:t>
            </a:r>
            <a:r>
              <a:rPr lang="en-US" i="1" smtClean="0">
                <a:solidFill>
                  <a:prstClr val="black"/>
                </a:solidFill>
              </a:rPr>
              <a:t>)) v l</a:t>
            </a:r>
            <a:endParaRPr lang="en-US" i="1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Abstract description of types (as in algebra 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)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2"/>
            <a:endParaRPr lang="en-US" i="1" dirty="0" smtClean="0">
              <a:solidFill>
                <a:prstClr val="black"/>
              </a:solidFill>
            </a:endParaRPr>
          </a:p>
          <a:p>
            <a:pPr lvl="2"/>
            <a:endParaRPr lang="en-US" b="1" i="1" dirty="0" smtClean="0">
              <a:solidFill>
                <a:prstClr val="black"/>
              </a:solidFill>
            </a:endParaRPr>
          </a:p>
          <a:p>
            <a:pPr lvl="2"/>
            <a:endParaRPr lang="en-US" dirty="0" smtClean="0">
              <a:solidFill>
                <a:prstClr val="black"/>
              </a:solidFill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 err="1" smtClean="0"/>
              <a:t>monoid</a:t>
            </a:r>
            <a:r>
              <a:rPr lang="en-US" dirty="0" smtClean="0"/>
              <a:t> in programming language?</a:t>
            </a:r>
          </a:p>
          <a:p>
            <a:pPr lvl="1"/>
            <a:r>
              <a:rPr lang="en-US" dirty="0" err="1" smtClean="0"/>
              <a:t>Monoid</a:t>
            </a:r>
            <a:r>
              <a:rPr lang="en-US" dirty="0" smtClean="0"/>
              <a:t> is </a:t>
            </a:r>
            <a:r>
              <a:rPr lang="en-US" b="1" dirty="0" smtClean="0"/>
              <a:t>M </a:t>
            </a:r>
            <a:r>
              <a:rPr lang="en-US" dirty="0" smtClean="0"/>
              <a:t>and e ∈ </a:t>
            </a:r>
            <a:r>
              <a:rPr lang="en-US" b="1" dirty="0" smtClean="0"/>
              <a:t>M </a:t>
            </a:r>
            <a:r>
              <a:rPr lang="en-US" dirty="0" smtClean="0"/>
              <a:t>operation </a:t>
            </a:r>
            <a:r>
              <a:rPr lang="en-US" i="1" dirty="0" smtClean="0"/>
              <a:t>f </a:t>
            </a:r>
            <a:r>
              <a:rPr lang="en-US" dirty="0" smtClean="0"/>
              <a:t>: </a:t>
            </a:r>
            <a:r>
              <a:rPr lang="en-US" b="1" dirty="0" smtClean="0"/>
              <a:t>M</a:t>
            </a:r>
            <a:r>
              <a:rPr lang="en-US" dirty="0" smtClean="0"/>
              <a:t> -&gt; </a:t>
            </a:r>
            <a:r>
              <a:rPr lang="en-US" b="1" dirty="0" smtClean="0"/>
              <a:t>M</a:t>
            </a:r>
            <a:r>
              <a:rPr lang="en-US" dirty="0" smtClean="0"/>
              <a:t> -&gt; </a:t>
            </a:r>
            <a:r>
              <a:rPr lang="en-US" b="1" dirty="0" smtClean="0"/>
              <a:t>M</a:t>
            </a:r>
          </a:p>
          <a:p>
            <a:pPr lvl="2">
              <a:buNone/>
            </a:pPr>
            <a:r>
              <a:rPr lang="en-US" dirty="0" smtClean="0"/>
              <a:t>Associativity:</a:t>
            </a:r>
            <a:r>
              <a:rPr lang="en-US" i="1" dirty="0" smtClean="0"/>
              <a:t> 		f (f a b) c = f a (f b c)</a:t>
            </a:r>
          </a:p>
          <a:p>
            <a:pPr lvl="2">
              <a:buNone/>
            </a:pPr>
            <a:r>
              <a:rPr lang="en-US" dirty="0" smtClean="0"/>
              <a:t>Identity: 		</a:t>
            </a:r>
            <a:r>
              <a:rPr lang="en-US" i="1" dirty="0" smtClean="0"/>
              <a:t>f e a = f a e = e</a:t>
            </a:r>
            <a:endParaRPr lang="en-US" i="1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Which F# data types are </a:t>
            </a:r>
            <a:r>
              <a:rPr lang="en-US" dirty="0" err="1" smtClean="0">
                <a:solidFill>
                  <a:prstClr val="black"/>
                </a:solidFill>
              </a:rPr>
              <a:t>monoids</a:t>
            </a:r>
            <a:r>
              <a:rPr lang="en-US" dirty="0" smtClean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b="1" dirty="0" smtClean="0">
                <a:solidFill>
                  <a:prstClr val="black"/>
                </a:solidFill>
              </a:rPr>
              <a:t>Numeric : 	</a:t>
            </a:r>
            <a:r>
              <a:rPr lang="en-US" dirty="0" err="1" smtClean="0">
                <a:solidFill>
                  <a:prstClr val="black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(+, 0)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(*, 1)</a:t>
            </a:r>
          </a:p>
          <a:p>
            <a:pPr lvl="1"/>
            <a:r>
              <a:rPr lang="en-US" b="1" dirty="0" smtClean="0">
                <a:solidFill>
                  <a:prstClr val="black"/>
                </a:solidFill>
              </a:rPr>
              <a:t>Strings: 	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(+, "")	</a:t>
            </a:r>
            <a:r>
              <a:rPr lang="en-US" dirty="0" smtClean="0">
                <a:solidFill>
                  <a:prstClr val="black"/>
                </a:solidFill>
              </a:rPr>
              <a:t>+ is concatenation </a:t>
            </a:r>
          </a:p>
          <a:p>
            <a:pPr lvl="1"/>
            <a:r>
              <a:rPr lang="en-US" b="1" dirty="0" smtClean="0">
                <a:solidFill>
                  <a:prstClr val="black"/>
                </a:solidFill>
              </a:rPr>
              <a:t>Lists:</a:t>
            </a:r>
            <a:r>
              <a:rPr lang="en-US" dirty="0" smtClean="0">
                <a:solidFill>
                  <a:prstClr val="black"/>
                </a:solidFill>
              </a:rPr>
              <a:t> 		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(@, [])	</a:t>
            </a:r>
            <a:r>
              <a:rPr lang="en-US" dirty="0" smtClean="0">
                <a:solidFill>
                  <a:prstClr val="black"/>
                </a:solidFill>
              </a:rPr>
              <a:t>@ is concatenation</a:t>
            </a:r>
          </a:p>
          <a:p>
            <a:pPr lvl="2"/>
            <a:endParaRPr lang="en-US" b="1" i="1" dirty="0" smtClean="0">
              <a:solidFill>
                <a:prstClr val="black"/>
              </a:solidFill>
            </a:endParaRPr>
          </a:p>
          <a:p>
            <a:pPr lvl="2"/>
            <a:endParaRPr lang="en-US" dirty="0" smtClean="0">
              <a:solidFill>
                <a:prstClr val="black"/>
              </a:solidFill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monoids</a:t>
            </a:r>
            <a:r>
              <a:rPr lang="en-US" dirty="0" smtClean="0"/>
              <a:t>…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Representing other data structures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recursive functions explicitly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to avoid repeating the same pattern?</a:t>
            </a:r>
          </a:p>
          <a:p>
            <a:r>
              <a:rPr lang="en-US" dirty="0" smtClean="0"/>
              <a:t>Parameterized and higher-order functions</a:t>
            </a:r>
          </a:p>
          <a:p>
            <a:pPr lvl="1"/>
            <a:r>
              <a:rPr lang="en-US" b="1" dirty="0" smtClean="0"/>
              <a:t>Initial value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mul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sum</a:t>
            </a:r>
          </a:p>
          <a:p>
            <a:pPr lvl="1"/>
            <a:r>
              <a:rPr lang="en-US" b="1" dirty="0" smtClean="0"/>
              <a:t>Aggregation function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mul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sum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recursive part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2214554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sum list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[] -&gt; 0 | x::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x + (sum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list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match list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[] -&gt; 1 | x::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x *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function for aggregation</a:t>
            </a:r>
          </a:p>
          <a:p>
            <a:pPr lvl="1"/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Automatic generalization</a:t>
            </a:r>
          </a:p>
          <a:p>
            <a:pPr lvl="1"/>
            <a:r>
              <a:rPr lang="en-US" dirty="0" smtClean="0"/>
              <a:t>Infers the most general type of the function!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processing with HOFs 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285992"/>
            <a:ext cx="71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aggregate f initial list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| [] -&gt; initial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| x::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-&gt; f (aggregate f initial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x;;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aggregate : ('a -&gt; 'b -&gt; 'a) -&gt; 'b -&gt; 'a list -&gt; 'b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714884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aggregate (+) 0 [1 .. 10];;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55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aggregate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el -&gt; el::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[] [1 .. 10];;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list = [1; 2; 3; 4; 5; 6; 7; 8; 9; 10]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00628" y="2714620"/>
            <a:ext cx="1643074" cy="357190"/>
          </a:xfrm>
          <a:prstGeom prst="wedgeRoundRectCallout">
            <a:avLst>
              <a:gd name="adj1" fmla="val -73601"/>
              <a:gd name="adj2" fmla="val -6550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“some” state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500826" y="4714884"/>
            <a:ext cx="1857388" cy="571504"/>
          </a:xfrm>
          <a:prstGeom prst="wedgeRoundRectCallout">
            <a:avLst>
              <a:gd name="adj1" fmla="val -68116"/>
              <a:gd name="adj2" fmla="val 388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Previously unexpected use!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Processing options using HOFs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714488"/>
            <a:ext cx="8143932" cy="4411675"/>
          </a:xfrm>
        </p:spPr>
        <p:txBody>
          <a:bodyPr>
            <a:normAutofit/>
          </a:bodyPr>
          <a:lstStyle/>
          <a:p>
            <a:r>
              <a:rPr lang="en-US" dirty="0" smtClean="0"/>
              <a:t>Read two integers and add them</a:t>
            </a:r>
          </a:p>
          <a:p>
            <a:pPr lvl="1"/>
            <a:r>
              <a:rPr lang="en-US" dirty="0" smtClean="0"/>
              <a:t>Fail (return None) when the input is invalid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two integers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00132" y="2861447"/>
            <a:ext cx="7572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succ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num) = Int32.TryParse(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succ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Some(num)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else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None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readAndAdd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None    -&gt; None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Some(n) -&gt;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| None    -&gt; None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| Some(m) -&gt; Some(n + m)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000504"/>
            <a:ext cx="2357454" cy="357190"/>
          </a:xfrm>
          <a:prstGeom prst="wedgeRoundRectCallout">
            <a:avLst>
              <a:gd name="adj1" fmla="val -73601"/>
              <a:gd name="adj2" fmla="val 13360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input is wrong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43438" y="4643446"/>
            <a:ext cx="2357454" cy="357190"/>
          </a:xfrm>
          <a:prstGeom prst="wedgeRoundRectCallout">
            <a:avLst>
              <a:gd name="adj1" fmla="val -70369"/>
              <a:gd name="adj2" fmla="val 6605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second value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14942" y="5143512"/>
            <a:ext cx="2571768" cy="357190"/>
          </a:xfrm>
          <a:prstGeom prst="wedgeRoundRectCallout">
            <a:avLst>
              <a:gd name="adj1" fmla="val -64937"/>
              <a:gd name="adj2" fmla="val 4471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input is wrong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72132" y="5715016"/>
            <a:ext cx="1347798" cy="357190"/>
          </a:xfrm>
          <a:prstGeom prst="wedgeRoundRectCallout">
            <a:avLst>
              <a:gd name="adj1" fmla="val -91321"/>
              <a:gd name="adj2" fmla="val -2639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Finally!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/>
            <a:r>
              <a:rPr lang="en-US" b="1" dirty="0" smtClean="0"/>
              <a:t>map </a:t>
            </a:r>
            <a:r>
              <a:rPr lang="en-US" dirty="0" smtClean="0"/>
              <a:t>– apply calculation to a value (if there is any) and wrap the value in option with same structure</a:t>
            </a:r>
          </a:p>
          <a:p>
            <a:pPr marL="671400" lvl="2"/>
            <a:endParaRPr lang="en-US" dirty="0" smtClean="0"/>
          </a:p>
          <a:p>
            <a:pPr marL="671400" lvl="2"/>
            <a:endParaRPr lang="en-US" dirty="0" smtClean="0"/>
          </a:p>
          <a:p>
            <a:pPr marL="671400" lvl="2"/>
            <a:endParaRPr lang="en-US" dirty="0" smtClean="0"/>
          </a:p>
          <a:p>
            <a:pPr marL="180000" lvl="1"/>
            <a:r>
              <a:rPr lang="en-US" b="1" dirty="0" smtClean="0"/>
              <a:t>bind</a:t>
            </a:r>
            <a:r>
              <a:rPr lang="en-US" dirty="0" smtClean="0"/>
              <a:t> – apply calculation to a value (if there is any), </a:t>
            </a:r>
            <a:br>
              <a:rPr lang="en-US" dirty="0" smtClean="0"/>
            </a:br>
            <a:r>
              <a:rPr lang="en-US" dirty="0" smtClean="0"/>
              <a:t>the calculation can fail (returns another option)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using HOFs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643182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readAndAdd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None    -&gt; None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| Some(n) -&gt;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|&gt; Option.map ((+) 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4857760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readAndAdd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=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|&gt;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Option.bind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|&gt; Option.map ((+) 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Working with options in F#</a:t>
            </a:r>
            <a:endParaRPr lang="cs-CZ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714488"/>
            <a:ext cx="8143932" cy="44116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Working with options in F#</a:t>
            </a:r>
          </a:p>
          <a:p>
            <a:pPr lvl="1"/>
            <a:r>
              <a:rPr lang="en-US" b="1" dirty="0" smtClean="0"/>
              <a:t>map </a:t>
            </a:r>
            <a:r>
              <a:rPr lang="en-US" dirty="0" smtClean="0"/>
              <a:t>– Calculates a new value if there is a value</a:t>
            </a:r>
          </a:p>
          <a:p>
            <a:pPr lvl="1"/>
            <a:r>
              <a:rPr lang="en-US" b="1" dirty="0" smtClean="0"/>
              <a:t>bind</a:t>
            </a:r>
            <a:r>
              <a:rPr lang="en-US" dirty="0" smtClean="0"/>
              <a:t> – Calculates a new option if there is a value</a:t>
            </a:r>
          </a:p>
          <a:p>
            <a:pPr lvl="1"/>
            <a:r>
              <a:rPr lang="en-US" b="1" dirty="0" smtClean="0"/>
              <a:t>exists </a:t>
            </a:r>
            <a:r>
              <a:rPr lang="en-US" dirty="0" smtClean="0"/>
              <a:t>– True if a value exists &amp; matches predicate</a:t>
            </a:r>
          </a:p>
          <a:p>
            <a:pPr lvl="1"/>
            <a:r>
              <a:rPr lang="en-US" b="1" dirty="0" smtClean="0"/>
              <a:t>fold </a:t>
            </a:r>
            <a:r>
              <a:rPr lang="en-US" dirty="0" smtClean="0"/>
              <a:t>– Aggregates “all” values into a single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library functions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 processing using HOFs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Theme">
      <a:dk1>
        <a:sysClr val="windowText" lastClr="000000"/>
      </a:dk1>
      <a:lt1>
        <a:sysClr val="window" lastClr="FFFFFF"/>
      </a:lt1>
      <a:dk2>
        <a:srgbClr val="1F497D"/>
      </a:dk2>
      <a:lt2>
        <a:srgbClr val="F8F2D8"/>
      </a:lt2>
      <a:accent1>
        <a:srgbClr val="3182D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">
      <a:majorFont>
        <a:latin typeface="Bookman Old Style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805</Words>
  <Application>Microsoft Office PowerPoint</Application>
  <PresentationFormat>On-screen Show (4:3)</PresentationFormat>
  <Paragraphs>146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Visio</vt:lpstr>
      <vt:lpstr>Programovací jazyky F# a OCaml</vt:lpstr>
      <vt:lpstr>Hiding the recursive part</vt:lpstr>
      <vt:lpstr>List processing with HOFs </vt:lpstr>
      <vt:lpstr> Processing options using HOFs</vt:lpstr>
      <vt:lpstr>Reading two integers</vt:lpstr>
      <vt:lpstr>Simplifying using HOFs</vt:lpstr>
      <vt:lpstr>DEMO</vt:lpstr>
      <vt:lpstr>F# library functions</vt:lpstr>
      <vt:lpstr> List processing using HOFs</vt:lpstr>
      <vt:lpstr>F# library functions</vt:lpstr>
      <vt:lpstr>DEMO</vt:lpstr>
      <vt:lpstr>Pipelining and composition</vt:lpstr>
      <vt:lpstr>Homework #1</vt:lpstr>
      <vt:lpstr> Abstract data types</vt:lpstr>
      <vt:lpstr>Algebraic definitions</vt:lpstr>
      <vt:lpstr>Abstract data type</vt:lpstr>
      <vt:lpstr>Back to monoids…</vt:lpstr>
      <vt:lpstr>Representing other data structures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Petricek</dc:creator>
  <cp:lastModifiedBy>Tomas</cp:lastModifiedBy>
  <cp:revision>298</cp:revision>
  <dcterms:created xsi:type="dcterms:W3CDTF">2009-10-03T13:30:03Z</dcterms:created>
  <dcterms:modified xsi:type="dcterms:W3CDTF">2010-01-04T20:40:38Z</dcterms:modified>
</cp:coreProperties>
</file>