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6"/>
  </p:notesMasterIdLst>
  <p:sldIdLst>
    <p:sldId id="264" r:id="rId2"/>
    <p:sldId id="271" r:id="rId3"/>
    <p:sldId id="272" r:id="rId4"/>
    <p:sldId id="274" r:id="rId5"/>
    <p:sldId id="273" r:id="rId6"/>
    <p:sldId id="266" r:id="rId7"/>
    <p:sldId id="256" r:id="rId8"/>
    <p:sldId id="267" r:id="rId9"/>
    <p:sldId id="275" r:id="rId10"/>
    <p:sldId id="268" r:id="rId11"/>
    <p:sldId id="278" r:id="rId12"/>
    <p:sldId id="276" r:id="rId13"/>
    <p:sldId id="279" r:id="rId14"/>
    <p:sldId id="280"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0293" autoAdjust="0"/>
    <p:restoredTop sz="72259" autoAdjust="0"/>
  </p:normalViewPr>
  <p:slideViewPr>
    <p:cSldViewPr snapToGrid="0">
      <p:cViewPr varScale="1">
        <p:scale>
          <a:sx n="81" d="100"/>
          <a:sy n="81" d="100"/>
        </p:scale>
        <p:origin x="64" y="4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DAFF0D3-949A-4CA2-B45D-D4D040E724C7}" type="datetimeFigureOut">
              <a:rPr lang="en-GB" smtClean="0"/>
              <a:t>15/01/2018</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FF311A-AAA7-4AB5-8569-900196E4CDAA}" type="slidenum">
              <a:rPr lang="en-GB" smtClean="0"/>
              <a:t>‹#›</a:t>
            </a:fld>
            <a:endParaRPr lang="en-GB"/>
          </a:p>
        </p:txBody>
      </p:sp>
    </p:spTree>
    <p:extLst>
      <p:ext uri="{BB962C8B-B14F-4D97-AF65-F5344CB8AC3E}">
        <p14:creationId xmlns:p14="http://schemas.microsoft.com/office/powerpoint/2010/main" val="13202130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[NOT IN THE SLIDE] Notebooks are rightly popular for a number of good reasons:</a:t>
            </a:r>
          </a:p>
          <a:p>
            <a:endParaRPr lang="en-US" dirty="0"/>
          </a:p>
          <a:p>
            <a:pPr marL="171450" indent="-171450">
              <a:buFont typeface="Arial" panose="020B0604020202020204" pitchFamily="34" charset="0"/>
              <a:buChar char="•"/>
            </a:pPr>
            <a:r>
              <a:rPr lang="en-US" dirty="0"/>
              <a:t>They allow you to iterate on your code quickly via REPL environment</a:t>
            </a:r>
          </a:p>
          <a:p>
            <a:pPr marL="171450" indent="-171450">
              <a:buFont typeface="Arial" panose="020B0604020202020204" pitchFamily="34" charset="0"/>
              <a:buChar char="•"/>
            </a:pPr>
            <a:r>
              <a:rPr lang="en-US" dirty="0"/>
              <a:t>They provide rich output with embedded charts and tables</a:t>
            </a:r>
          </a:p>
          <a:p>
            <a:pPr marL="171450" indent="-171450">
              <a:buFont typeface="Arial" panose="020B0604020202020204" pitchFamily="34" charset="0"/>
              <a:buChar char="•"/>
            </a:pPr>
            <a:r>
              <a:rPr lang="en-US" dirty="0"/>
              <a:t>They are lightweight portable interface for a cloud server</a:t>
            </a:r>
          </a:p>
          <a:p>
            <a:pPr marL="171450" indent="-171450">
              <a:buFont typeface="Arial" panose="020B0604020202020204" pitchFamily="34" charset="0"/>
              <a:buChar char="•"/>
            </a:pPr>
            <a:endParaRPr lang="en-US" dirty="0"/>
          </a:p>
          <a:p>
            <a:pPr marL="0" indent="0">
              <a:buFont typeface="Arial" panose="020B0604020202020204" pitchFamily="34" charset="0"/>
              <a:buNone/>
            </a:pPr>
            <a:r>
              <a:rPr lang="en-US" dirty="0"/>
              <a:t>[IN THE SLIDE] But the way most current notebooks systems are implemented leads to a number of issues:</a:t>
            </a:r>
          </a:p>
          <a:p>
            <a:pPr marL="0" indent="0">
              <a:buFont typeface="Arial" panose="020B0604020202020204" pitchFamily="34" charset="0"/>
              <a:buNone/>
            </a:pPr>
            <a:endParaRPr lang="en-US" dirty="0"/>
          </a:p>
          <a:p>
            <a:pPr marL="171450" indent="-171450">
              <a:buFont typeface="Arial" panose="020B0604020202020204" pitchFamily="34" charset="0"/>
              <a:buChar char="•"/>
            </a:pPr>
            <a:r>
              <a:rPr lang="en-US" dirty="0"/>
              <a:t>Reproducibility – If you run cells out of order and tweak parameters, you can get into a state without knowing how</a:t>
            </a:r>
          </a:p>
          <a:p>
            <a:pPr marL="171450" indent="-171450">
              <a:buFont typeface="Arial" panose="020B0604020202020204" pitchFamily="34" charset="0"/>
              <a:buChar char="•"/>
            </a:pPr>
            <a:r>
              <a:rPr lang="en-US" dirty="0"/>
              <a:t>No rollback – There is no way to go to the previous model if it worked better; more generally, version control support is also poor</a:t>
            </a:r>
          </a:p>
          <a:p>
            <a:pPr marL="171450" indent="-171450">
              <a:buFont typeface="Arial" panose="020B0604020202020204" pitchFamily="34" charset="0"/>
              <a:buChar char="•"/>
            </a:pPr>
            <a:r>
              <a:rPr lang="en-US" dirty="0"/>
              <a:t>Limited interaction – You can just run cells and get results, but more complex interactions – like previews or notebook refactoring are not part of the “protocol”</a:t>
            </a:r>
          </a:p>
          <a:p>
            <a:pPr marL="171450" indent="-171450">
              <a:buFont typeface="Arial" panose="020B0604020202020204" pitchFamily="34" charset="0"/>
              <a:buChar char="•"/>
            </a:pPr>
            <a:r>
              <a:rPr lang="en-US" dirty="0"/>
              <a:t>One language – This can be done via “magics” but it’s hard because state is associated with one primary kernel, so magics has to mirror it in a </a:t>
            </a:r>
            <a:r>
              <a:rPr lang="en-US" dirty="0" err="1"/>
              <a:t>hackish</a:t>
            </a:r>
            <a:r>
              <a:rPr lang="en-US" dirty="0"/>
              <a:t> way</a:t>
            </a:r>
            <a:endParaRPr lang="en-GB" dirty="0"/>
          </a:p>
          <a:p>
            <a:pPr marL="0" indent="0">
              <a:buFont typeface="Arial" panose="020B0604020202020204" pitchFamily="34" charset="0"/>
              <a:buNone/>
            </a:pPr>
            <a:endParaRPr lang="en-US" dirty="0"/>
          </a:p>
          <a:p>
            <a:pPr marL="0" indent="0">
              <a:buFont typeface="Arial" panose="020B0604020202020204" pitchFamily="34" charset="0"/>
              <a:buNone/>
            </a:pPr>
            <a:r>
              <a:rPr lang="en-US" dirty="0"/>
              <a:t>[ARCHITERCTURE </a:t>
            </a:r>
            <a:r>
              <a:rPr lang="en-GB" dirty="0"/>
              <a:t>DIAGRAM] Our key idea is to (logically) move the state from a single kernel on the server to the client. The client can evaluate some things on its own and for other things, calls one of several providers. The client owns the state logically, but data is in a durable data store that keeps versions and allows easy sharing of state with providers. Client only needs “references” to the state, so it never actually loads all “big data” into the browser.</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a:t>
            </a:r>
            <a:r>
              <a:rPr lang="en-GB" dirty="0"/>
              <a:t>IN THE SLIDE] This alternative architecture allows us to address the main issues with notebooks:</a:t>
            </a:r>
          </a:p>
          <a:p>
            <a:pPr marL="0" indent="0">
              <a:buFont typeface="Arial" panose="020B0604020202020204" pitchFamily="34" charset="0"/>
              <a:buNone/>
            </a:pPr>
            <a:endParaRPr lang="en-US" dirty="0"/>
          </a:p>
          <a:p>
            <a:pPr marL="171450" indent="-171450">
              <a:buFont typeface="Arial" panose="020B0604020202020204" pitchFamily="34" charset="0"/>
              <a:buChar char="•"/>
            </a:pPr>
            <a:r>
              <a:rPr lang="en-US" dirty="0"/>
              <a:t>Reproducibility – In our architecture, client always evaluates current state of code (with caching to make this work), so what you see is what everyone will see</a:t>
            </a:r>
            <a:endParaRPr lang="en-GB" dirty="0"/>
          </a:p>
          <a:p>
            <a:pPr marL="171450" indent="-171450">
              <a:buFont typeface="Arial" panose="020B0604020202020204" pitchFamily="34" charset="0"/>
              <a:buChar char="•"/>
            </a:pPr>
            <a:r>
              <a:rPr lang="en-US" dirty="0"/>
              <a:t>Versioning – The datastore keeps the history of changes, so you can go back to the previous state of a notebook</a:t>
            </a:r>
            <a:endParaRPr lang="en-GB" dirty="0"/>
          </a:p>
          <a:p>
            <a:pPr marL="171450" indent="-171450">
              <a:buFont typeface="Arial" panose="020B0604020202020204" pitchFamily="34" charset="0"/>
              <a:buChar char="•"/>
            </a:pPr>
            <a:r>
              <a:rPr lang="en-US" dirty="0"/>
              <a:t>Interactivity – We can build a lot more intelligence into the client and provide more rapid feedback – e.g. by giving live previews and showing outliers or typical rows (this is handled by datastore and client, so the language-specific provider stays simple)</a:t>
            </a:r>
            <a:endParaRPr lang="en-GB" dirty="0"/>
          </a:p>
          <a:p>
            <a:pPr marL="171450" indent="-171450">
              <a:buFont typeface="Arial" panose="020B0604020202020204" pitchFamily="34" charset="0"/>
              <a:buChar char="•"/>
            </a:pPr>
            <a:r>
              <a:rPr lang="en-US" dirty="0"/>
              <a:t>Polyglot programming – The client can call multiple providers to mix multiple languages or AI assistants in order to do the job</a:t>
            </a:r>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2EFF311A-AAA7-4AB5-8569-900196E4CDAA}" type="slidenum">
              <a:rPr lang="en-GB" smtClean="0"/>
              <a:t>5</a:t>
            </a:fld>
            <a:endParaRPr lang="en-GB"/>
          </a:p>
        </p:txBody>
      </p:sp>
    </p:spTree>
    <p:extLst>
      <p:ext uri="{BB962C8B-B14F-4D97-AF65-F5344CB8AC3E}">
        <p14:creationId xmlns:p14="http://schemas.microsoft.com/office/powerpoint/2010/main" val="8440976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2EFF311A-AAA7-4AB5-8569-900196E4CDAA}" type="slidenum">
              <a:rPr lang="en-GB" smtClean="0"/>
              <a:t>7</a:t>
            </a:fld>
            <a:endParaRPr lang="en-GB"/>
          </a:p>
        </p:txBody>
      </p:sp>
    </p:spTree>
    <p:extLst>
      <p:ext uri="{BB962C8B-B14F-4D97-AF65-F5344CB8AC3E}">
        <p14:creationId xmlns:p14="http://schemas.microsoft.com/office/powerpoint/2010/main" val="42417811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2EFF311A-AAA7-4AB5-8569-900196E4CDAA}" type="slidenum">
              <a:rPr lang="en-GB" smtClean="0"/>
              <a:t>9</a:t>
            </a:fld>
            <a:endParaRPr lang="en-GB"/>
          </a:p>
        </p:txBody>
      </p:sp>
    </p:spTree>
    <p:extLst>
      <p:ext uri="{BB962C8B-B14F-4D97-AF65-F5344CB8AC3E}">
        <p14:creationId xmlns:p14="http://schemas.microsoft.com/office/powerpoint/2010/main" val="5390832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[NOT IN THE SLIDE] Notebooks are rightly popular for a number of good reasons:</a:t>
            </a:r>
          </a:p>
          <a:p>
            <a:endParaRPr lang="en-US" dirty="0"/>
          </a:p>
          <a:p>
            <a:pPr marL="171450" indent="-171450">
              <a:buFont typeface="Arial" panose="020B0604020202020204" pitchFamily="34" charset="0"/>
              <a:buChar char="•"/>
            </a:pPr>
            <a:r>
              <a:rPr lang="en-US" dirty="0"/>
              <a:t>They allow you to iterate on your code quickly via REPL environment</a:t>
            </a:r>
          </a:p>
          <a:p>
            <a:pPr marL="171450" indent="-171450">
              <a:buFont typeface="Arial" panose="020B0604020202020204" pitchFamily="34" charset="0"/>
              <a:buChar char="•"/>
            </a:pPr>
            <a:r>
              <a:rPr lang="en-US" dirty="0"/>
              <a:t>They provide rich output with embedded charts and tables</a:t>
            </a:r>
          </a:p>
          <a:p>
            <a:pPr marL="171450" indent="-171450">
              <a:buFont typeface="Arial" panose="020B0604020202020204" pitchFamily="34" charset="0"/>
              <a:buChar char="•"/>
            </a:pPr>
            <a:r>
              <a:rPr lang="en-US" dirty="0"/>
              <a:t>They are lightweight portable interface for a cloud server</a:t>
            </a:r>
          </a:p>
          <a:p>
            <a:pPr marL="171450" indent="-171450">
              <a:buFont typeface="Arial" panose="020B0604020202020204" pitchFamily="34" charset="0"/>
              <a:buChar char="•"/>
            </a:pPr>
            <a:endParaRPr lang="en-US" dirty="0"/>
          </a:p>
          <a:p>
            <a:pPr marL="0" indent="0">
              <a:buFont typeface="Arial" panose="020B0604020202020204" pitchFamily="34" charset="0"/>
              <a:buNone/>
            </a:pPr>
            <a:r>
              <a:rPr lang="en-US" dirty="0"/>
              <a:t>[IN THE SLIDE] But the way most current notebooks systems are implemented leads to a number of issues:</a:t>
            </a:r>
          </a:p>
          <a:p>
            <a:pPr marL="0" indent="0">
              <a:buFont typeface="Arial" panose="020B0604020202020204" pitchFamily="34" charset="0"/>
              <a:buNone/>
            </a:pPr>
            <a:endParaRPr lang="en-US" dirty="0"/>
          </a:p>
          <a:p>
            <a:pPr marL="171450" indent="-171450">
              <a:buFont typeface="Arial" panose="020B0604020202020204" pitchFamily="34" charset="0"/>
              <a:buChar char="•"/>
            </a:pPr>
            <a:r>
              <a:rPr lang="en-US" dirty="0"/>
              <a:t>Reproducibility – If you run cells out of order and tweak parameters, you can get into a state without knowing how</a:t>
            </a:r>
          </a:p>
          <a:p>
            <a:pPr marL="171450" indent="-171450">
              <a:buFont typeface="Arial" panose="020B0604020202020204" pitchFamily="34" charset="0"/>
              <a:buChar char="•"/>
            </a:pPr>
            <a:r>
              <a:rPr lang="en-US" dirty="0"/>
              <a:t>No rollback – There is no way to go to the previous model if it worked better; more generally, version control support is also poor</a:t>
            </a:r>
          </a:p>
          <a:p>
            <a:pPr marL="171450" indent="-171450">
              <a:buFont typeface="Arial" panose="020B0604020202020204" pitchFamily="34" charset="0"/>
              <a:buChar char="•"/>
            </a:pPr>
            <a:r>
              <a:rPr lang="en-US" dirty="0"/>
              <a:t>Limited interaction – You can just run cells and get results, but more complex interactions – like previews or notebook refactoring are not part of the “protocol”</a:t>
            </a:r>
          </a:p>
          <a:p>
            <a:pPr marL="171450" indent="-171450">
              <a:buFont typeface="Arial" panose="020B0604020202020204" pitchFamily="34" charset="0"/>
              <a:buChar char="•"/>
            </a:pPr>
            <a:r>
              <a:rPr lang="en-US" dirty="0"/>
              <a:t>One language – This can be done via “magics” but it’s hard because state is associated with one primary kernel, so magics has to mirror it in a </a:t>
            </a:r>
            <a:r>
              <a:rPr lang="en-US" dirty="0" err="1"/>
              <a:t>hackish</a:t>
            </a:r>
            <a:r>
              <a:rPr lang="en-US" dirty="0"/>
              <a:t> way</a:t>
            </a:r>
            <a:endParaRPr lang="en-GB" dirty="0"/>
          </a:p>
          <a:p>
            <a:pPr marL="0" indent="0">
              <a:buFont typeface="Arial" panose="020B0604020202020204" pitchFamily="34" charset="0"/>
              <a:buNone/>
            </a:pPr>
            <a:endParaRPr lang="en-US" dirty="0"/>
          </a:p>
          <a:p>
            <a:pPr marL="0" indent="0">
              <a:buFont typeface="Arial" panose="020B0604020202020204" pitchFamily="34" charset="0"/>
              <a:buNone/>
            </a:pPr>
            <a:r>
              <a:rPr lang="en-US" dirty="0"/>
              <a:t>[ARCHITERCTURE </a:t>
            </a:r>
            <a:r>
              <a:rPr lang="en-GB" dirty="0"/>
              <a:t>DIAGRAM] Our key idea is to (logically) move the state from a single kernel on the server to the client. The client can evaluate some things on its own and for other things, calls one of several providers. The client owns the state logically, but data is in a durable data store that keeps versions and allows easy sharing of state with providers. Client only needs “references” to the state, so it never actually loads all “big data” into the browser.</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a:t>
            </a:r>
            <a:r>
              <a:rPr lang="en-GB" dirty="0"/>
              <a:t>IN THE SLIDE] This alternative architecture allows us to address the main issues with notebooks:</a:t>
            </a:r>
          </a:p>
          <a:p>
            <a:pPr marL="0" indent="0">
              <a:buFont typeface="Arial" panose="020B0604020202020204" pitchFamily="34" charset="0"/>
              <a:buNone/>
            </a:pPr>
            <a:endParaRPr lang="en-US" dirty="0"/>
          </a:p>
          <a:p>
            <a:pPr marL="171450" indent="-171450">
              <a:buFont typeface="Arial" panose="020B0604020202020204" pitchFamily="34" charset="0"/>
              <a:buChar char="•"/>
            </a:pPr>
            <a:r>
              <a:rPr lang="en-US" dirty="0"/>
              <a:t>Reproducibility – In our architecture, client always evaluates current state of code (with caching to make this work), so what you see is what everyone will see</a:t>
            </a:r>
            <a:endParaRPr lang="en-GB" dirty="0"/>
          </a:p>
          <a:p>
            <a:pPr marL="171450" indent="-171450">
              <a:buFont typeface="Arial" panose="020B0604020202020204" pitchFamily="34" charset="0"/>
              <a:buChar char="•"/>
            </a:pPr>
            <a:r>
              <a:rPr lang="en-US" dirty="0"/>
              <a:t>Versioning – The datastore keeps the history of changes, so you can go back to the previous state of a notebook</a:t>
            </a:r>
            <a:endParaRPr lang="en-GB" dirty="0"/>
          </a:p>
          <a:p>
            <a:pPr marL="171450" indent="-171450">
              <a:buFont typeface="Arial" panose="020B0604020202020204" pitchFamily="34" charset="0"/>
              <a:buChar char="•"/>
            </a:pPr>
            <a:r>
              <a:rPr lang="en-US" dirty="0"/>
              <a:t>Interactivity – We can build a lot more intelligence into the client and provide more rapid feedback – e.g. by giving live previews and showing outliers or typical rows (this is handled by datastore and client, so the language-specific provider stays simple)</a:t>
            </a:r>
            <a:endParaRPr lang="en-GB" dirty="0"/>
          </a:p>
          <a:p>
            <a:pPr marL="171450" indent="-171450">
              <a:buFont typeface="Arial" panose="020B0604020202020204" pitchFamily="34" charset="0"/>
              <a:buChar char="•"/>
            </a:pPr>
            <a:r>
              <a:rPr lang="en-US" dirty="0"/>
              <a:t>Polyglot programming – The client can call multiple providers to mix multiple languages or AI assistants in order to do the job</a:t>
            </a:r>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2EFF311A-AAA7-4AB5-8569-900196E4CDAA}" type="slidenum">
              <a:rPr lang="en-GB" smtClean="0"/>
              <a:t>11</a:t>
            </a:fld>
            <a:endParaRPr lang="en-GB"/>
          </a:p>
        </p:txBody>
      </p:sp>
    </p:spTree>
    <p:extLst>
      <p:ext uri="{BB962C8B-B14F-4D97-AF65-F5344CB8AC3E}">
        <p14:creationId xmlns:p14="http://schemas.microsoft.com/office/powerpoint/2010/main" val="39463641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C259FD2-1968-4B98-8071-7A5FB4598A04}" type="datetimeFigureOut">
              <a:rPr lang="en-GB" smtClean="0"/>
              <a:t>15/01/2018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0FF5CC4-F6A0-470B-BF36-0B06204899F7}" type="slidenum">
              <a:rPr lang="en-GB" smtClean="0"/>
              <a:t>‹#›</a:t>
            </a:fld>
            <a:endParaRPr lang="en-GB"/>
          </a:p>
        </p:txBody>
      </p:sp>
    </p:spTree>
    <p:extLst>
      <p:ext uri="{BB962C8B-B14F-4D97-AF65-F5344CB8AC3E}">
        <p14:creationId xmlns:p14="http://schemas.microsoft.com/office/powerpoint/2010/main" val="23233972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C259FD2-1968-4B98-8071-7A5FB4598A04}" type="datetimeFigureOut">
              <a:rPr lang="en-GB" smtClean="0"/>
              <a:t>15/01/2018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0FF5CC4-F6A0-470B-BF36-0B06204899F7}" type="slidenum">
              <a:rPr lang="en-GB" smtClean="0"/>
              <a:t>‹#›</a:t>
            </a:fld>
            <a:endParaRPr lang="en-GB"/>
          </a:p>
        </p:txBody>
      </p:sp>
    </p:spTree>
    <p:extLst>
      <p:ext uri="{BB962C8B-B14F-4D97-AF65-F5344CB8AC3E}">
        <p14:creationId xmlns:p14="http://schemas.microsoft.com/office/powerpoint/2010/main" val="20891895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C259FD2-1968-4B98-8071-7A5FB4598A04}" type="datetimeFigureOut">
              <a:rPr lang="en-GB" smtClean="0"/>
              <a:t>15/01/2018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0FF5CC4-F6A0-470B-BF36-0B06204899F7}" type="slidenum">
              <a:rPr lang="en-GB" smtClean="0"/>
              <a:t>‹#›</a:t>
            </a:fld>
            <a:endParaRPr lang="en-GB"/>
          </a:p>
        </p:txBody>
      </p:sp>
    </p:spTree>
    <p:extLst>
      <p:ext uri="{BB962C8B-B14F-4D97-AF65-F5344CB8AC3E}">
        <p14:creationId xmlns:p14="http://schemas.microsoft.com/office/powerpoint/2010/main" val="5406692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C259FD2-1968-4B98-8071-7A5FB4598A04}" type="datetimeFigureOut">
              <a:rPr lang="en-GB" smtClean="0"/>
              <a:t>15/01/2018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0FF5CC4-F6A0-470B-BF36-0B06204899F7}" type="slidenum">
              <a:rPr lang="en-GB" smtClean="0"/>
              <a:t>‹#›</a:t>
            </a:fld>
            <a:endParaRPr lang="en-GB"/>
          </a:p>
        </p:txBody>
      </p:sp>
    </p:spTree>
    <p:extLst>
      <p:ext uri="{BB962C8B-B14F-4D97-AF65-F5344CB8AC3E}">
        <p14:creationId xmlns:p14="http://schemas.microsoft.com/office/powerpoint/2010/main" val="7417864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C259FD2-1968-4B98-8071-7A5FB4598A04}" type="datetimeFigureOut">
              <a:rPr lang="en-GB" smtClean="0"/>
              <a:t>15/01/2018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0FF5CC4-F6A0-470B-BF36-0B06204899F7}" type="slidenum">
              <a:rPr lang="en-GB" smtClean="0"/>
              <a:t>‹#›</a:t>
            </a:fld>
            <a:endParaRPr lang="en-GB"/>
          </a:p>
        </p:txBody>
      </p:sp>
    </p:spTree>
    <p:extLst>
      <p:ext uri="{BB962C8B-B14F-4D97-AF65-F5344CB8AC3E}">
        <p14:creationId xmlns:p14="http://schemas.microsoft.com/office/powerpoint/2010/main" val="42883325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C259FD2-1968-4B98-8071-7A5FB4598A04}" type="datetimeFigureOut">
              <a:rPr lang="en-GB" smtClean="0"/>
              <a:t>15/01/2018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0FF5CC4-F6A0-470B-BF36-0B06204899F7}" type="slidenum">
              <a:rPr lang="en-GB" smtClean="0"/>
              <a:t>‹#›</a:t>
            </a:fld>
            <a:endParaRPr lang="en-GB"/>
          </a:p>
        </p:txBody>
      </p:sp>
    </p:spTree>
    <p:extLst>
      <p:ext uri="{BB962C8B-B14F-4D97-AF65-F5344CB8AC3E}">
        <p14:creationId xmlns:p14="http://schemas.microsoft.com/office/powerpoint/2010/main" val="33816006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C259FD2-1968-4B98-8071-7A5FB4598A04}" type="datetimeFigureOut">
              <a:rPr lang="en-GB" smtClean="0"/>
              <a:t>15/01/2018</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E0FF5CC4-F6A0-470B-BF36-0B06204899F7}" type="slidenum">
              <a:rPr lang="en-GB" smtClean="0"/>
              <a:t>‹#›</a:t>
            </a:fld>
            <a:endParaRPr lang="en-GB"/>
          </a:p>
        </p:txBody>
      </p:sp>
    </p:spTree>
    <p:extLst>
      <p:ext uri="{BB962C8B-B14F-4D97-AF65-F5344CB8AC3E}">
        <p14:creationId xmlns:p14="http://schemas.microsoft.com/office/powerpoint/2010/main" val="24668873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C259FD2-1968-4B98-8071-7A5FB4598A04}" type="datetimeFigureOut">
              <a:rPr lang="en-GB" smtClean="0"/>
              <a:t>15/01/2018</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E0FF5CC4-F6A0-470B-BF36-0B06204899F7}" type="slidenum">
              <a:rPr lang="en-GB" smtClean="0"/>
              <a:t>‹#›</a:t>
            </a:fld>
            <a:endParaRPr lang="en-GB"/>
          </a:p>
        </p:txBody>
      </p:sp>
    </p:spTree>
    <p:extLst>
      <p:ext uri="{BB962C8B-B14F-4D97-AF65-F5344CB8AC3E}">
        <p14:creationId xmlns:p14="http://schemas.microsoft.com/office/powerpoint/2010/main" val="3251116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C259FD2-1968-4B98-8071-7A5FB4598A04}" type="datetimeFigureOut">
              <a:rPr lang="en-GB" smtClean="0"/>
              <a:t>15/01/2018</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E0FF5CC4-F6A0-470B-BF36-0B06204899F7}" type="slidenum">
              <a:rPr lang="en-GB" smtClean="0"/>
              <a:t>‹#›</a:t>
            </a:fld>
            <a:endParaRPr lang="en-GB"/>
          </a:p>
        </p:txBody>
      </p:sp>
    </p:spTree>
    <p:extLst>
      <p:ext uri="{BB962C8B-B14F-4D97-AF65-F5344CB8AC3E}">
        <p14:creationId xmlns:p14="http://schemas.microsoft.com/office/powerpoint/2010/main" val="2593042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C259FD2-1968-4B98-8071-7A5FB4598A04}" type="datetimeFigureOut">
              <a:rPr lang="en-GB" smtClean="0"/>
              <a:t>15/01/2018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0FF5CC4-F6A0-470B-BF36-0B06204899F7}" type="slidenum">
              <a:rPr lang="en-GB" smtClean="0"/>
              <a:t>‹#›</a:t>
            </a:fld>
            <a:endParaRPr lang="en-GB"/>
          </a:p>
        </p:txBody>
      </p:sp>
    </p:spTree>
    <p:extLst>
      <p:ext uri="{BB962C8B-B14F-4D97-AF65-F5344CB8AC3E}">
        <p14:creationId xmlns:p14="http://schemas.microsoft.com/office/powerpoint/2010/main" val="41921274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C259FD2-1968-4B98-8071-7A5FB4598A04}" type="datetimeFigureOut">
              <a:rPr lang="en-GB" smtClean="0"/>
              <a:t>15/01/2018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0FF5CC4-F6A0-470B-BF36-0B06204899F7}" type="slidenum">
              <a:rPr lang="en-GB" smtClean="0"/>
              <a:t>‹#›</a:t>
            </a:fld>
            <a:endParaRPr lang="en-GB"/>
          </a:p>
        </p:txBody>
      </p:sp>
    </p:spTree>
    <p:extLst>
      <p:ext uri="{BB962C8B-B14F-4D97-AF65-F5344CB8AC3E}">
        <p14:creationId xmlns:p14="http://schemas.microsoft.com/office/powerpoint/2010/main" val="25109124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C259FD2-1968-4B98-8071-7A5FB4598A04}" type="datetimeFigureOut">
              <a:rPr lang="en-GB" smtClean="0"/>
              <a:t>15/01/2018</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0FF5CC4-F6A0-470B-BF36-0B06204899F7}" type="slidenum">
              <a:rPr lang="en-GB" smtClean="0"/>
              <a:t>‹#›</a:t>
            </a:fld>
            <a:endParaRPr lang="en-GB"/>
          </a:p>
        </p:txBody>
      </p:sp>
    </p:spTree>
    <p:extLst>
      <p:ext uri="{BB962C8B-B14F-4D97-AF65-F5344CB8AC3E}">
        <p14:creationId xmlns:p14="http://schemas.microsoft.com/office/powerpoint/2010/main" val="185471088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twitter.com/tomaspetricek" TargetMode="External"/><Relationship Id="rId2" Type="http://schemas.openxmlformats.org/officeDocument/2006/relationships/hyperlink" Target="mailto:tomas@tomasp.net"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hyperlink" Target="http://commons.wikimedia.org/wiki/File:Cog_font_awesome.svg"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twitter.com/tomaspetricek" TargetMode="External"/><Relationship Id="rId2" Type="http://schemas.openxmlformats.org/officeDocument/2006/relationships/hyperlink" Target="mailto:tomas@tomasp.net"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hyperlink" Target="http://commons.wikimedia.org/wiki/File:Cog_font_awesome.svg"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70FC7D-D03F-461E-BB58-AD9E4CAC6B51}"/>
              </a:ext>
            </a:extLst>
          </p:cNvPr>
          <p:cNvSpPr>
            <a:spLocks noGrp="1"/>
          </p:cNvSpPr>
          <p:nvPr>
            <p:ph type="ctrTitle"/>
          </p:nvPr>
        </p:nvSpPr>
        <p:spPr/>
        <p:txBody>
          <a:bodyPr>
            <a:normAutofit/>
          </a:bodyPr>
          <a:lstStyle/>
          <a:p>
            <a:r>
              <a:rPr lang="en-US" sz="4400" b="1" dirty="0" err="1"/>
              <a:t>Wrattler</a:t>
            </a:r>
            <a:r>
              <a:rPr lang="en-US" sz="4400" dirty="0"/>
              <a:t>: Making notebooks reproducible, polyglot and live</a:t>
            </a:r>
            <a:endParaRPr lang="en-GB" sz="4400" dirty="0"/>
          </a:p>
        </p:txBody>
      </p:sp>
      <p:sp>
        <p:nvSpPr>
          <p:cNvPr id="3" name="Subtitle 2">
            <a:extLst>
              <a:ext uri="{FF2B5EF4-FFF2-40B4-BE49-F238E27FC236}">
                <a16:creationId xmlns:a16="http://schemas.microsoft.com/office/drawing/2014/main" id="{BB03904C-322E-47F7-B54E-CC891F9BAF49}"/>
              </a:ext>
            </a:extLst>
          </p:cNvPr>
          <p:cNvSpPr>
            <a:spLocks noGrp="1"/>
          </p:cNvSpPr>
          <p:nvPr>
            <p:ph type="subTitle" idx="1"/>
          </p:nvPr>
        </p:nvSpPr>
        <p:spPr/>
        <p:txBody>
          <a:bodyPr>
            <a:normAutofit lnSpcReduction="10000"/>
          </a:bodyPr>
          <a:lstStyle/>
          <a:p>
            <a:endParaRPr lang="en-US" dirty="0"/>
          </a:p>
          <a:p>
            <a:r>
              <a:rPr lang="en-US" dirty="0"/>
              <a:t>Tomas Petricek</a:t>
            </a:r>
            <a:br>
              <a:rPr lang="en-US" dirty="0"/>
            </a:br>
            <a:r>
              <a:rPr lang="en-US" dirty="0"/>
              <a:t>The Alan Turing Institute </a:t>
            </a:r>
          </a:p>
          <a:p>
            <a:r>
              <a:rPr lang="en-US" dirty="0">
                <a:hlinkClick r:id="rId2"/>
              </a:rPr>
              <a:t>tomas@tomasp.net</a:t>
            </a:r>
            <a:r>
              <a:rPr lang="en-US" dirty="0"/>
              <a:t> | </a:t>
            </a:r>
            <a:r>
              <a:rPr lang="en-US" dirty="0">
                <a:hlinkClick r:id="rId3"/>
              </a:rPr>
              <a:t>@</a:t>
            </a:r>
            <a:r>
              <a:rPr lang="en-US" dirty="0" err="1">
                <a:hlinkClick r:id="rId3"/>
              </a:rPr>
              <a:t>tomaspetricek</a:t>
            </a:r>
            <a:endParaRPr lang="en-GB" dirty="0"/>
          </a:p>
        </p:txBody>
      </p:sp>
    </p:spTree>
    <p:extLst>
      <p:ext uri="{BB962C8B-B14F-4D97-AF65-F5344CB8AC3E}">
        <p14:creationId xmlns:p14="http://schemas.microsoft.com/office/powerpoint/2010/main" val="28842094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385C61B-EFBF-4D87-BC71-5465304BF67C}"/>
              </a:ext>
            </a:extLst>
          </p:cNvPr>
          <p:cNvSpPr>
            <a:spLocks noGrp="1"/>
          </p:cNvSpPr>
          <p:nvPr>
            <p:ph type="title"/>
          </p:nvPr>
        </p:nvSpPr>
        <p:spPr/>
        <p:txBody>
          <a:bodyPr>
            <a:normAutofit/>
          </a:bodyPr>
          <a:lstStyle/>
          <a:p>
            <a:r>
              <a:rPr lang="en-US" sz="4400" dirty="0"/>
              <a:t>Polyglot</a:t>
            </a:r>
            <a:endParaRPr lang="en-GB" sz="4400" dirty="0"/>
          </a:p>
        </p:txBody>
      </p:sp>
      <p:sp>
        <p:nvSpPr>
          <p:cNvPr id="5" name="Text Placeholder 4">
            <a:extLst>
              <a:ext uri="{FF2B5EF4-FFF2-40B4-BE49-F238E27FC236}">
                <a16:creationId xmlns:a16="http://schemas.microsoft.com/office/drawing/2014/main" id="{C2095655-BB17-4EC2-9E33-0F7935D0A73E}"/>
              </a:ext>
            </a:extLst>
          </p:cNvPr>
          <p:cNvSpPr>
            <a:spLocks noGrp="1"/>
          </p:cNvSpPr>
          <p:nvPr>
            <p:ph type="body" idx="1"/>
          </p:nvPr>
        </p:nvSpPr>
        <p:spPr/>
        <p:txBody>
          <a:bodyPr/>
          <a:lstStyle/>
          <a:p>
            <a:r>
              <a:rPr lang="en-US" dirty="0"/>
              <a:t>R for statistics, JavaScript for visualization</a:t>
            </a:r>
            <a:endParaRPr lang="en-GB" dirty="0"/>
          </a:p>
        </p:txBody>
      </p:sp>
    </p:spTree>
    <p:extLst>
      <p:ext uri="{BB962C8B-B14F-4D97-AF65-F5344CB8AC3E}">
        <p14:creationId xmlns:p14="http://schemas.microsoft.com/office/powerpoint/2010/main" val="15093315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5A5C46C-8879-424E-AE4D-FBA68C1248BF}"/>
              </a:ext>
            </a:extLst>
          </p:cNvPr>
          <p:cNvSpPr>
            <a:spLocks noGrp="1"/>
          </p:cNvSpPr>
          <p:nvPr>
            <p:ph type="title"/>
          </p:nvPr>
        </p:nvSpPr>
        <p:spPr>
          <a:xfrm>
            <a:off x="2152650" y="429079"/>
            <a:ext cx="7538471" cy="1148005"/>
          </a:xfrm>
        </p:spPr>
        <p:txBody>
          <a:bodyPr>
            <a:normAutofit fontScale="90000"/>
          </a:bodyPr>
          <a:lstStyle/>
          <a:p>
            <a:r>
              <a:rPr lang="en-US" sz="4900" dirty="0" err="1"/>
              <a:t>Wrattler</a:t>
            </a:r>
            <a:br>
              <a:rPr lang="en-GB" sz="4800" dirty="0"/>
            </a:br>
            <a:r>
              <a:rPr lang="en-GB" sz="3600" dirty="0">
                <a:latin typeface="+mn-lt"/>
              </a:rPr>
              <a:t>Platform for A</a:t>
            </a:r>
            <a:r>
              <a:rPr lang="en-US" sz="3600" dirty="0">
                <a:latin typeface="+mn-lt"/>
              </a:rPr>
              <a:t>I-assisted data </a:t>
            </a:r>
            <a:r>
              <a:rPr lang="en-US" sz="3600" dirty="0" err="1">
                <a:latin typeface="+mn-lt"/>
              </a:rPr>
              <a:t>scienc</a:t>
            </a:r>
            <a:r>
              <a:rPr lang="en-GB" sz="3600" dirty="0">
                <a:latin typeface="+mn-lt"/>
              </a:rPr>
              <a:t>e</a:t>
            </a:r>
          </a:p>
        </p:txBody>
      </p:sp>
      <p:sp>
        <p:nvSpPr>
          <p:cNvPr id="17" name="Rectangle: Folded Corner 16">
            <a:extLst>
              <a:ext uri="{FF2B5EF4-FFF2-40B4-BE49-F238E27FC236}">
                <a16:creationId xmlns:a16="http://schemas.microsoft.com/office/drawing/2014/main" id="{062BA56E-BDAC-474B-9D21-8498ADE087CF}"/>
              </a:ext>
            </a:extLst>
          </p:cNvPr>
          <p:cNvSpPr/>
          <p:nvPr/>
        </p:nvSpPr>
        <p:spPr>
          <a:xfrm rot="10800000">
            <a:off x="3276618" y="3040216"/>
            <a:ext cx="813191" cy="1129906"/>
          </a:xfrm>
          <a:prstGeom prst="foldedCorner">
            <a:avLst>
              <a:gd name="adj" fmla="val 39334"/>
            </a:avLst>
          </a:prstGeom>
          <a:ln w="25400">
            <a:solidFill>
              <a:schemeClr val="bg2">
                <a:lumMod val="50000"/>
                <a:alpha val="80000"/>
              </a:schemeClr>
            </a:solidFill>
            <a:round/>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sz="1350"/>
          </a:p>
        </p:txBody>
      </p:sp>
      <p:pic>
        <p:nvPicPr>
          <p:cNvPr id="18" name="Picture 17">
            <a:extLst>
              <a:ext uri="{FF2B5EF4-FFF2-40B4-BE49-F238E27FC236}">
                <a16:creationId xmlns:a16="http://schemas.microsoft.com/office/drawing/2014/main" id="{595A6FEF-F1F5-4722-B9A5-856D07E9BC11}"/>
              </a:ext>
            </a:extLst>
          </p:cNvPr>
          <p:cNvPicPr>
            <a:picLocks noChangeAspect="1"/>
          </p:cNvPicPr>
          <p:nvPr/>
        </p:nvPicPr>
        <p:blipFill>
          <a:blip r:embed="rId3">
            <a:duotone>
              <a:schemeClr val="bg2">
                <a:shade val="45000"/>
                <a:satMod val="135000"/>
              </a:schemeClr>
              <a:prstClr val="white"/>
            </a:duotone>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5943363" y="4694946"/>
            <a:ext cx="810272" cy="810272"/>
          </a:xfrm>
          <a:prstGeom prst="rect">
            <a:avLst/>
          </a:prstGeom>
          <a:effectLst>
            <a:glow rad="50800">
              <a:schemeClr val="bg2">
                <a:lumMod val="50000"/>
                <a:alpha val="99000"/>
              </a:schemeClr>
            </a:glow>
          </a:effectLst>
        </p:spPr>
      </p:pic>
      <p:sp>
        <p:nvSpPr>
          <p:cNvPr id="19" name="Flowchart: Magnetic Disk 18">
            <a:extLst>
              <a:ext uri="{FF2B5EF4-FFF2-40B4-BE49-F238E27FC236}">
                <a16:creationId xmlns:a16="http://schemas.microsoft.com/office/drawing/2014/main" id="{97303C23-50DD-450A-9824-00BBD35224BF}"/>
              </a:ext>
            </a:extLst>
          </p:cNvPr>
          <p:cNvSpPr/>
          <p:nvPr/>
        </p:nvSpPr>
        <p:spPr>
          <a:xfrm>
            <a:off x="5590248" y="1886259"/>
            <a:ext cx="1011504" cy="951562"/>
          </a:xfrm>
          <a:prstGeom prst="flowChartMagneticDisk">
            <a:avLst/>
          </a:prstGeom>
          <a:solidFill>
            <a:schemeClr val="accent2"/>
          </a:solidFill>
          <a:ln w="254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10" name="Rectangle 9">
            <a:extLst>
              <a:ext uri="{FF2B5EF4-FFF2-40B4-BE49-F238E27FC236}">
                <a16:creationId xmlns:a16="http://schemas.microsoft.com/office/drawing/2014/main" id="{846DFED0-B2C2-734F-A147-EBE53C96EEA2}"/>
              </a:ext>
            </a:extLst>
          </p:cNvPr>
          <p:cNvSpPr/>
          <p:nvPr/>
        </p:nvSpPr>
        <p:spPr>
          <a:xfrm>
            <a:off x="3113184" y="4310762"/>
            <a:ext cx="1140057" cy="646331"/>
          </a:xfrm>
          <a:prstGeom prst="rect">
            <a:avLst/>
          </a:prstGeom>
        </p:spPr>
        <p:txBody>
          <a:bodyPr wrap="none">
            <a:spAutoFit/>
          </a:bodyPr>
          <a:lstStyle/>
          <a:p>
            <a:pPr algn="ctr"/>
            <a:r>
              <a:rPr lang="en-US" b="1" dirty="0">
                <a:solidFill>
                  <a:schemeClr val="bg2">
                    <a:lumMod val="50000"/>
                  </a:schemeClr>
                </a:solidFill>
              </a:rPr>
              <a:t>CLIENT</a:t>
            </a:r>
            <a:endParaRPr lang="en-GB" b="1" dirty="0">
              <a:solidFill>
                <a:schemeClr val="bg2">
                  <a:lumMod val="50000"/>
                </a:schemeClr>
              </a:solidFill>
            </a:endParaRPr>
          </a:p>
          <a:p>
            <a:pPr algn="ctr"/>
            <a:r>
              <a:rPr lang="en-GB" b="1" dirty="0">
                <a:solidFill>
                  <a:schemeClr val="bg2">
                    <a:lumMod val="50000"/>
                  </a:schemeClr>
                </a:solidFill>
              </a:rPr>
              <a:t>(browser)</a:t>
            </a:r>
            <a:endParaRPr lang="en-US" dirty="0"/>
          </a:p>
        </p:txBody>
      </p:sp>
      <p:sp>
        <p:nvSpPr>
          <p:cNvPr id="14" name="Rectangle 13">
            <a:extLst>
              <a:ext uri="{FF2B5EF4-FFF2-40B4-BE49-F238E27FC236}">
                <a16:creationId xmlns:a16="http://schemas.microsoft.com/office/drawing/2014/main" id="{F8532D78-DD28-314F-B04F-56FCACA21635}"/>
              </a:ext>
            </a:extLst>
          </p:cNvPr>
          <p:cNvSpPr/>
          <p:nvPr/>
        </p:nvSpPr>
        <p:spPr>
          <a:xfrm>
            <a:off x="5113199" y="2998809"/>
            <a:ext cx="1965603" cy="646331"/>
          </a:xfrm>
          <a:prstGeom prst="rect">
            <a:avLst/>
          </a:prstGeom>
        </p:spPr>
        <p:txBody>
          <a:bodyPr wrap="none">
            <a:spAutoFit/>
          </a:bodyPr>
          <a:lstStyle/>
          <a:p>
            <a:pPr algn="ctr"/>
            <a:r>
              <a:rPr lang="en-GB" b="1" dirty="0">
                <a:solidFill>
                  <a:schemeClr val="bg2">
                    <a:lumMod val="50000"/>
                  </a:schemeClr>
                </a:solidFill>
              </a:rPr>
              <a:t>DATA STORE</a:t>
            </a:r>
          </a:p>
          <a:p>
            <a:pPr algn="ctr"/>
            <a:r>
              <a:rPr lang="en-GB" b="1" dirty="0">
                <a:solidFill>
                  <a:schemeClr val="bg2">
                    <a:lumMod val="50000"/>
                  </a:schemeClr>
                </a:solidFill>
              </a:rPr>
              <a:t>(with provenance)</a:t>
            </a:r>
            <a:endParaRPr lang="en-US" dirty="0"/>
          </a:p>
        </p:txBody>
      </p:sp>
      <p:pic>
        <p:nvPicPr>
          <p:cNvPr id="27" name="Picture 26">
            <a:extLst>
              <a:ext uri="{FF2B5EF4-FFF2-40B4-BE49-F238E27FC236}">
                <a16:creationId xmlns:a16="http://schemas.microsoft.com/office/drawing/2014/main" id="{B9D97CB5-E4A4-7941-945B-8F141C68D855}"/>
              </a:ext>
            </a:extLst>
          </p:cNvPr>
          <p:cNvPicPr>
            <a:picLocks noChangeAspect="1"/>
          </p:cNvPicPr>
          <p:nvPr/>
        </p:nvPicPr>
        <p:blipFill>
          <a:blip r:embed="rId3">
            <a:duotone>
              <a:schemeClr val="bg2">
                <a:shade val="45000"/>
                <a:satMod val="135000"/>
              </a:schemeClr>
              <a:prstClr val="white"/>
            </a:duotone>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4981208" y="5100082"/>
            <a:ext cx="810272" cy="810272"/>
          </a:xfrm>
          <a:prstGeom prst="rect">
            <a:avLst/>
          </a:prstGeom>
          <a:effectLst>
            <a:glow rad="50800">
              <a:schemeClr val="bg2">
                <a:lumMod val="50000"/>
                <a:alpha val="99000"/>
              </a:schemeClr>
            </a:glow>
          </a:effectLst>
        </p:spPr>
      </p:pic>
      <p:pic>
        <p:nvPicPr>
          <p:cNvPr id="28" name="Picture 27">
            <a:extLst>
              <a:ext uri="{FF2B5EF4-FFF2-40B4-BE49-F238E27FC236}">
                <a16:creationId xmlns:a16="http://schemas.microsoft.com/office/drawing/2014/main" id="{00CB292B-C4A4-E543-AB7A-856A0A52B26C}"/>
              </a:ext>
            </a:extLst>
          </p:cNvPr>
          <p:cNvPicPr>
            <a:picLocks noChangeAspect="1"/>
          </p:cNvPicPr>
          <p:nvPr/>
        </p:nvPicPr>
        <p:blipFill>
          <a:blip r:embed="rId3">
            <a:duotone>
              <a:schemeClr val="bg2">
                <a:shade val="45000"/>
                <a:satMod val="135000"/>
              </a:schemeClr>
              <a:prstClr val="white"/>
            </a:duotone>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5791480" y="5540722"/>
            <a:ext cx="810272" cy="810272"/>
          </a:xfrm>
          <a:prstGeom prst="rect">
            <a:avLst/>
          </a:prstGeom>
          <a:effectLst>
            <a:glow rad="50800">
              <a:schemeClr val="bg2">
                <a:lumMod val="50000"/>
                <a:alpha val="99000"/>
              </a:schemeClr>
            </a:glow>
          </a:effectLst>
        </p:spPr>
      </p:pic>
      <p:sp>
        <p:nvSpPr>
          <p:cNvPr id="29" name="Rectangle 28">
            <a:extLst>
              <a:ext uri="{FF2B5EF4-FFF2-40B4-BE49-F238E27FC236}">
                <a16:creationId xmlns:a16="http://schemas.microsoft.com/office/drawing/2014/main" id="{181AAB33-33F8-8843-A20F-102FE2354F0A}"/>
              </a:ext>
            </a:extLst>
          </p:cNvPr>
          <p:cNvSpPr/>
          <p:nvPr/>
        </p:nvSpPr>
        <p:spPr>
          <a:xfrm>
            <a:off x="4798154" y="6386498"/>
            <a:ext cx="2496196" cy="369332"/>
          </a:xfrm>
          <a:prstGeom prst="rect">
            <a:avLst/>
          </a:prstGeom>
        </p:spPr>
        <p:txBody>
          <a:bodyPr wrap="none">
            <a:spAutoFit/>
          </a:bodyPr>
          <a:lstStyle/>
          <a:p>
            <a:pPr algn="ctr"/>
            <a:r>
              <a:rPr lang="en-GB" b="1" dirty="0">
                <a:solidFill>
                  <a:schemeClr val="bg2">
                    <a:lumMod val="50000"/>
                  </a:schemeClr>
                </a:solidFill>
              </a:rPr>
              <a:t>LANGUAGE RUNTIMES</a:t>
            </a:r>
            <a:endParaRPr lang="en-US" dirty="0"/>
          </a:p>
        </p:txBody>
      </p:sp>
      <p:sp>
        <p:nvSpPr>
          <p:cNvPr id="38" name="Rectangle 37">
            <a:extLst>
              <a:ext uri="{FF2B5EF4-FFF2-40B4-BE49-F238E27FC236}">
                <a16:creationId xmlns:a16="http://schemas.microsoft.com/office/drawing/2014/main" id="{F3BF3851-058A-1C4A-9711-CD3B75866AC5}"/>
              </a:ext>
            </a:extLst>
          </p:cNvPr>
          <p:cNvSpPr/>
          <p:nvPr/>
        </p:nvSpPr>
        <p:spPr>
          <a:xfrm>
            <a:off x="7749697" y="4867010"/>
            <a:ext cx="1295547" cy="369332"/>
          </a:xfrm>
          <a:prstGeom prst="rect">
            <a:avLst/>
          </a:prstGeom>
        </p:spPr>
        <p:txBody>
          <a:bodyPr wrap="none">
            <a:spAutoFit/>
          </a:bodyPr>
          <a:lstStyle/>
          <a:p>
            <a:pPr algn="ctr"/>
            <a:r>
              <a:rPr lang="en-GB" b="1" dirty="0">
                <a:solidFill>
                  <a:schemeClr val="bg2">
                    <a:lumMod val="50000"/>
                  </a:schemeClr>
                </a:solidFill>
              </a:rPr>
              <a:t>AI AGENTS</a:t>
            </a:r>
            <a:endParaRPr lang="en-US" dirty="0"/>
          </a:p>
        </p:txBody>
      </p:sp>
      <p:sp>
        <p:nvSpPr>
          <p:cNvPr id="39" name="Arrow: Left-Right 14">
            <a:extLst>
              <a:ext uri="{FF2B5EF4-FFF2-40B4-BE49-F238E27FC236}">
                <a16:creationId xmlns:a16="http://schemas.microsoft.com/office/drawing/2014/main" id="{CACD5FA2-BBAA-1843-8B4A-11D8BFC9B1C2}"/>
              </a:ext>
            </a:extLst>
          </p:cNvPr>
          <p:cNvSpPr/>
          <p:nvPr/>
        </p:nvSpPr>
        <p:spPr>
          <a:xfrm>
            <a:off x="4570030" y="3922960"/>
            <a:ext cx="2952442" cy="295842"/>
          </a:xfrm>
          <a:prstGeom prst="leftRightArrow">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40" name="Arrow: Left-Right 14">
            <a:extLst>
              <a:ext uri="{FF2B5EF4-FFF2-40B4-BE49-F238E27FC236}">
                <a16:creationId xmlns:a16="http://schemas.microsoft.com/office/drawing/2014/main" id="{C425937D-DF19-B242-A4AF-A8684D7E33AE}"/>
              </a:ext>
            </a:extLst>
          </p:cNvPr>
          <p:cNvSpPr/>
          <p:nvPr/>
        </p:nvSpPr>
        <p:spPr>
          <a:xfrm rot="2017765">
            <a:off x="4212409" y="4881829"/>
            <a:ext cx="588186" cy="281505"/>
          </a:xfrm>
          <a:prstGeom prst="leftRightArrow">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42" name="Arrow: Left-Right 14">
            <a:extLst>
              <a:ext uri="{FF2B5EF4-FFF2-40B4-BE49-F238E27FC236}">
                <a16:creationId xmlns:a16="http://schemas.microsoft.com/office/drawing/2014/main" id="{C1E96F23-8500-3C41-9F88-0D7D53FD538D}"/>
              </a:ext>
            </a:extLst>
          </p:cNvPr>
          <p:cNvSpPr/>
          <p:nvPr/>
        </p:nvSpPr>
        <p:spPr>
          <a:xfrm rot="5400000">
            <a:off x="5694101" y="3945660"/>
            <a:ext cx="868974" cy="304259"/>
          </a:xfrm>
          <a:prstGeom prst="leftRightArrow">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43" name="Arrow: Left-Right 14">
            <a:extLst>
              <a:ext uri="{FF2B5EF4-FFF2-40B4-BE49-F238E27FC236}">
                <a16:creationId xmlns:a16="http://schemas.microsoft.com/office/drawing/2014/main" id="{5D352566-CF10-6E4C-B269-E31AAC332C92}"/>
              </a:ext>
            </a:extLst>
          </p:cNvPr>
          <p:cNvSpPr/>
          <p:nvPr/>
        </p:nvSpPr>
        <p:spPr>
          <a:xfrm rot="2457612">
            <a:off x="6747435" y="2746241"/>
            <a:ext cx="868974" cy="285174"/>
          </a:xfrm>
          <a:prstGeom prst="leftRightArrow">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47" name="Arrow: Left-Right 14">
            <a:extLst>
              <a:ext uri="{FF2B5EF4-FFF2-40B4-BE49-F238E27FC236}">
                <a16:creationId xmlns:a16="http://schemas.microsoft.com/office/drawing/2014/main" id="{D706C021-0CDB-6F43-A775-82FE74F8BE54}"/>
              </a:ext>
            </a:extLst>
          </p:cNvPr>
          <p:cNvSpPr/>
          <p:nvPr/>
        </p:nvSpPr>
        <p:spPr>
          <a:xfrm rot="9138705">
            <a:off x="4295519" y="2479555"/>
            <a:ext cx="868974" cy="285174"/>
          </a:xfrm>
          <a:prstGeom prst="leftRightArrow">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2" name="Smiley Face 1">
            <a:extLst>
              <a:ext uri="{FF2B5EF4-FFF2-40B4-BE49-F238E27FC236}">
                <a16:creationId xmlns:a16="http://schemas.microsoft.com/office/drawing/2014/main" id="{8751EEEC-1C36-4425-A11C-475467BFA0A6}"/>
              </a:ext>
            </a:extLst>
          </p:cNvPr>
          <p:cNvSpPr/>
          <p:nvPr/>
        </p:nvSpPr>
        <p:spPr>
          <a:xfrm>
            <a:off x="7720800" y="3983274"/>
            <a:ext cx="564548" cy="564548"/>
          </a:xfrm>
          <a:prstGeom prst="smileyFace">
            <a:avLst/>
          </a:prstGeom>
          <a:solidFill>
            <a:schemeClr val="bg2">
              <a:lumMod val="75000"/>
            </a:schemeClr>
          </a:solidFill>
          <a:ln w="2540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p>
        </p:txBody>
      </p:sp>
      <p:sp>
        <p:nvSpPr>
          <p:cNvPr id="22" name="Smiley Face 21">
            <a:extLst>
              <a:ext uri="{FF2B5EF4-FFF2-40B4-BE49-F238E27FC236}">
                <a16:creationId xmlns:a16="http://schemas.microsoft.com/office/drawing/2014/main" id="{33C1ADFD-EA4F-456E-BAF2-BC21A871BD34}"/>
              </a:ext>
            </a:extLst>
          </p:cNvPr>
          <p:cNvSpPr/>
          <p:nvPr/>
        </p:nvSpPr>
        <p:spPr>
          <a:xfrm>
            <a:off x="8437029" y="4218802"/>
            <a:ext cx="564548" cy="564548"/>
          </a:xfrm>
          <a:prstGeom prst="smileyFace">
            <a:avLst/>
          </a:prstGeom>
          <a:solidFill>
            <a:schemeClr val="bg2">
              <a:lumMod val="75000"/>
            </a:schemeClr>
          </a:solidFill>
          <a:ln w="2540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dirty="0"/>
          </a:p>
        </p:txBody>
      </p:sp>
      <p:sp>
        <p:nvSpPr>
          <p:cNvPr id="23" name="Smiley Face 22">
            <a:extLst>
              <a:ext uri="{FF2B5EF4-FFF2-40B4-BE49-F238E27FC236}">
                <a16:creationId xmlns:a16="http://schemas.microsoft.com/office/drawing/2014/main" id="{62D45E7A-3938-4EBF-A086-2487BC4B6039}"/>
              </a:ext>
            </a:extLst>
          </p:cNvPr>
          <p:cNvSpPr/>
          <p:nvPr/>
        </p:nvSpPr>
        <p:spPr>
          <a:xfrm>
            <a:off x="8326629" y="3509237"/>
            <a:ext cx="564548" cy="564548"/>
          </a:xfrm>
          <a:prstGeom prst="smileyFace">
            <a:avLst/>
          </a:prstGeom>
          <a:solidFill>
            <a:schemeClr val="bg2">
              <a:lumMod val="75000"/>
            </a:schemeClr>
          </a:solidFill>
          <a:ln w="2540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p>
        </p:txBody>
      </p:sp>
    </p:spTree>
    <p:extLst>
      <p:ext uri="{BB962C8B-B14F-4D97-AF65-F5344CB8AC3E}">
        <p14:creationId xmlns:p14="http://schemas.microsoft.com/office/powerpoint/2010/main" val="18549944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D7FF75-7CA7-4096-B303-AA826BEC56C2}"/>
              </a:ext>
            </a:extLst>
          </p:cNvPr>
          <p:cNvSpPr>
            <a:spLocks noGrp="1"/>
          </p:cNvSpPr>
          <p:nvPr>
            <p:ph type="title"/>
          </p:nvPr>
        </p:nvSpPr>
        <p:spPr/>
        <p:txBody>
          <a:bodyPr/>
          <a:lstStyle/>
          <a:p>
            <a:pPr algn="ctr"/>
            <a:r>
              <a:rPr lang="en-US" dirty="0"/>
              <a:t>Architecture details…</a:t>
            </a:r>
            <a:endParaRPr lang="en-GB" dirty="0"/>
          </a:p>
        </p:txBody>
      </p:sp>
      <p:sp>
        <p:nvSpPr>
          <p:cNvPr id="3" name="Content Placeholder 2">
            <a:extLst>
              <a:ext uri="{FF2B5EF4-FFF2-40B4-BE49-F238E27FC236}">
                <a16:creationId xmlns:a16="http://schemas.microsoft.com/office/drawing/2014/main" id="{1DB1ECE5-3FEC-4FA5-9682-B5B98CCFA8E3}"/>
              </a:ext>
            </a:extLst>
          </p:cNvPr>
          <p:cNvSpPr>
            <a:spLocks noGrp="1"/>
          </p:cNvSpPr>
          <p:nvPr>
            <p:ph idx="1"/>
          </p:nvPr>
        </p:nvSpPr>
        <p:spPr/>
        <p:txBody>
          <a:bodyPr>
            <a:normAutofit/>
          </a:bodyPr>
          <a:lstStyle/>
          <a:p>
            <a:pPr marL="0" indent="0" algn="ctr">
              <a:spcBef>
                <a:spcPts val="3000"/>
              </a:spcBef>
              <a:buNone/>
            </a:pPr>
            <a:br>
              <a:rPr lang="en-US" sz="4000" dirty="0"/>
            </a:br>
            <a:r>
              <a:rPr lang="en-US" sz="4000" dirty="0"/>
              <a:t>Runtimes are stateless</a:t>
            </a:r>
          </a:p>
          <a:p>
            <a:pPr marL="0" indent="0" algn="ctr">
              <a:spcBef>
                <a:spcPts val="3000"/>
              </a:spcBef>
              <a:buNone/>
            </a:pPr>
            <a:r>
              <a:rPr lang="en-GB" sz="4000" dirty="0"/>
              <a:t>Communicate via data store</a:t>
            </a:r>
          </a:p>
          <a:p>
            <a:pPr marL="0" indent="0" algn="ctr">
              <a:spcBef>
                <a:spcPts val="3000"/>
              </a:spcBef>
              <a:buNone/>
            </a:pPr>
            <a:r>
              <a:rPr lang="en-US" sz="4000" dirty="0"/>
              <a:t>Dependency graph on client</a:t>
            </a:r>
          </a:p>
        </p:txBody>
      </p:sp>
    </p:spTree>
    <p:extLst>
      <p:ext uri="{BB962C8B-B14F-4D97-AF65-F5344CB8AC3E}">
        <p14:creationId xmlns:p14="http://schemas.microsoft.com/office/powerpoint/2010/main" val="13749692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D7FF75-7CA7-4096-B303-AA826BEC56C2}"/>
              </a:ext>
            </a:extLst>
          </p:cNvPr>
          <p:cNvSpPr>
            <a:spLocks noGrp="1"/>
          </p:cNvSpPr>
          <p:nvPr>
            <p:ph type="title"/>
          </p:nvPr>
        </p:nvSpPr>
        <p:spPr/>
        <p:txBody>
          <a:bodyPr/>
          <a:lstStyle/>
          <a:p>
            <a:pPr algn="ctr"/>
            <a:r>
              <a:rPr lang="en-US" dirty="0"/>
              <a:t>Architecture enables…</a:t>
            </a:r>
            <a:endParaRPr lang="en-GB" dirty="0"/>
          </a:p>
        </p:txBody>
      </p:sp>
      <p:sp>
        <p:nvSpPr>
          <p:cNvPr id="3" name="Content Placeholder 2">
            <a:extLst>
              <a:ext uri="{FF2B5EF4-FFF2-40B4-BE49-F238E27FC236}">
                <a16:creationId xmlns:a16="http://schemas.microsoft.com/office/drawing/2014/main" id="{1DB1ECE5-3FEC-4FA5-9682-B5B98CCFA8E3}"/>
              </a:ext>
            </a:extLst>
          </p:cNvPr>
          <p:cNvSpPr>
            <a:spLocks noGrp="1"/>
          </p:cNvSpPr>
          <p:nvPr>
            <p:ph idx="1"/>
          </p:nvPr>
        </p:nvSpPr>
        <p:spPr/>
        <p:txBody>
          <a:bodyPr>
            <a:normAutofit/>
          </a:bodyPr>
          <a:lstStyle/>
          <a:p>
            <a:pPr marL="0" indent="0" algn="ctr">
              <a:spcBef>
                <a:spcPts val="3000"/>
              </a:spcBef>
              <a:buNone/>
            </a:pPr>
            <a:br>
              <a:rPr lang="en-US" sz="4000" dirty="0"/>
            </a:br>
            <a:r>
              <a:rPr lang="en-US" sz="4000" dirty="0"/>
              <a:t>Polyglot programming</a:t>
            </a:r>
          </a:p>
          <a:p>
            <a:pPr marL="0" indent="0" algn="ctr">
              <a:spcBef>
                <a:spcPts val="3000"/>
              </a:spcBef>
              <a:buNone/>
            </a:pPr>
            <a:r>
              <a:rPr lang="en-GB" sz="4000" dirty="0"/>
              <a:t>Live programming</a:t>
            </a:r>
          </a:p>
          <a:p>
            <a:pPr marL="0" indent="0" algn="ctr">
              <a:spcBef>
                <a:spcPts val="3000"/>
              </a:spcBef>
              <a:buNone/>
            </a:pPr>
            <a:r>
              <a:rPr lang="en-US" sz="4000" dirty="0"/>
              <a:t>AI assistant integration</a:t>
            </a:r>
          </a:p>
          <a:p>
            <a:pPr marL="0" indent="0" algn="ctr">
              <a:spcBef>
                <a:spcPts val="3000"/>
              </a:spcBef>
              <a:buNone/>
            </a:pPr>
            <a:r>
              <a:rPr lang="en-US" sz="4000" dirty="0"/>
              <a:t>Reproducibility and versioning</a:t>
            </a:r>
          </a:p>
        </p:txBody>
      </p:sp>
    </p:spTree>
    <p:extLst>
      <p:ext uri="{BB962C8B-B14F-4D97-AF65-F5344CB8AC3E}">
        <p14:creationId xmlns:p14="http://schemas.microsoft.com/office/powerpoint/2010/main" val="9138730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E473C-5A59-4E1A-9156-01DD8F3A62BE}"/>
              </a:ext>
            </a:extLst>
          </p:cNvPr>
          <p:cNvSpPr>
            <a:spLocks noGrp="1"/>
          </p:cNvSpPr>
          <p:nvPr>
            <p:ph type="title"/>
          </p:nvPr>
        </p:nvSpPr>
        <p:spPr/>
        <p:txBody>
          <a:bodyPr/>
          <a:lstStyle/>
          <a:p>
            <a:r>
              <a:rPr lang="en-US" dirty="0"/>
              <a:t>Thanks &amp; Discussion</a:t>
            </a:r>
            <a:endParaRPr lang="en-GB" dirty="0"/>
          </a:p>
        </p:txBody>
      </p:sp>
      <p:sp>
        <p:nvSpPr>
          <p:cNvPr id="3" name="Content Placeholder 2">
            <a:extLst>
              <a:ext uri="{FF2B5EF4-FFF2-40B4-BE49-F238E27FC236}">
                <a16:creationId xmlns:a16="http://schemas.microsoft.com/office/drawing/2014/main" id="{E680E2F6-B1C3-433B-9AB8-6D3413C2103C}"/>
              </a:ext>
            </a:extLst>
          </p:cNvPr>
          <p:cNvSpPr>
            <a:spLocks noGrp="1"/>
          </p:cNvSpPr>
          <p:nvPr>
            <p:ph idx="1"/>
          </p:nvPr>
        </p:nvSpPr>
        <p:spPr/>
        <p:txBody>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T</a:t>
            </a:r>
            <a:r>
              <a:rPr lang="en-GB" dirty="0" err="1"/>
              <a:t>omas</a:t>
            </a:r>
            <a:r>
              <a:rPr lang="en-GB" dirty="0"/>
              <a:t> Petricek, The Alan Turing Institute</a:t>
            </a:r>
          </a:p>
          <a:p>
            <a:pPr marL="0" indent="0">
              <a:buNone/>
            </a:pPr>
            <a:r>
              <a:rPr lang="en-US" dirty="0">
                <a:hlinkClick r:id="rId2"/>
              </a:rPr>
              <a:t>t</a:t>
            </a:r>
            <a:r>
              <a:rPr lang="en-GB" dirty="0">
                <a:hlinkClick r:id="rId2"/>
              </a:rPr>
              <a:t>omas@tomasp.net</a:t>
            </a:r>
            <a:r>
              <a:rPr lang="en-GB" dirty="0"/>
              <a:t> | </a:t>
            </a:r>
            <a:r>
              <a:rPr lang="en-GB" dirty="0">
                <a:hlinkClick r:id="rId3"/>
              </a:rPr>
              <a:t>@</a:t>
            </a:r>
            <a:r>
              <a:rPr lang="en-GB" dirty="0" err="1">
                <a:hlinkClick r:id="rId3"/>
              </a:rPr>
              <a:t>tomaspetricek</a:t>
            </a:r>
            <a:endParaRPr lang="en-GB" dirty="0"/>
          </a:p>
        </p:txBody>
      </p:sp>
    </p:spTree>
    <p:extLst>
      <p:ext uri="{BB962C8B-B14F-4D97-AF65-F5344CB8AC3E}">
        <p14:creationId xmlns:p14="http://schemas.microsoft.com/office/powerpoint/2010/main" val="16002049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D7FF75-7CA7-4096-B303-AA826BEC56C2}"/>
              </a:ext>
            </a:extLst>
          </p:cNvPr>
          <p:cNvSpPr>
            <a:spLocks noGrp="1"/>
          </p:cNvSpPr>
          <p:nvPr>
            <p:ph type="title"/>
          </p:nvPr>
        </p:nvSpPr>
        <p:spPr/>
        <p:txBody>
          <a:bodyPr/>
          <a:lstStyle/>
          <a:p>
            <a:pPr algn="ctr"/>
            <a:r>
              <a:rPr lang="en-US" dirty="0"/>
              <a:t>Data science is…</a:t>
            </a:r>
            <a:endParaRPr lang="en-GB" dirty="0"/>
          </a:p>
        </p:txBody>
      </p:sp>
      <p:sp>
        <p:nvSpPr>
          <p:cNvPr id="3" name="Content Placeholder 2">
            <a:extLst>
              <a:ext uri="{FF2B5EF4-FFF2-40B4-BE49-F238E27FC236}">
                <a16:creationId xmlns:a16="http://schemas.microsoft.com/office/drawing/2014/main" id="{1DB1ECE5-3FEC-4FA5-9682-B5B98CCFA8E3}"/>
              </a:ext>
            </a:extLst>
          </p:cNvPr>
          <p:cNvSpPr>
            <a:spLocks noGrp="1"/>
          </p:cNvSpPr>
          <p:nvPr>
            <p:ph idx="1"/>
          </p:nvPr>
        </p:nvSpPr>
        <p:spPr/>
        <p:txBody>
          <a:bodyPr>
            <a:normAutofit/>
          </a:bodyPr>
          <a:lstStyle/>
          <a:p>
            <a:pPr marL="0" indent="0" algn="ctr">
              <a:spcBef>
                <a:spcPts val="3000"/>
              </a:spcBef>
              <a:buNone/>
            </a:pPr>
            <a:br>
              <a:rPr lang="en-US" sz="4000" dirty="0"/>
            </a:br>
            <a:r>
              <a:rPr lang="en-US" sz="4000" dirty="0"/>
              <a:t>Iterative and exploratory</a:t>
            </a:r>
          </a:p>
          <a:p>
            <a:pPr marL="0" indent="0" algn="ctr">
              <a:spcBef>
                <a:spcPts val="3000"/>
              </a:spcBef>
              <a:buNone/>
            </a:pPr>
            <a:r>
              <a:rPr lang="en-US" sz="4000" dirty="0"/>
              <a:t>Maze of corner cases</a:t>
            </a:r>
          </a:p>
          <a:p>
            <a:pPr marL="0" indent="0" algn="ctr">
              <a:spcBef>
                <a:spcPts val="3000"/>
              </a:spcBef>
              <a:buNone/>
            </a:pPr>
            <a:r>
              <a:rPr lang="en-US" sz="4000" dirty="0"/>
              <a:t>Ad hoc tools &amp; languages</a:t>
            </a:r>
          </a:p>
          <a:p>
            <a:pPr marL="0" indent="0" algn="ctr">
              <a:spcBef>
                <a:spcPts val="3000"/>
              </a:spcBef>
              <a:buNone/>
            </a:pPr>
            <a:endParaRPr lang="en-US" sz="4000" dirty="0"/>
          </a:p>
          <a:p>
            <a:pPr marL="0" indent="0" algn="ctr">
              <a:spcBef>
                <a:spcPts val="3000"/>
              </a:spcBef>
              <a:buNone/>
            </a:pPr>
            <a:endParaRPr lang="en-GB" sz="4000" dirty="0"/>
          </a:p>
        </p:txBody>
      </p:sp>
    </p:spTree>
    <p:extLst>
      <p:ext uri="{BB962C8B-B14F-4D97-AF65-F5344CB8AC3E}">
        <p14:creationId xmlns:p14="http://schemas.microsoft.com/office/powerpoint/2010/main" val="30848027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D7FF75-7CA7-4096-B303-AA826BEC56C2}"/>
              </a:ext>
            </a:extLst>
          </p:cNvPr>
          <p:cNvSpPr>
            <a:spLocks noGrp="1"/>
          </p:cNvSpPr>
          <p:nvPr>
            <p:ph type="title"/>
          </p:nvPr>
        </p:nvSpPr>
        <p:spPr/>
        <p:txBody>
          <a:bodyPr/>
          <a:lstStyle/>
          <a:p>
            <a:pPr algn="ctr"/>
            <a:r>
              <a:rPr lang="en-US" dirty="0"/>
              <a:t>Data science needs…</a:t>
            </a:r>
            <a:endParaRPr lang="en-GB" dirty="0"/>
          </a:p>
        </p:txBody>
      </p:sp>
      <p:sp>
        <p:nvSpPr>
          <p:cNvPr id="3" name="Content Placeholder 2">
            <a:extLst>
              <a:ext uri="{FF2B5EF4-FFF2-40B4-BE49-F238E27FC236}">
                <a16:creationId xmlns:a16="http://schemas.microsoft.com/office/drawing/2014/main" id="{1DB1ECE5-3FEC-4FA5-9682-B5B98CCFA8E3}"/>
              </a:ext>
            </a:extLst>
          </p:cNvPr>
          <p:cNvSpPr>
            <a:spLocks noGrp="1"/>
          </p:cNvSpPr>
          <p:nvPr>
            <p:ph idx="1"/>
          </p:nvPr>
        </p:nvSpPr>
        <p:spPr/>
        <p:txBody>
          <a:bodyPr>
            <a:normAutofit/>
          </a:bodyPr>
          <a:lstStyle/>
          <a:p>
            <a:pPr marL="0" indent="0" algn="ctr">
              <a:spcBef>
                <a:spcPts val="3000"/>
              </a:spcBef>
              <a:buNone/>
            </a:pPr>
            <a:br>
              <a:rPr lang="en-US" sz="4000" dirty="0"/>
            </a:br>
            <a:r>
              <a:rPr lang="en-US" sz="4000" dirty="0"/>
              <a:t>Reproducible workflows</a:t>
            </a:r>
          </a:p>
          <a:p>
            <a:pPr marL="0" indent="0" algn="ctr">
              <a:spcBef>
                <a:spcPts val="3000"/>
              </a:spcBef>
              <a:buNone/>
            </a:pPr>
            <a:r>
              <a:rPr lang="en-GB" sz="4000" dirty="0"/>
              <a:t>“Human in the loop“ AI advice</a:t>
            </a:r>
          </a:p>
          <a:p>
            <a:pPr marL="0" indent="0" algn="ctr">
              <a:spcBef>
                <a:spcPts val="3000"/>
              </a:spcBef>
              <a:buNone/>
            </a:pPr>
            <a:r>
              <a:rPr lang="en-US" sz="4000" dirty="0"/>
              <a:t>Immediate feedback</a:t>
            </a:r>
          </a:p>
          <a:p>
            <a:pPr marL="0" indent="0" algn="ctr">
              <a:spcBef>
                <a:spcPts val="3000"/>
              </a:spcBef>
              <a:buNone/>
            </a:pPr>
            <a:r>
              <a:rPr lang="en-US" sz="4000" dirty="0"/>
              <a:t>Mix and match tools</a:t>
            </a:r>
            <a:endParaRPr lang="en-GB" sz="4000" dirty="0"/>
          </a:p>
        </p:txBody>
      </p:sp>
    </p:spTree>
    <p:extLst>
      <p:ext uri="{BB962C8B-B14F-4D97-AF65-F5344CB8AC3E}">
        <p14:creationId xmlns:p14="http://schemas.microsoft.com/office/powerpoint/2010/main" val="40738362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385C61B-EFBF-4D87-BC71-5465304BF67C}"/>
              </a:ext>
            </a:extLst>
          </p:cNvPr>
          <p:cNvSpPr>
            <a:spLocks noGrp="1"/>
          </p:cNvSpPr>
          <p:nvPr>
            <p:ph type="title"/>
          </p:nvPr>
        </p:nvSpPr>
        <p:spPr/>
        <p:txBody>
          <a:bodyPr>
            <a:normAutofit/>
          </a:bodyPr>
          <a:lstStyle/>
          <a:p>
            <a:r>
              <a:rPr lang="en-US" sz="4400" dirty="0" err="1"/>
              <a:t>Wrattler</a:t>
            </a:r>
            <a:endParaRPr lang="en-GB" sz="4400" dirty="0"/>
          </a:p>
        </p:txBody>
      </p:sp>
      <p:sp>
        <p:nvSpPr>
          <p:cNvPr id="5" name="Text Placeholder 4">
            <a:extLst>
              <a:ext uri="{FF2B5EF4-FFF2-40B4-BE49-F238E27FC236}">
                <a16:creationId xmlns:a16="http://schemas.microsoft.com/office/drawing/2014/main" id="{C2095655-BB17-4EC2-9E33-0F7935D0A73E}"/>
              </a:ext>
            </a:extLst>
          </p:cNvPr>
          <p:cNvSpPr>
            <a:spLocks noGrp="1"/>
          </p:cNvSpPr>
          <p:nvPr>
            <p:ph type="body" idx="1"/>
          </p:nvPr>
        </p:nvSpPr>
        <p:spPr/>
        <p:txBody>
          <a:bodyPr/>
          <a:lstStyle/>
          <a:p>
            <a:r>
              <a:rPr lang="en-US" dirty="0"/>
              <a:t>Platform for AI-assisted data science</a:t>
            </a:r>
            <a:endParaRPr lang="en-GB" dirty="0"/>
          </a:p>
        </p:txBody>
      </p:sp>
    </p:spTree>
    <p:extLst>
      <p:ext uri="{BB962C8B-B14F-4D97-AF65-F5344CB8AC3E}">
        <p14:creationId xmlns:p14="http://schemas.microsoft.com/office/powerpoint/2010/main" val="14767390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5A5C46C-8879-424E-AE4D-FBA68C1248BF}"/>
              </a:ext>
            </a:extLst>
          </p:cNvPr>
          <p:cNvSpPr>
            <a:spLocks noGrp="1"/>
          </p:cNvSpPr>
          <p:nvPr>
            <p:ph type="title"/>
          </p:nvPr>
        </p:nvSpPr>
        <p:spPr>
          <a:xfrm>
            <a:off x="2152650" y="429079"/>
            <a:ext cx="7538471" cy="1148005"/>
          </a:xfrm>
        </p:spPr>
        <p:txBody>
          <a:bodyPr>
            <a:normAutofit fontScale="90000"/>
          </a:bodyPr>
          <a:lstStyle/>
          <a:p>
            <a:r>
              <a:rPr lang="en-US" sz="4900" dirty="0" err="1"/>
              <a:t>Wrattler</a:t>
            </a:r>
            <a:br>
              <a:rPr lang="en-GB" sz="4900" dirty="0"/>
            </a:br>
            <a:r>
              <a:rPr lang="en-GB" sz="3600" dirty="0">
                <a:latin typeface="+mn-lt"/>
              </a:rPr>
              <a:t>Platform for A</a:t>
            </a:r>
            <a:r>
              <a:rPr lang="en-US" sz="3600" dirty="0">
                <a:latin typeface="+mn-lt"/>
              </a:rPr>
              <a:t>I-assisted data </a:t>
            </a:r>
            <a:r>
              <a:rPr lang="en-US" sz="3600" dirty="0" err="1">
                <a:latin typeface="+mn-lt"/>
              </a:rPr>
              <a:t>scienc</a:t>
            </a:r>
            <a:r>
              <a:rPr lang="en-GB" sz="3600" dirty="0">
                <a:latin typeface="+mn-lt"/>
              </a:rPr>
              <a:t>e</a:t>
            </a:r>
          </a:p>
        </p:txBody>
      </p:sp>
      <p:sp>
        <p:nvSpPr>
          <p:cNvPr id="6" name="Content Placeholder 5">
            <a:extLst>
              <a:ext uri="{FF2B5EF4-FFF2-40B4-BE49-F238E27FC236}">
                <a16:creationId xmlns:a16="http://schemas.microsoft.com/office/drawing/2014/main" id="{8EDF3691-B176-4D35-930E-2DB289CADB6E}"/>
              </a:ext>
            </a:extLst>
          </p:cNvPr>
          <p:cNvSpPr>
            <a:spLocks noGrp="1"/>
          </p:cNvSpPr>
          <p:nvPr>
            <p:ph sz="half" idx="1"/>
          </p:nvPr>
        </p:nvSpPr>
        <p:spPr>
          <a:xfrm>
            <a:off x="2152649" y="2190029"/>
            <a:ext cx="3886200" cy="1950482"/>
          </a:xfrm>
        </p:spPr>
        <p:txBody>
          <a:bodyPr>
            <a:normAutofit fontScale="77500" lnSpcReduction="20000"/>
          </a:bodyPr>
          <a:lstStyle/>
          <a:p>
            <a:pPr marL="0" indent="0">
              <a:buNone/>
            </a:pPr>
            <a:r>
              <a:rPr lang="en-US" b="1" dirty="0">
                <a:latin typeface="+mj-lt"/>
              </a:rPr>
              <a:t>Common notebook issues</a:t>
            </a:r>
          </a:p>
          <a:p>
            <a:pPr marL="0" indent="0">
              <a:buNone/>
            </a:pPr>
            <a:r>
              <a:rPr lang="en-GB" dirty="0"/>
              <a:t>Limited r</a:t>
            </a:r>
            <a:r>
              <a:rPr lang="en-US" dirty="0" err="1"/>
              <a:t>eproducibility</a:t>
            </a:r>
            <a:endParaRPr lang="en-US" dirty="0"/>
          </a:p>
          <a:p>
            <a:pPr marL="0" indent="0">
              <a:buNone/>
            </a:pPr>
            <a:r>
              <a:rPr lang="en-US" dirty="0"/>
              <a:t>No rollback of state</a:t>
            </a:r>
          </a:p>
          <a:p>
            <a:pPr marL="0" indent="0">
              <a:buNone/>
            </a:pPr>
            <a:r>
              <a:rPr lang="en-US" dirty="0"/>
              <a:t>Limited interaction model</a:t>
            </a:r>
          </a:p>
          <a:p>
            <a:pPr marL="0" indent="0">
              <a:buNone/>
            </a:pPr>
            <a:r>
              <a:rPr lang="en-US" dirty="0"/>
              <a:t>One language per kernel</a:t>
            </a:r>
          </a:p>
          <a:p>
            <a:pPr marL="0" indent="0">
              <a:buNone/>
            </a:pPr>
            <a:endParaRPr lang="en-GB" dirty="0"/>
          </a:p>
        </p:txBody>
      </p:sp>
      <p:sp>
        <p:nvSpPr>
          <p:cNvPr id="7" name="Content Placeholder 6">
            <a:extLst>
              <a:ext uri="{FF2B5EF4-FFF2-40B4-BE49-F238E27FC236}">
                <a16:creationId xmlns:a16="http://schemas.microsoft.com/office/drawing/2014/main" id="{658607E4-C6E7-4348-9AD3-24A847630947}"/>
              </a:ext>
            </a:extLst>
          </p:cNvPr>
          <p:cNvSpPr>
            <a:spLocks noGrp="1"/>
          </p:cNvSpPr>
          <p:nvPr>
            <p:ph sz="half" idx="2"/>
          </p:nvPr>
        </p:nvSpPr>
        <p:spPr>
          <a:xfrm>
            <a:off x="6344919" y="2190029"/>
            <a:ext cx="3694430" cy="1950482"/>
          </a:xfrm>
        </p:spPr>
        <p:txBody>
          <a:bodyPr>
            <a:normAutofit fontScale="77500" lnSpcReduction="20000"/>
          </a:bodyPr>
          <a:lstStyle/>
          <a:p>
            <a:pPr marL="0" indent="0">
              <a:buNone/>
            </a:pPr>
            <a:r>
              <a:rPr lang="en-US" b="1" dirty="0" err="1">
                <a:latin typeface="+mj-lt"/>
              </a:rPr>
              <a:t>Wrattler</a:t>
            </a:r>
            <a:r>
              <a:rPr lang="en-US" b="1" dirty="0">
                <a:latin typeface="+mj-lt"/>
              </a:rPr>
              <a:t> architecture</a:t>
            </a:r>
          </a:p>
          <a:p>
            <a:pPr marL="0" indent="0">
              <a:buNone/>
            </a:pPr>
            <a:r>
              <a:rPr lang="en-US" dirty="0"/>
              <a:t>Reproducibility and versioning</a:t>
            </a:r>
          </a:p>
          <a:p>
            <a:pPr marL="0" indent="0">
              <a:buNone/>
            </a:pPr>
            <a:r>
              <a:rPr lang="en-US" dirty="0"/>
              <a:t>Interactive development</a:t>
            </a:r>
          </a:p>
          <a:p>
            <a:pPr marL="0" indent="0">
              <a:buNone/>
            </a:pPr>
            <a:r>
              <a:rPr lang="en-US" dirty="0"/>
              <a:t>Platform for AI assistants</a:t>
            </a:r>
          </a:p>
          <a:p>
            <a:pPr marL="0" indent="0">
              <a:buNone/>
            </a:pPr>
            <a:r>
              <a:rPr lang="en-US" dirty="0"/>
              <a:t>Polyglot programming </a:t>
            </a:r>
            <a:endParaRPr lang="en-GB" dirty="0"/>
          </a:p>
        </p:txBody>
      </p:sp>
      <p:sp>
        <p:nvSpPr>
          <p:cNvPr id="8" name="Rectangle: Folded Corner 7">
            <a:extLst>
              <a:ext uri="{FF2B5EF4-FFF2-40B4-BE49-F238E27FC236}">
                <a16:creationId xmlns:a16="http://schemas.microsoft.com/office/drawing/2014/main" id="{2B57CECF-B580-4CD5-9224-C687F1A4590E}"/>
              </a:ext>
            </a:extLst>
          </p:cNvPr>
          <p:cNvSpPr/>
          <p:nvPr/>
        </p:nvSpPr>
        <p:spPr>
          <a:xfrm rot="10800000">
            <a:off x="4215133" y="5072518"/>
            <a:ext cx="482600" cy="670559"/>
          </a:xfrm>
          <a:prstGeom prst="foldedCorner">
            <a:avLst>
              <a:gd name="adj" fmla="val 39334"/>
            </a:avLst>
          </a:prstGeom>
          <a:ln w="25400">
            <a:solidFill>
              <a:schemeClr val="bg2">
                <a:lumMod val="50000"/>
                <a:alpha val="80000"/>
              </a:schemeClr>
            </a:solidFill>
            <a:round/>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sz="1350"/>
          </a:p>
        </p:txBody>
      </p:sp>
      <p:pic>
        <p:nvPicPr>
          <p:cNvPr id="11" name="Picture 10">
            <a:extLst>
              <a:ext uri="{FF2B5EF4-FFF2-40B4-BE49-F238E27FC236}">
                <a16:creationId xmlns:a16="http://schemas.microsoft.com/office/drawing/2014/main" id="{06F54162-E7DB-4BBB-A199-260122DEEB30}"/>
              </a:ext>
            </a:extLst>
          </p:cNvPr>
          <p:cNvPicPr>
            <a:picLocks noChangeAspect="1"/>
          </p:cNvPicPr>
          <p:nvPr/>
        </p:nvPicPr>
        <p:blipFill>
          <a:blip r:embed="rId3">
            <a:duotone>
              <a:schemeClr val="bg2">
                <a:shade val="45000"/>
                <a:satMod val="135000"/>
              </a:schemeClr>
              <a:prstClr val="white"/>
            </a:duotone>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2479043" y="5089662"/>
            <a:ext cx="670559" cy="670559"/>
          </a:xfrm>
          <a:prstGeom prst="rect">
            <a:avLst/>
          </a:prstGeom>
          <a:effectLst>
            <a:glow rad="50800">
              <a:schemeClr val="bg2">
                <a:lumMod val="50000"/>
                <a:alpha val="99000"/>
              </a:schemeClr>
            </a:glow>
          </a:effectLst>
        </p:spPr>
      </p:pic>
      <p:sp>
        <p:nvSpPr>
          <p:cNvPr id="12" name="Flowchart: Magnetic Disk 11">
            <a:extLst>
              <a:ext uri="{FF2B5EF4-FFF2-40B4-BE49-F238E27FC236}">
                <a16:creationId xmlns:a16="http://schemas.microsoft.com/office/drawing/2014/main" id="{77FC8DC6-B954-444F-94A1-A1ED1DBAE59B}"/>
              </a:ext>
            </a:extLst>
          </p:cNvPr>
          <p:cNvSpPr/>
          <p:nvPr/>
        </p:nvSpPr>
        <p:spPr>
          <a:xfrm>
            <a:off x="2438401" y="5548766"/>
            <a:ext cx="375920" cy="422909"/>
          </a:xfrm>
          <a:prstGeom prst="flowChartMagneticDisk">
            <a:avLst/>
          </a:prstGeom>
          <a:solidFill>
            <a:schemeClr val="accent2"/>
          </a:solidFill>
          <a:ln w="254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15" name="Arrow: Left-Right 14">
            <a:extLst>
              <a:ext uri="{FF2B5EF4-FFF2-40B4-BE49-F238E27FC236}">
                <a16:creationId xmlns:a16="http://schemas.microsoft.com/office/drawing/2014/main" id="{ECE9E72F-CE89-448B-8B7C-8188E4DFCF30}"/>
              </a:ext>
            </a:extLst>
          </p:cNvPr>
          <p:cNvSpPr/>
          <p:nvPr/>
        </p:nvSpPr>
        <p:spPr>
          <a:xfrm>
            <a:off x="3241042" y="5327151"/>
            <a:ext cx="807720" cy="221615"/>
          </a:xfrm>
          <a:prstGeom prst="leftRightArrow">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16" name="TextBox 15">
            <a:extLst>
              <a:ext uri="{FF2B5EF4-FFF2-40B4-BE49-F238E27FC236}">
                <a16:creationId xmlns:a16="http://schemas.microsoft.com/office/drawing/2014/main" id="{AA0A885A-F567-417E-B4D0-1AAD78A0C2A6}"/>
              </a:ext>
            </a:extLst>
          </p:cNvPr>
          <p:cNvSpPr txBox="1"/>
          <p:nvPr/>
        </p:nvSpPr>
        <p:spPr>
          <a:xfrm>
            <a:off x="2438401" y="4527227"/>
            <a:ext cx="2988526" cy="346249"/>
          </a:xfrm>
          <a:prstGeom prst="rect">
            <a:avLst/>
          </a:prstGeom>
          <a:noFill/>
        </p:spPr>
        <p:txBody>
          <a:bodyPr wrap="square" rtlCol="0">
            <a:spAutoFit/>
          </a:bodyPr>
          <a:lstStyle/>
          <a:p>
            <a:r>
              <a:rPr lang="en-US" sz="1650" b="1" dirty="0">
                <a:solidFill>
                  <a:schemeClr val="bg2">
                    <a:lumMod val="50000"/>
                  </a:schemeClr>
                </a:solidFill>
              </a:rPr>
              <a:t>KERNEL                  CLIENT</a:t>
            </a:r>
            <a:endParaRPr lang="en-GB" sz="1650" b="1" dirty="0">
              <a:solidFill>
                <a:schemeClr val="bg2">
                  <a:lumMod val="50000"/>
                </a:schemeClr>
              </a:solidFill>
            </a:endParaRPr>
          </a:p>
        </p:txBody>
      </p:sp>
      <p:sp>
        <p:nvSpPr>
          <p:cNvPr id="17" name="Rectangle: Folded Corner 16">
            <a:extLst>
              <a:ext uri="{FF2B5EF4-FFF2-40B4-BE49-F238E27FC236}">
                <a16:creationId xmlns:a16="http://schemas.microsoft.com/office/drawing/2014/main" id="{062BA56E-BDAC-474B-9D21-8498ADE087CF}"/>
              </a:ext>
            </a:extLst>
          </p:cNvPr>
          <p:cNvSpPr/>
          <p:nvPr/>
        </p:nvSpPr>
        <p:spPr>
          <a:xfrm rot="10800000">
            <a:off x="8525510" y="5194438"/>
            <a:ext cx="482600" cy="670559"/>
          </a:xfrm>
          <a:prstGeom prst="foldedCorner">
            <a:avLst>
              <a:gd name="adj" fmla="val 39334"/>
            </a:avLst>
          </a:prstGeom>
          <a:ln w="25400">
            <a:solidFill>
              <a:schemeClr val="bg2">
                <a:lumMod val="50000"/>
                <a:alpha val="80000"/>
              </a:schemeClr>
            </a:solidFill>
            <a:round/>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sz="1350"/>
          </a:p>
        </p:txBody>
      </p:sp>
      <p:pic>
        <p:nvPicPr>
          <p:cNvPr id="18" name="Picture 17">
            <a:extLst>
              <a:ext uri="{FF2B5EF4-FFF2-40B4-BE49-F238E27FC236}">
                <a16:creationId xmlns:a16="http://schemas.microsoft.com/office/drawing/2014/main" id="{595A6FEF-F1F5-4722-B9A5-856D07E9BC11}"/>
              </a:ext>
            </a:extLst>
          </p:cNvPr>
          <p:cNvPicPr>
            <a:picLocks noChangeAspect="1"/>
          </p:cNvPicPr>
          <p:nvPr/>
        </p:nvPicPr>
        <p:blipFill>
          <a:blip r:embed="rId3">
            <a:duotone>
              <a:schemeClr val="bg2">
                <a:shade val="45000"/>
                <a:satMod val="135000"/>
              </a:schemeClr>
              <a:prstClr val="white"/>
            </a:duotone>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6916071" y="4984986"/>
            <a:ext cx="441617" cy="441617"/>
          </a:xfrm>
          <a:prstGeom prst="rect">
            <a:avLst/>
          </a:prstGeom>
          <a:effectLst>
            <a:glow rad="50800">
              <a:schemeClr val="bg2">
                <a:lumMod val="50000"/>
                <a:alpha val="99000"/>
              </a:schemeClr>
            </a:glow>
          </a:effectLst>
        </p:spPr>
      </p:pic>
      <p:sp>
        <p:nvSpPr>
          <p:cNvPr id="19" name="Flowchart: Magnetic Disk 18">
            <a:extLst>
              <a:ext uri="{FF2B5EF4-FFF2-40B4-BE49-F238E27FC236}">
                <a16:creationId xmlns:a16="http://schemas.microsoft.com/office/drawing/2014/main" id="{97303C23-50DD-450A-9824-00BBD35224BF}"/>
              </a:ext>
            </a:extLst>
          </p:cNvPr>
          <p:cNvSpPr/>
          <p:nvPr/>
        </p:nvSpPr>
        <p:spPr>
          <a:xfrm>
            <a:off x="8766812" y="5561149"/>
            <a:ext cx="375920" cy="422909"/>
          </a:xfrm>
          <a:prstGeom prst="flowChartMagneticDisk">
            <a:avLst/>
          </a:prstGeom>
          <a:solidFill>
            <a:schemeClr val="accent2"/>
          </a:solidFill>
          <a:ln w="254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20" name="Arrow: Left-Right 19">
            <a:extLst>
              <a:ext uri="{FF2B5EF4-FFF2-40B4-BE49-F238E27FC236}">
                <a16:creationId xmlns:a16="http://schemas.microsoft.com/office/drawing/2014/main" id="{44832BBA-26E1-4A47-9724-D9BD8FB551B7}"/>
              </a:ext>
            </a:extLst>
          </p:cNvPr>
          <p:cNvSpPr/>
          <p:nvPr/>
        </p:nvSpPr>
        <p:spPr>
          <a:xfrm rot="671338">
            <a:off x="7521096" y="5206954"/>
            <a:ext cx="807720" cy="221615"/>
          </a:xfrm>
          <a:prstGeom prst="leftRightArrow">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21" name="TextBox 20">
            <a:extLst>
              <a:ext uri="{FF2B5EF4-FFF2-40B4-BE49-F238E27FC236}">
                <a16:creationId xmlns:a16="http://schemas.microsoft.com/office/drawing/2014/main" id="{0248A1D6-8660-4593-8853-CE5D6EBC666D}"/>
              </a:ext>
            </a:extLst>
          </p:cNvPr>
          <p:cNvSpPr txBox="1"/>
          <p:nvPr/>
        </p:nvSpPr>
        <p:spPr>
          <a:xfrm>
            <a:off x="6583680" y="4496751"/>
            <a:ext cx="3409869" cy="346249"/>
          </a:xfrm>
          <a:prstGeom prst="rect">
            <a:avLst/>
          </a:prstGeom>
          <a:noFill/>
        </p:spPr>
        <p:txBody>
          <a:bodyPr wrap="square" rtlCol="0">
            <a:spAutoFit/>
          </a:bodyPr>
          <a:lstStyle/>
          <a:p>
            <a:r>
              <a:rPr lang="en-US" sz="1650" b="1" dirty="0">
                <a:solidFill>
                  <a:schemeClr val="bg2">
                    <a:lumMod val="50000"/>
                  </a:schemeClr>
                </a:solidFill>
              </a:rPr>
              <a:t>PROVIDERS               CLIENT</a:t>
            </a:r>
            <a:endParaRPr lang="en-GB" sz="1650" b="1" dirty="0">
              <a:solidFill>
                <a:schemeClr val="bg2">
                  <a:lumMod val="50000"/>
                </a:schemeClr>
              </a:solidFill>
            </a:endParaRPr>
          </a:p>
        </p:txBody>
      </p:sp>
      <p:sp>
        <p:nvSpPr>
          <p:cNvPr id="22" name="Flowchart: Magnetic Disk 21">
            <a:extLst>
              <a:ext uri="{FF2B5EF4-FFF2-40B4-BE49-F238E27FC236}">
                <a16:creationId xmlns:a16="http://schemas.microsoft.com/office/drawing/2014/main" id="{838F341B-5EE2-43C1-8C05-C12B9DCE6448}"/>
              </a:ext>
            </a:extLst>
          </p:cNvPr>
          <p:cNvSpPr/>
          <p:nvPr/>
        </p:nvSpPr>
        <p:spPr>
          <a:xfrm>
            <a:off x="7004567" y="5853540"/>
            <a:ext cx="375920" cy="422909"/>
          </a:xfrm>
          <a:prstGeom prst="flowChartMagneticDisk">
            <a:avLst/>
          </a:prstGeom>
          <a:solidFill>
            <a:schemeClr val="bg2">
              <a:lumMod val="75000"/>
            </a:schemeClr>
          </a:solidFill>
          <a:ln w="2540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pic>
        <p:nvPicPr>
          <p:cNvPr id="24" name="Picture 23">
            <a:extLst>
              <a:ext uri="{FF2B5EF4-FFF2-40B4-BE49-F238E27FC236}">
                <a16:creationId xmlns:a16="http://schemas.microsoft.com/office/drawing/2014/main" id="{FCEC80A5-7727-4389-AAB0-8EF135E0CB8C}"/>
              </a:ext>
            </a:extLst>
          </p:cNvPr>
          <p:cNvPicPr>
            <a:picLocks noChangeAspect="1"/>
          </p:cNvPicPr>
          <p:nvPr/>
        </p:nvPicPr>
        <p:blipFill>
          <a:blip r:embed="rId3">
            <a:duotone>
              <a:schemeClr val="bg2">
                <a:shade val="45000"/>
                <a:satMod val="135000"/>
              </a:schemeClr>
              <a:prstClr val="white"/>
            </a:duotone>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6620470" y="5394490"/>
            <a:ext cx="441617" cy="441617"/>
          </a:xfrm>
          <a:prstGeom prst="rect">
            <a:avLst/>
          </a:prstGeom>
          <a:effectLst>
            <a:glow rad="50800">
              <a:schemeClr val="bg2">
                <a:lumMod val="50000"/>
                <a:alpha val="99000"/>
              </a:schemeClr>
            </a:glow>
          </a:effectLst>
        </p:spPr>
      </p:pic>
      <p:sp>
        <p:nvSpPr>
          <p:cNvPr id="25" name="Arrow: Left-Right 24">
            <a:extLst>
              <a:ext uri="{FF2B5EF4-FFF2-40B4-BE49-F238E27FC236}">
                <a16:creationId xmlns:a16="http://schemas.microsoft.com/office/drawing/2014/main" id="{B8E2BA32-5C96-4248-874D-C4CCCE458FE9}"/>
              </a:ext>
            </a:extLst>
          </p:cNvPr>
          <p:cNvSpPr/>
          <p:nvPr/>
        </p:nvSpPr>
        <p:spPr>
          <a:xfrm rot="20633115">
            <a:off x="7543259" y="5833847"/>
            <a:ext cx="807720" cy="221615"/>
          </a:xfrm>
          <a:prstGeom prst="leftRightArrow">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26" name="Arrow: Left-Right 25">
            <a:extLst>
              <a:ext uri="{FF2B5EF4-FFF2-40B4-BE49-F238E27FC236}">
                <a16:creationId xmlns:a16="http://schemas.microsoft.com/office/drawing/2014/main" id="{392C8967-61EB-432A-9DE2-36309B8E5D08}"/>
              </a:ext>
            </a:extLst>
          </p:cNvPr>
          <p:cNvSpPr/>
          <p:nvPr/>
        </p:nvSpPr>
        <p:spPr>
          <a:xfrm>
            <a:off x="7309926" y="5504490"/>
            <a:ext cx="1012187" cy="221615"/>
          </a:xfrm>
          <a:prstGeom prst="leftRightArrow">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Tree>
    <p:extLst>
      <p:ext uri="{BB962C8B-B14F-4D97-AF65-F5344CB8AC3E}">
        <p14:creationId xmlns:p14="http://schemas.microsoft.com/office/powerpoint/2010/main" val="556037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385C61B-EFBF-4D87-BC71-5465304BF67C}"/>
              </a:ext>
            </a:extLst>
          </p:cNvPr>
          <p:cNvSpPr>
            <a:spLocks noGrp="1"/>
          </p:cNvSpPr>
          <p:nvPr>
            <p:ph type="title"/>
          </p:nvPr>
        </p:nvSpPr>
        <p:spPr/>
        <p:txBody>
          <a:bodyPr>
            <a:normAutofit/>
          </a:bodyPr>
          <a:lstStyle/>
          <a:p>
            <a:r>
              <a:rPr lang="en-US" sz="4400" dirty="0"/>
              <a:t>TheGamma</a:t>
            </a:r>
            <a:endParaRPr lang="en-GB" sz="4400" dirty="0"/>
          </a:p>
        </p:txBody>
      </p:sp>
      <p:sp>
        <p:nvSpPr>
          <p:cNvPr id="5" name="Text Placeholder 4">
            <a:extLst>
              <a:ext uri="{FF2B5EF4-FFF2-40B4-BE49-F238E27FC236}">
                <a16:creationId xmlns:a16="http://schemas.microsoft.com/office/drawing/2014/main" id="{C2095655-BB17-4EC2-9E33-0F7935D0A73E}"/>
              </a:ext>
            </a:extLst>
          </p:cNvPr>
          <p:cNvSpPr>
            <a:spLocks noGrp="1"/>
          </p:cNvSpPr>
          <p:nvPr>
            <p:ph type="body" idx="1"/>
          </p:nvPr>
        </p:nvSpPr>
        <p:spPr/>
        <p:txBody>
          <a:bodyPr/>
          <a:lstStyle/>
          <a:p>
            <a:r>
              <a:rPr lang="en-US" dirty="0"/>
              <a:t>Automatic suggestions and live feedback</a:t>
            </a:r>
            <a:endParaRPr lang="en-GB" dirty="0"/>
          </a:p>
        </p:txBody>
      </p:sp>
    </p:spTree>
    <p:extLst>
      <p:ext uri="{BB962C8B-B14F-4D97-AF65-F5344CB8AC3E}">
        <p14:creationId xmlns:p14="http://schemas.microsoft.com/office/powerpoint/2010/main" val="11931177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5A5C46C-8879-424E-AE4D-FBA68C1248BF}"/>
              </a:ext>
            </a:extLst>
          </p:cNvPr>
          <p:cNvSpPr>
            <a:spLocks noGrp="1"/>
          </p:cNvSpPr>
          <p:nvPr>
            <p:ph type="title"/>
          </p:nvPr>
        </p:nvSpPr>
        <p:spPr>
          <a:xfrm>
            <a:off x="2152650" y="429079"/>
            <a:ext cx="7538471" cy="1148005"/>
          </a:xfrm>
        </p:spPr>
        <p:txBody>
          <a:bodyPr>
            <a:normAutofit fontScale="90000"/>
          </a:bodyPr>
          <a:lstStyle/>
          <a:p>
            <a:r>
              <a:rPr lang="en-US" sz="4900" dirty="0"/>
              <a:t>TheGamma</a:t>
            </a:r>
            <a:br>
              <a:rPr lang="en-GB" sz="4900" dirty="0"/>
            </a:br>
            <a:r>
              <a:rPr lang="en-US" sz="3600" dirty="0">
                <a:latin typeface="+mn-lt"/>
              </a:rPr>
              <a:t>Simple language for data exploration</a:t>
            </a:r>
            <a:endParaRPr lang="en-GB" sz="3600" dirty="0">
              <a:latin typeface="+mn-lt"/>
            </a:endParaRPr>
          </a:p>
        </p:txBody>
      </p:sp>
      <p:sp>
        <p:nvSpPr>
          <p:cNvPr id="6" name="Content Placeholder 5">
            <a:extLst>
              <a:ext uri="{FF2B5EF4-FFF2-40B4-BE49-F238E27FC236}">
                <a16:creationId xmlns:a16="http://schemas.microsoft.com/office/drawing/2014/main" id="{8EDF3691-B176-4D35-930E-2DB289CADB6E}"/>
              </a:ext>
            </a:extLst>
          </p:cNvPr>
          <p:cNvSpPr>
            <a:spLocks noGrp="1"/>
          </p:cNvSpPr>
          <p:nvPr>
            <p:ph sz="half" idx="1"/>
          </p:nvPr>
        </p:nvSpPr>
        <p:spPr>
          <a:xfrm>
            <a:off x="2152649" y="2190029"/>
            <a:ext cx="3886200" cy="1950482"/>
          </a:xfrm>
        </p:spPr>
        <p:txBody>
          <a:bodyPr>
            <a:normAutofit/>
          </a:bodyPr>
          <a:lstStyle/>
          <a:p>
            <a:pPr marL="0" indent="0">
              <a:buNone/>
            </a:pPr>
            <a:r>
              <a:rPr lang="en-US" sz="2000" b="1" dirty="0">
                <a:latin typeface="+mj-lt"/>
              </a:rPr>
              <a:t>Live programming</a:t>
            </a:r>
          </a:p>
          <a:p>
            <a:pPr marL="0" indent="0">
              <a:buNone/>
            </a:pPr>
            <a:r>
              <a:rPr lang="en-US" sz="2000" dirty="0"/>
              <a:t>Runs in the browser</a:t>
            </a:r>
          </a:p>
          <a:p>
            <a:pPr marL="0" indent="0">
              <a:buNone/>
            </a:pPr>
            <a:r>
              <a:rPr lang="en-US" sz="2000" dirty="0"/>
              <a:t>Recalculate on the fly</a:t>
            </a:r>
          </a:p>
          <a:p>
            <a:pPr marL="0" indent="0">
              <a:buNone/>
            </a:pPr>
            <a:r>
              <a:rPr lang="en-US" sz="2000" dirty="0"/>
              <a:t>Dependency graph</a:t>
            </a:r>
          </a:p>
          <a:p>
            <a:pPr marL="0" indent="0">
              <a:buNone/>
            </a:pPr>
            <a:endParaRPr lang="en-GB" sz="2000" dirty="0"/>
          </a:p>
        </p:txBody>
      </p:sp>
      <p:sp>
        <p:nvSpPr>
          <p:cNvPr id="7" name="Content Placeholder 6">
            <a:extLst>
              <a:ext uri="{FF2B5EF4-FFF2-40B4-BE49-F238E27FC236}">
                <a16:creationId xmlns:a16="http://schemas.microsoft.com/office/drawing/2014/main" id="{658607E4-C6E7-4348-9AD3-24A847630947}"/>
              </a:ext>
            </a:extLst>
          </p:cNvPr>
          <p:cNvSpPr>
            <a:spLocks noGrp="1"/>
          </p:cNvSpPr>
          <p:nvPr>
            <p:ph sz="half" idx="2"/>
          </p:nvPr>
        </p:nvSpPr>
        <p:spPr>
          <a:xfrm>
            <a:off x="2152649" y="4213382"/>
            <a:ext cx="3694430" cy="1950482"/>
          </a:xfrm>
        </p:spPr>
        <p:txBody>
          <a:bodyPr>
            <a:normAutofit/>
          </a:bodyPr>
          <a:lstStyle/>
          <a:p>
            <a:pPr marL="0" indent="0">
              <a:buNone/>
            </a:pPr>
            <a:r>
              <a:rPr lang="en-US" sz="2000" b="1" dirty="0">
                <a:latin typeface="+mj-lt"/>
              </a:rPr>
              <a:t>Direct manipulation</a:t>
            </a:r>
          </a:p>
          <a:p>
            <a:pPr marL="0" indent="0">
              <a:buNone/>
            </a:pPr>
            <a:r>
              <a:rPr lang="en-US" sz="2000" dirty="0"/>
              <a:t>Edit data, not code!</a:t>
            </a:r>
          </a:p>
          <a:p>
            <a:pPr marL="0" indent="0">
              <a:buNone/>
            </a:pPr>
            <a:r>
              <a:rPr lang="en-US" sz="2000" dirty="0"/>
              <a:t>End-user programming</a:t>
            </a:r>
          </a:p>
          <a:p>
            <a:pPr marL="0" indent="0">
              <a:buNone/>
            </a:pPr>
            <a:r>
              <a:rPr lang="en-US" sz="2000" dirty="0"/>
              <a:t>Keep reproducibility</a:t>
            </a:r>
          </a:p>
          <a:p>
            <a:pPr marL="0" indent="0">
              <a:buNone/>
            </a:pPr>
            <a:endParaRPr lang="en-GB" sz="2000" dirty="0"/>
          </a:p>
        </p:txBody>
      </p:sp>
      <p:pic>
        <p:nvPicPr>
          <p:cNvPr id="3" name="Picture 2">
            <a:extLst>
              <a:ext uri="{FF2B5EF4-FFF2-40B4-BE49-F238E27FC236}">
                <a16:creationId xmlns:a16="http://schemas.microsoft.com/office/drawing/2014/main" id="{25FC0067-E9F4-4A1C-BF99-1852B02E83D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81586" y="1895044"/>
            <a:ext cx="4412565" cy="4490935"/>
          </a:xfrm>
          <a:prstGeom prst="rect">
            <a:avLst/>
          </a:prstGeom>
        </p:spPr>
      </p:pic>
    </p:spTree>
    <p:extLst>
      <p:ext uri="{BB962C8B-B14F-4D97-AF65-F5344CB8AC3E}">
        <p14:creationId xmlns:p14="http://schemas.microsoft.com/office/powerpoint/2010/main" val="3351220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385C61B-EFBF-4D87-BC71-5465304BF67C}"/>
              </a:ext>
            </a:extLst>
          </p:cNvPr>
          <p:cNvSpPr>
            <a:spLocks noGrp="1"/>
          </p:cNvSpPr>
          <p:nvPr>
            <p:ph type="title"/>
          </p:nvPr>
        </p:nvSpPr>
        <p:spPr/>
        <p:txBody>
          <a:bodyPr>
            <a:normAutofit/>
          </a:bodyPr>
          <a:lstStyle/>
          <a:p>
            <a:r>
              <a:rPr lang="en-US" sz="4400" dirty="0" err="1"/>
              <a:t>Datadiff</a:t>
            </a:r>
            <a:endParaRPr lang="en-GB" sz="4400" dirty="0"/>
          </a:p>
        </p:txBody>
      </p:sp>
      <p:sp>
        <p:nvSpPr>
          <p:cNvPr id="5" name="Text Placeholder 4">
            <a:extLst>
              <a:ext uri="{FF2B5EF4-FFF2-40B4-BE49-F238E27FC236}">
                <a16:creationId xmlns:a16="http://schemas.microsoft.com/office/drawing/2014/main" id="{C2095655-BB17-4EC2-9E33-0F7935D0A73E}"/>
              </a:ext>
            </a:extLst>
          </p:cNvPr>
          <p:cNvSpPr>
            <a:spLocks noGrp="1"/>
          </p:cNvSpPr>
          <p:nvPr>
            <p:ph type="body" idx="1"/>
          </p:nvPr>
        </p:nvSpPr>
        <p:spPr/>
        <p:txBody>
          <a:bodyPr/>
          <a:lstStyle/>
          <a:p>
            <a:r>
              <a:rPr lang="en-US" dirty="0"/>
              <a:t>AI assistants for data wrangling</a:t>
            </a:r>
            <a:endParaRPr lang="en-GB" dirty="0"/>
          </a:p>
        </p:txBody>
      </p:sp>
    </p:spTree>
    <p:extLst>
      <p:ext uri="{BB962C8B-B14F-4D97-AF65-F5344CB8AC3E}">
        <p14:creationId xmlns:p14="http://schemas.microsoft.com/office/powerpoint/2010/main" val="11240239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alpha val="99000"/>
          </a:schemeClr>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5A5C46C-8879-424E-AE4D-FBA68C1248BF}"/>
              </a:ext>
            </a:extLst>
          </p:cNvPr>
          <p:cNvSpPr>
            <a:spLocks noGrp="1"/>
          </p:cNvSpPr>
          <p:nvPr>
            <p:ph type="title"/>
          </p:nvPr>
        </p:nvSpPr>
        <p:spPr>
          <a:xfrm>
            <a:off x="2152650" y="429079"/>
            <a:ext cx="7538471" cy="1148005"/>
          </a:xfrm>
        </p:spPr>
        <p:txBody>
          <a:bodyPr>
            <a:normAutofit fontScale="90000"/>
          </a:bodyPr>
          <a:lstStyle/>
          <a:p>
            <a:r>
              <a:rPr lang="en-US" sz="4900" dirty="0" err="1"/>
              <a:t>Datadiff</a:t>
            </a:r>
            <a:br>
              <a:rPr lang="en-GB" sz="4900" dirty="0"/>
            </a:br>
            <a:r>
              <a:rPr lang="en-US" sz="3600" dirty="0">
                <a:latin typeface="+mn-lt"/>
              </a:rPr>
              <a:t>AI assistants for data wrangling</a:t>
            </a:r>
            <a:endParaRPr lang="en-GB" sz="3600" dirty="0">
              <a:latin typeface="+mn-lt"/>
            </a:endParaRPr>
          </a:p>
        </p:txBody>
      </p:sp>
      <p:sp>
        <p:nvSpPr>
          <p:cNvPr id="6" name="Content Placeholder 5">
            <a:extLst>
              <a:ext uri="{FF2B5EF4-FFF2-40B4-BE49-F238E27FC236}">
                <a16:creationId xmlns:a16="http://schemas.microsoft.com/office/drawing/2014/main" id="{8EDF3691-B176-4D35-930E-2DB289CADB6E}"/>
              </a:ext>
            </a:extLst>
          </p:cNvPr>
          <p:cNvSpPr>
            <a:spLocks noGrp="1"/>
          </p:cNvSpPr>
          <p:nvPr>
            <p:ph sz="half" idx="1"/>
          </p:nvPr>
        </p:nvSpPr>
        <p:spPr>
          <a:xfrm>
            <a:off x="2152649" y="2190029"/>
            <a:ext cx="3886200" cy="1950482"/>
          </a:xfrm>
        </p:spPr>
        <p:txBody>
          <a:bodyPr>
            <a:normAutofit/>
          </a:bodyPr>
          <a:lstStyle/>
          <a:p>
            <a:pPr marL="0" indent="0">
              <a:buNone/>
            </a:pPr>
            <a:r>
              <a:rPr lang="en-US" sz="2000" b="1" dirty="0">
                <a:latin typeface="+mj-lt"/>
              </a:rPr>
              <a:t>AI assistants</a:t>
            </a:r>
          </a:p>
          <a:p>
            <a:pPr marL="0" indent="0">
              <a:buNone/>
            </a:pPr>
            <a:r>
              <a:rPr lang="en-US" sz="2000" dirty="0"/>
              <a:t>No black box magic</a:t>
            </a:r>
          </a:p>
          <a:p>
            <a:pPr marL="0" indent="0">
              <a:buNone/>
            </a:pPr>
            <a:r>
              <a:rPr lang="en-US" sz="2000" dirty="0"/>
              <a:t>Generate instructions</a:t>
            </a:r>
          </a:p>
          <a:p>
            <a:pPr marL="0" indent="0">
              <a:buNone/>
            </a:pPr>
            <a:r>
              <a:rPr lang="en-US" sz="2000" dirty="0"/>
              <a:t>Domain specific languages</a:t>
            </a:r>
          </a:p>
          <a:p>
            <a:pPr marL="0" indent="0">
              <a:buNone/>
            </a:pPr>
            <a:endParaRPr lang="en-GB" sz="2000" dirty="0"/>
          </a:p>
        </p:txBody>
      </p:sp>
      <p:sp>
        <p:nvSpPr>
          <p:cNvPr id="7" name="Content Placeholder 6">
            <a:extLst>
              <a:ext uri="{FF2B5EF4-FFF2-40B4-BE49-F238E27FC236}">
                <a16:creationId xmlns:a16="http://schemas.microsoft.com/office/drawing/2014/main" id="{658607E4-C6E7-4348-9AD3-24A847630947}"/>
              </a:ext>
            </a:extLst>
          </p:cNvPr>
          <p:cNvSpPr>
            <a:spLocks noGrp="1"/>
          </p:cNvSpPr>
          <p:nvPr>
            <p:ph sz="half" idx="2"/>
          </p:nvPr>
        </p:nvSpPr>
        <p:spPr>
          <a:xfrm>
            <a:off x="2152649" y="4213382"/>
            <a:ext cx="3694430" cy="1950482"/>
          </a:xfrm>
        </p:spPr>
        <p:txBody>
          <a:bodyPr>
            <a:normAutofit/>
          </a:bodyPr>
          <a:lstStyle/>
          <a:p>
            <a:pPr marL="0" indent="0">
              <a:buNone/>
            </a:pPr>
            <a:r>
              <a:rPr lang="en-US" sz="2000" b="1" dirty="0" err="1">
                <a:latin typeface="+mj-lt"/>
              </a:rPr>
              <a:t>Datadiff</a:t>
            </a:r>
            <a:endParaRPr lang="en-US" sz="2000" b="1" dirty="0">
              <a:latin typeface="+mj-lt"/>
            </a:endParaRPr>
          </a:p>
          <a:p>
            <a:pPr marL="0" indent="0">
              <a:buNone/>
            </a:pPr>
            <a:r>
              <a:rPr lang="en-US" sz="2000" dirty="0"/>
              <a:t>R and Python package</a:t>
            </a:r>
          </a:p>
          <a:p>
            <a:pPr marL="0" indent="0">
              <a:buNone/>
            </a:pPr>
            <a:r>
              <a:rPr lang="en-US" sz="2000" dirty="0"/>
              <a:t>List of patches</a:t>
            </a:r>
          </a:p>
          <a:p>
            <a:pPr marL="0" indent="0">
              <a:buNone/>
            </a:pPr>
            <a:r>
              <a:rPr lang="en-US" sz="2000" dirty="0"/>
              <a:t>Delete, shift, scale, etc.</a:t>
            </a:r>
          </a:p>
          <a:p>
            <a:pPr marL="0" indent="0">
              <a:buNone/>
            </a:pPr>
            <a:endParaRPr lang="en-GB" sz="2000" dirty="0"/>
          </a:p>
        </p:txBody>
      </p:sp>
      <p:pic>
        <p:nvPicPr>
          <p:cNvPr id="2" name="Picture 1">
            <a:extLst>
              <a:ext uri="{FF2B5EF4-FFF2-40B4-BE49-F238E27FC236}">
                <a16:creationId xmlns:a16="http://schemas.microsoft.com/office/drawing/2014/main" id="{5AC99E58-6FE2-4555-9AA9-B2806403E31D}"/>
              </a:ext>
            </a:extLst>
          </p:cNvPr>
          <p:cNvPicPr>
            <a:picLocks noChangeAspect="1"/>
          </p:cNvPicPr>
          <p:nvPr/>
        </p:nvPicPr>
        <p:blipFill>
          <a:blip r:embed="rId3"/>
          <a:stretch>
            <a:fillRect/>
          </a:stretch>
        </p:blipFill>
        <p:spPr>
          <a:xfrm>
            <a:off x="5350876" y="2538288"/>
            <a:ext cx="4816187" cy="3005847"/>
          </a:xfrm>
          <a:prstGeom prst="rect">
            <a:avLst/>
          </a:prstGeom>
        </p:spPr>
      </p:pic>
    </p:spTree>
    <p:extLst>
      <p:ext uri="{BB962C8B-B14F-4D97-AF65-F5344CB8AC3E}">
        <p14:creationId xmlns:p14="http://schemas.microsoft.com/office/powerpoint/2010/main" val="101543544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1216</TotalTime>
  <Words>1012</Words>
  <Application>Microsoft Office PowerPoint</Application>
  <PresentationFormat>Widescreen</PresentationFormat>
  <Paragraphs>127</Paragraphs>
  <Slides>14</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Wrattler: Making notebooks reproducible, polyglot and live</vt:lpstr>
      <vt:lpstr>Data science is…</vt:lpstr>
      <vt:lpstr>Data science needs…</vt:lpstr>
      <vt:lpstr>Wrattler</vt:lpstr>
      <vt:lpstr>Wrattler Platform for AI-assisted data science</vt:lpstr>
      <vt:lpstr>TheGamma</vt:lpstr>
      <vt:lpstr>TheGamma Simple language for data exploration</vt:lpstr>
      <vt:lpstr>Datadiff</vt:lpstr>
      <vt:lpstr>Datadiff AI assistants for data wrangling</vt:lpstr>
      <vt:lpstr>Polyglot</vt:lpstr>
      <vt:lpstr>Wrattler Platform for AI-assisted data science</vt:lpstr>
      <vt:lpstr>Architecture details…</vt:lpstr>
      <vt:lpstr>Architecture enables…</vt:lpstr>
      <vt:lpstr>Thanks &amp; Discussion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Tomas Petricek</dc:creator>
  <cp:lastModifiedBy>Tomas Petricek</cp:lastModifiedBy>
  <cp:revision>43</cp:revision>
  <cp:lastPrinted>2017-12-11T08:22:43Z</cp:lastPrinted>
  <dcterms:created xsi:type="dcterms:W3CDTF">2017-12-08T21:30:03Z</dcterms:created>
  <dcterms:modified xsi:type="dcterms:W3CDTF">2018-01-15T13:24:20Z</dcterms:modified>
</cp:coreProperties>
</file>