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4"/>
  </p:notesMasterIdLst>
  <p:handoutMasterIdLst>
    <p:handoutMasterId r:id="rId25"/>
  </p:handoutMasterIdLst>
  <p:sldIdLst>
    <p:sldId id="256" r:id="rId6"/>
    <p:sldId id="272" r:id="rId7"/>
    <p:sldId id="276" r:id="rId8"/>
    <p:sldId id="277" r:id="rId9"/>
    <p:sldId id="273" r:id="rId10"/>
    <p:sldId id="275" r:id="rId11"/>
    <p:sldId id="274" r:id="rId12"/>
    <p:sldId id="278" r:id="rId13"/>
    <p:sldId id="279" r:id="rId14"/>
    <p:sldId id="281" r:id="rId15"/>
    <p:sldId id="270" r:id="rId16"/>
    <p:sldId id="271" r:id="rId17"/>
    <p:sldId id="268" r:id="rId18"/>
    <p:sldId id="269" r:id="rId19"/>
    <p:sldId id="263" r:id="rId20"/>
    <p:sldId id="282" r:id="rId21"/>
    <p:sldId id="280" r:id="rId22"/>
    <p:sldId id="257"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6909" autoAdjust="0"/>
  </p:normalViewPr>
  <p:slideViewPr>
    <p:cSldViewPr snapToGrid="0">
      <p:cViewPr varScale="1">
        <p:scale>
          <a:sx n="79" d="100"/>
          <a:sy n="79" d="100"/>
        </p:scale>
        <p:origin x="946" y="67"/>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10/3/2013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10/3/2013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8714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Color Layout 5">
    <p:bg>
      <p:bgPr>
        <a:solidFill>
          <a:srgbClr val="00B0F0"/>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19112" y="228600"/>
            <a:ext cx="11149013" cy="747897"/>
          </a:xfrm>
        </p:spPr>
        <p:txBody>
          <a:bodyPr/>
          <a:lstStyle/>
          <a:p>
            <a:endParaRPr lang="en-US" dirty="0"/>
          </a:p>
        </p:txBody>
      </p:sp>
      <p:sp>
        <p:nvSpPr>
          <p:cNvPr id="6" name="Text Placeholder 2"/>
          <p:cNvSpPr>
            <a:spLocks noGrp="1"/>
          </p:cNvSpPr>
          <p:nvPr>
            <p:ph type="body" sz="quarter" idx="10"/>
          </p:nvPr>
        </p:nvSpPr>
        <p:spPr>
          <a:xfrm>
            <a:off x="519112" y="1768475"/>
            <a:ext cx="11149013" cy="443198"/>
          </a:xfrm>
        </p:spPr>
        <p:txBody>
          <a:bodyPr/>
          <a:lstStyle/>
          <a:p>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865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lank Color Layout 5">
    <p:bg>
      <p:bgPr>
        <a:solidFill>
          <a:srgbClr val="00B0F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519112" y="228600"/>
            <a:ext cx="11149013" cy="747897"/>
          </a:xfrm>
        </p:spPr>
        <p:txBody>
          <a:bodyPr/>
          <a:lstStyle/>
          <a:p>
            <a:endParaRPr lang="en-US" dirty="0">
              <a:solidFill>
                <a:srgbClr val="E84B14"/>
              </a:solidFill>
            </a:endParaRPr>
          </a:p>
        </p:txBody>
      </p:sp>
      <p:sp>
        <p:nvSpPr>
          <p:cNvPr id="4" name="Text Placeholder 2"/>
          <p:cNvSpPr>
            <a:spLocks noGrp="1"/>
          </p:cNvSpPr>
          <p:nvPr>
            <p:ph type="body" sz="quarter" idx="10"/>
          </p:nvPr>
        </p:nvSpPr>
        <p:spPr>
          <a:xfrm>
            <a:off x="519112" y="1447799"/>
            <a:ext cx="11149013" cy="443198"/>
          </a:xfrm>
        </p:spPr>
        <p:txBody>
          <a:bodyPr/>
          <a:lstStyle/>
          <a:p>
            <a:endParaRPr lang="hr-HR" dirty="0" smtClean="0"/>
          </a:p>
        </p:txBody>
      </p:sp>
    </p:spTree>
    <p:extLst>
      <p:ext uri="{BB962C8B-B14F-4D97-AF65-F5344CB8AC3E}">
        <p14:creationId xmlns:p14="http://schemas.microsoft.com/office/powerpoint/2010/main" val="4080642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Layout 5">
    <p:bg>
      <p:bgPr>
        <a:solidFill>
          <a:srgbClr val="00B0F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1887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lank Color Layout 5">
    <p:bg>
      <p:bgPr>
        <a:solidFill>
          <a:srgbClr val="00B0F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48135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Blank Color Layout 5">
    <p:bg>
      <p:bgPr>
        <a:solidFill>
          <a:srgbClr val="00B0F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4490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Blank Color Layout 5">
    <p:bg>
      <p:bgPr>
        <a:solidFill>
          <a:srgbClr val="00B0F0"/>
        </a:solidFill>
        <a:effectLst/>
      </p:bgPr>
    </p:bg>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8918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7" r:id="rId10"/>
    <p:sldLayoutId id="2147483779" r:id="rId11"/>
    <p:sldLayoutId id="2147483780" r:id="rId12"/>
    <p:sldLayoutId id="2147483781" r:id="rId13"/>
    <p:sldLayoutId id="2147483782" r:id="rId14"/>
    <p:sldLayoutId id="2147483783" r:id="rId15"/>
    <p:sldLayoutId id="2147483770" r:id="rId16"/>
    <p:sldLayoutId id="2147483769" r:id="rId17"/>
    <p:sldLayoutId id="2147483771"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onogame.ne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farseerphysics.codeplex.com/"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661993"/>
          </a:xfrm>
        </p:spPr>
        <p:txBody>
          <a:bodyPr/>
          <a:lstStyle/>
          <a:p>
            <a:r>
              <a:rPr lang="en-US" sz="5400" dirty="0"/>
              <a:t>Game development </a:t>
            </a:r>
            <a:r>
              <a:rPr lang="en-US" sz="5400" dirty="0" err="1"/>
              <a:t>za</a:t>
            </a:r>
            <a:r>
              <a:rPr lang="en-US" sz="5400" dirty="0"/>
              <a:t> Windows Phone</a:t>
            </a:r>
          </a:p>
          <a:p>
            <a:endParaRPr lang="en-US" sz="5400" dirty="0"/>
          </a:p>
        </p:txBody>
      </p:sp>
      <p:sp>
        <p:nvSpPr>
          <p:cNvPr id="3" name="Text Placeholder 2"/>
          <p:cNvSpPr>
            <a:spLocks noGrp="1"/>
          </p:cNvSpPr>
          <p:nvPr>
            <p:ph type="body" sz="quarter" idx="11"/>
          </p:nvPr>
        </p:nvSpPr>
        <p:spPr>
          <a:xfrm>
            <a:off x="512763" y="3219165"/>
            <a:ext cx="7513637" cy="984885"/>
          </a:xfrm>
        </p:spPr>
        <p:txBody>
          <a:bodyPr/>
          <a:lstStyle/>
          <a:p>
            <a:r>
              <a:rPr lang="hr-HR" dirty="0" smtClean="0"/>
              <a:t>Toni Petrina (Microsoft MVP for C#)</a:t>
            </a:r>
          </a:p>
          <a:p>
            <a:r>
              <a:rPr lang="hr-HR" dirty="0" smtClean="0"/>
              <a:t>Ekobit</a:t>
            </a:r>
            <a:endParaRPr lang="en-US" dirty="0"/>
          </a:p>
        </p:txBody>
      </p:sp>
      <p:sp>
        <p:nvSpPr>
          <p:cNvPr id="4" name="Text Placeholder 2"/>
          <p:cNvSpPr txBox="1">
            <a:spLocks/>
          </p:cNvSpPr>
          <p:nvPr/>
        </p:nvSpPr>
        <p:spPr>
          <a:xfrm>
            <a:off x="512763" y="4659559"/>
            <a:ext cx="7513637" cy="44319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dirty="0" smtClean="0"/>
              <a:t>@to_pe</a:t>
            </a:r>
            <a:endParaRPr lang="hr-HR" dirty="0"/>
          </a:p>
        </p:txBody>
      </p:sp>
      <p:sp>
        <p:nvSpPr>
          <p:cNvPr id="5" name="Text Placeholder 2"/>
          <p:cNvSpPr txBox="1">
            <a:spLocks/>
          </p:cNvSpPr>
          <p:nvPr/>
        </p:nvSpPr>
        <p:spPr>
          <a:xfrm>
            <a:off x="512762" y="5162235"/>
            <a:ext cx="7513637" cy="44319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dirty="0" smtClean="0"/>
              <a:t>http://tonicodes.net/blog/</a:t>
            </a:r>
            <a:endParaRPr lang="hr-HR" dirty="0"/>
          </a:p>
        </p:txBody>
      </p:sp>
    </p:spTree>
    <p:extLst>
      <p:ext uri="{BB962C8B-B14F-4D97-AF65-F5344CB8AC3E}">
        <p14:creationId xmlns:p14="http://schemas.microsoft.com/office/powerpoint/2010/main" val="133001463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Specs</a:t>
            </a:r>
            <a:endParaRPr lang="en-US" dirty="0"/>
          </a:p>
        </p:txBody>
      </p:sp>
      <p:sp>
        <p:nvSpPr>
          <p:cNvPr id="3" name="Text Placeholder 2"/>
          <p:cNvSpPr>
            <a:spLocks noGrp="1"/>
          </p:cNvSpPr>
          <p:nvPr>
            <p:ph type="body" sz="quarter" idx="11"/>
          </p:nvPr>
        </p:nvSpPr>
        <p:spPr/>
        <p:txBody>
          <a:bodyPr/>
          <a:lstStyle/>
          <a:p>
            <a:r>
              <a:rPr lang="hr-HR" dirty="0" smtClean="0"/>
              <a:t>The essential stuff</a:t>
            </a:r>
            <a:endParaRPr lang="en-US" dirty="0"/>
          </a:p>
        </p:txBody>
      </p:sp>
    </p:spTree>
    <p:extLst>
      <p:ext uri="{BB962C8B-B14F-4D97-AF65-F5344CB8AC3E}">
        <p14:creationId xmlns:p14="http://schemas.microsoft.com/office/powerpoint/2010/main" val="9041768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Input</a:t>
            </a:r>
            <a:endParaRPr lang="en-US" dirty="0"/>
          </a:p>
        </p:txBody>
      </p:sp>
      <p:sp>
        <p:nvSpPr>
          <p:cNvPr id="3" name="Text Placeholder 2"/>
          <p:cNvSpPr>
            <a:spLocks noGrp="1"/>
          </p:cNvSpPr>
          <p:nvPr>
            <p:ph type="body" sz="quarter" idx="10"/>
          </p:nvPr>
        </p:nvSpPr>
        <p:spPr>
          <a:xfrm>
            <a:off x="519112" y="1447799"/>
            <a:ext cx="11149013" cy="3533275"/>
          </a:xfrm>
        </p:spPr>
        <p:txBody>
          <a:bodyPr/>
          <a:lstStyle/>
          <a:p>
            <a:r>
              <a:rPr lang="hr-HR" sz="4000" dirty="0" smtClean="0"/>
              <a:t>Touch the screen maybe?</a:t>
            </a:r>
          </a:p>
          <a:p>
            <a:r>
              <a:rPr lang="hr-HR" sz="4000" dirty="0" smtClean="0"/>
              <a:t>4-point multi-touch</a:t>
            </a:r>
          </a:p>
          <a:p>
            <a:r>
              <a:rPr lang="hr-HR" sz="4000" dirty="0" smtClean="0"/>
              <a:t>Sensors</a:t>
            </a:r>
          </a:p>
          <a:p>
            <a:pPr lvl="1"/>
            <a:r>
              <a:rPr lang="en-US" sz="2800" dirty="0" smtClean="0"/>
              <a:t>Accelerometer</a:t>
            </a:r>
            <a:r>
              <a:rPr lang="hr-HR" sz="2800" dirty="0" smtClean="0"/>
              <a:t>, Motion API</a:t>
            </a:r>
          </a:p>
          <a:p>
            <a:r>
              <a:rPr lang="hr-HR" sz="4000" dirty="0" smtClean="0"/>
              <a:t>Camera</a:t>
            </a:r>
          </a:p>
          <a:p>
            <a:pPr lvl="1"/>
            <a:r>
              <a:rPr lang="hr-HR" sz="2800" dirty="0" smtClean="0"/>
              <a:t>Or two...</a:t>
            </a:r>
          </a:p>
        </p:txBody>
      </p:sp>
      <p:pic>
        <p:nvPicPr>
          <p:cNvPr id="6" name="Picture 5"/>
          <p:cNvPicPr>
            <a:picLocks noChangeAspect="1"/>
          </p:cNvPicPr>
          <p:nvPr/>
        </p:nvPicPr>
        <p:blipFill>
          <a:blip r:embed="rId2"/>
          <a:stretch>
            <a:fillRect/>
          </a:stretch>
        </p:blipFill>
        <p:spPr>
          <a:xfrm>
            <a:off x="7258050" y="1447799"/>
            <a:ext cx="4410075" cy="3533775"/>
          </a:xfrm>
          <a:prstGeom prst="rect">
            <a:avLst/>
          </a:prstGeom>
        </p:spPr>
      </p:pic>
    </p:spTree>
    <p:extLst>
      <p:ext uri="{BB962C8B-B14F-4D97-AF65-F5344CB8AC3E}">
        <p14:creationId xmlns:p14="http://schemas.microsoft.com/office/powerpoint/2010/main" val="254901565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Sound &amp; Video</a:t>
            </a:r>
            <a:endParaRPr lang="en-US" dirty="0"/>
          </a:p>
        </p:txBody>
      </p:sp>
      <p:sp>
        <p:nvSpPr>
          <p:cNvPr id="3" name="Text Placeholder 2"/>
          <p:cNvSpPr>
            <a:spLocks noGrp="1"/>
          </p:cNvSpPr>
          <p:nvPr>
            <p:ph type="body" sz="quarter" idx="10"/>
          </p:nvPr>
        </p:nvSpPr>
        <p:spPr>
          <a:xfrm>
            <a:off x="519112" y="1447799"/>
            <a:ext cx="11149013" cy="4278094"/>
          </a:xfrm>
        </p:spPr>
        <p:txBody>
          <a:bodyPr/>
          <a:lstStyle/>
          <a:p>
            <a:r>
              <a:rPr lang="hr-HR" sz="4000" dirty="0" smtClean="0"/>
              <a:t>XNA</a:t>
            </a:r>
          </a:p>
          <a:p>
            <a:pPr lvl="1"/>
            <a:r>
              <a:rPr lang="hr-HR" sz="2800" dirty="0" smtClean="0"/>
              <a:t>(SoundEffect).Play(), MusicPlayer</a:t>
            </a:r>
          </a:p>
          <a:p>
            <a:pPr lvl="1"/>
            <a:r>
              <a:rPr lang="hr-HR" sz="2800" dirty="0" smtClean="0"/>
              <a:t>VideoPlayer</a:t>
            </a:r>
          </a:p>
          <a:p>
            <a:endParaRPr lang="hr-HR" sz="4000" dirty="0"/>
          </a:p>
          <a:p>
            <a:r>
              <a:rPr lang="hr-HR" sz="4000" dirty="0" smtClean="0"/>
              <a:t>Windows Phone 8</a:t>
            </a:r>
          </a:p>
          <a:p>
            <a:pPr lvl="1"/>
            <a:r>
              <a:rPr lang="hr-HR" sz="2800" dirty="0" smtClean="0"/>
              <a:t>XAudio2, WASAPI</a:t>
            </a:r>
          </a:p>
          <a:p>
            <a:pPr lvl="1"/>
            <a:r>
              <a:rPr lang="hr-HR" sz="2800" dirty="0" smtClean="0"/>
              <a:t>MediaFoundation</a:t>
            </a:r>
          </a:p>
          <a:p>
            <a:pPr lvl="1"/>
            <a:r>
              <a:rPr lang="hr-HR" sz="2800" dirty="0" smtClean="0"/>
              <a:t>It may be hard...</a:t>
            </a:r>
            <a:endParaRPr lang="en-US" sz="2800" dirty="0"/>
          </a:p>
        </p:txBody>
      </p:sp>
      <p:pic>
        <p:nvPicPr>
          <p:cNvPr id="6" name="Picture 5"/>
          <p:cNvPicPr>
            <a:picLocks noChangeAspect="1"/>
          </p:cNvPicPr>
          <p:nvPr/>
        </p:nvPicPr>
        <p:blipFill>
          <a:blip r:embed="rId2"/>
          <a:stretch>
            <a:fillRect/>
          </a:stretch>
        </p:blipFill>
        <p:spPr>
          <a:xfrm>
            <a:off x="6661823" y="2000428"/>
            <a:ext cx="5079365" cy="2857143"/>
          </a:xfrm>
          <a:prstGeom prst="rect">
            <a:avLst/>
          </a:prstGeom>
        </p:spPr>
      </p:pic>
    </p:spTree>
    <p:extLst>
      <p:ext uri="{BB962C8B-B14F-4D97-AF65-F5344CB8AC3E}">
        <p14:creationId xmlns:p14="http://schemas.microsoft.com/office/powerpoint/2010/main" val="102597658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What kind of hardware? WP7</a:t>
            </a:r>
            <a:endParaRPr lang="en-US" dirty="0"/>
          </a:p>
        </p:txBody>
      </p:sp>
      <p:sp>
        <p:nvSpPr>
          <p:cNvPr id="3" name="Text Placeholder 2"/>
          <p:cNvSpPr>
            <a:spLocks noGrp="1"/>
          </p:cNvSpPr>
          <p:nvPr>
            <p:ph type="body" sz="quarter" idx="10"/>
          </p:nvPr>
        </p:nvSpPr>
        <p:spPr>
          <a:xfrm>
            <a:off x="519112" y="1447799"/>
            <a:ext cx="11149013" cy="5047536"/>
          </a:xfrm>
        </p:spPr>
        <p:txBody>
          <a:bodyPr/>
          <a:lstStyle/>
          <a:p>
            <a:r>
              <a:rPr lang="hr-HR" sz="4000" dirty="0" smtClean="0"/>
              <a:t>480x800</a:t>
            </a:r>
          </a:p>
          <a:p>
            <a:r>
              <a:rPr lang="hr-HR" sz="4000" dirty="0" smtClean="0"/>
              <a:t>4-point multi-touch</a:t>
            </a:r>
          </a:p>
          <a:p>
            <a:r>
              <a:rPr lang="hr-HR" sz="4000" dirty="0" smtClean="0"/>
              <a:t>DirectX9</a:t>
            </a:r>
          </a:p>
          <a:p>
            <a:r>
              <a:rPr lang="hr-HR" sz="4000" dirty="0" smtClean="0"/>
              <a:t>256MB of RAM (or higher)</a:t>
            </a:r>
          </a:p>
          <a:p>
            <a:r>
              <a:rPr lang="en-US" sz="4000" dirty="0"/>
              <a:t>Accelerometer, ambient light sensor, proximity sensor and Assisted </a:t>
            </a:r>
            <a:r>
              <a:rPr lang="en-US" sz="4000" dirty="0" smtClean="0"/>
              <a:t>GPS</a:t>
            </a:r>
            <a:endParaRPr lang="hr-HR" sz="4000" dirty="0" smtClean="0"/>
          </a:p>
          <a:p>
            <a:r>
              <a:rPr lang="hr-HR" sz="4000" dirty="0" smtClean="0"/>
              <a:t>Maybe f</a:t>
            </a:r>
            <a:r>
              <a:rPr lang="en-US" sz="4000" dirty="0" err="1" smtClean="0"/>
              <a:t>ront</a:t>
            </a:r>
            <a:r>
              <a:rPr lang="en-US" sz="4000" dirty="0" smtClean="0"/>
              <a:t>-facing </a:t>
            </a:r>
            <a:r>
              <a:rPr lang="en-US" sz="4000" dirty="0"/>
              <a:t>camera, compass and gyroscope</a:t>
            </a:r>
          </a:p>
        </p:txBody>
      </p:sp>
      <p:pic>
        <p:nvPicPr>
          <p:cNvPr id="4" name="Picture 3"/>
          <p:cNvPicPr>
            <a:picLocks noChangeAspect="1"/>
          </p:cNvPicPr>
          <p:nvPr/>
        </p:nvPicPr>
        <p:blipFill>
          <a:blip r:embed="rId2"/>
          <a:stretch>
            <a:fillRect/>
          </a:stretch>
        </p:blipFill>
        <p:spPr>
          <a:xfrm>
            <a:off x="8201575" y="976497"/>
            <a:ext cx="3810000" cy="2857500"/>
          </a:xfrm>
          <a:prstGeom prst="rect">
            <a:avLst/>
          </a:prstGeom>
        </p:spPr>
      </p:pic>
    </p:spTree>
    <p:extLst>
      <p:ext uri="{BB962C8B-B14F-4D97-AF65-F5344CB8AC3E}">
        <p14:creationId xmlns:p14="http://schemas.microsoft.com/office/powerpoint/2010/main" val="6804296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What kind of hardware? </a:t>
            </a:r>
            <a:r>
              <a:rPr lang="hr-HR" dirty="0" smtClean="0"/>
              <a:t>WP8</a:t>
            </a:r>
            <a:endParaRPr lang="en-US" dirty="0"/>
          </a:p>
        </p:txBody>
      </p:sp>
      <p:sp>
        <p:nvSpPr>
          <p:cNvPr id="3" name="Text Placeholder 2"/>
          <p:cNvSpPr>
            <a:spLocks noGrp="1"/>
          </p:cNvSpPr>
          <p:nvPr>
            <p:ph type="body" sz="quarter" idx="10"/>
          </p:nvPr>
        </p:nvSpPr>
        <p:spPr>
          <a:xfrm>
            <a:off x="519112" y="1447799"/>
            <a:ext cx="11149013" cy="5047536"/>
          </a:xfrm>
        </p:spPr>
        <p:txBody>
          <a:bodyPr/>
          <a:lstStyle/>
          <a:p>
            <a:r>
              <a:rPr lang="hr-HR" sz="4000" dirty="0" smtClean="0"/>
              <a:t>480x800, 720x1280, 768x1280</a:t>
            </a:r>
          </a:p>
          <a:p>
            <a:r>
              <a:rPr lang="hr-HR" sz="4000" dirty="0"/>
              <a:t>4-point multi-touch</a:t>
            </a:r>
          </a:p>
          <a:p>
            <a:r>
              <a:rPr lang="hr-HR" sz="4000" dirty="0" smtClean="0"/>
              <a:t>DirectX 11 (limited)</a:t>
            </a:r>
            <a:endParaRPr lang="en-US" sz="4000" dirty="0" smtClean="0"/>
          </a:p>
          <a:p>
            <a:r>
              <a:rPr lang="hr-HR" sz="4000" dirty="0" smtClean="0"/>
              <a:t>512MB of RAM (or higher)</a:t>
            </a:r>
          </a:p>
          <a:p>
            <a:r>
              <a:rPr lang="hr-HR" sz="4000" dirty="0" smtClean="0"/>
              <a:t>Dual-core</a:t>
            </a:r>
          </a:p>
          <a:p>
            <a:r>
              <a:rPr lang="en-US" sz="4000" dirty="0"/>
              <a:t>Accelerometer, proximity and ambient light sensors, as well as vibration motor (magnetometer and gyroscope are optional)</a:t>
            </a:r>
            <a:endParaRPr lang="hr-HR" sz="4000" dirty="0" smtClean="0"/>
          </a:p>
        </p:txBody>
      </p:sp>
      <p:pic>
        <p:nvPicPr>
          <p:cNvPr id="4" name="Picture 3"/>
          <p:cNvPicPr>
            <a:picLocks noChangeAspect="1"/>
          </p:cNvPicPr>
          <p:nvPr/>
        </p:nvPicPr>
        <p:blipFill>
          <a:blip r:embed="rId2"/>
          <a:stretch>
            <a:fillRect/>
          </a:stretch>
        </p:blipFill>
        <p:spPr>
          <a:xfrm>
            <a:off x="7858125" y="1207148"/>
            <a:ext cx="3810000" cy="2857500"/>
          </a:xfrm>
          <a:prstGeom prst="rect">
            <a:avLst/>
          </a:prstGeom>
        </p:spPr>
      </p:pic>
    </p:spTree>
    <p:extLst>
      <p:ext uri="{BB962C8B-B14F-4D97-AF65-F5344CB8AC3E}">
        <p14:creationId xmlns:p14="http://schemas.microsoft.com/office/powerpoint/2010/main" val="2507523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Windows 8?</a:t>
            </a:r>
            <a:endParaRPr lang="en-US" dirty="0"/>
          </a:p>
        </p:txBody>
      </p:sp>
      <p:sp>
        <p:nvSpPr>
          <p:cNvPr id="3" name="Text Placeholder 2"/>
          <p:cNvSpPr>
            <a:spLocks noGrp="1"/>
          </p:cNvSpPr>
          <p:nvPr>
            <p:ph type="body" sz="quarter" idx="10"/>
          </p:nvPr>
        </p:nvSpPr>
        <p:spPr>
          <a:xfrm>
            <a:off x="519112" y="1447799"/>
            <a:ext cx="11149013" cy="4007251"/>
          </a:xfrm>
        </p:spPr>
        <p:txBody>
          <a:bodyPr/>
          <a:lstStyle/>
          <a:p>
            <a:r>
              <a:rPr lang="hr-HR" sz="4000" dirty="0" smtClean="0"/>
              <a:t>Why would I care?</a:t>
            </a:r>
            <a:endParaRPr lang="hr-HR" sz="4000" dirty="0"/>
          </a:p>
          <a:p>
            <a:pPr lvl="1"/>
            <a:r>
              <a:rPr lang="hr-HR" sz="2800" dirty="0" smtClean="0"/>
              <a:t>Ahem...money?</a:t>
            </a:r>
          </a:p>
          <a:p>
            <a:r>
              <a:rPr lang="hr-HR" sz="4000" dirty="0" smtClean="0"/>
              <a:t>Is it easy?</a:t>
            </a:r>
          </a:p>
          <a:p>
            <a:pPr lvl="1"/>
            <a:r>
              <a:rPr lang="hr-HR" sz="2800" dirty="0" smtClean="0"/>
              <a:t>Kinda...</a:t>
            </a:r>
          </a:p>
          <a:p>
            <a:pPr lvl="1"/>
            <a:endParaRPr lang="hr-HR" sz="2800" dirty="0" smtClean="0"/>
          </a:p>
          <a:p>
            <a:r>
              <a:rPr lang="hr-HR" sz="4000" dirty="0" smtClean="0"/>
              <a:t>Lots of code sharing</a:t>
            </a:r>
          </a:p>
          <a:p>
            <a:r>
              <a:rPr lang="hr-HR" sz="4000" dirty="0" smtClean="0"/>
              <a:t>Lots of differences</a:t>
            </a:r>
            <a:endParaRPr lang="en-US" sz="4000" dirty="0"/>
          </a:p>
        </p:txBody>
      </p:sp>
      <p:pic>
        <p:nvPicPr>
          <p:cNvPr id="4" name="Picture 3"/>
          <p:cNvPicPr>
            <a:picLocks noChangeAspect="1"/>
          </p:cNvPicPr>
          <p:nvPr/>
        </p:nvPicPr>
        <p:blipFill>
          <a:blip r:embed="rId2"/>
          <a:stretch>
            <a:fillRect/>
          </a:stretch>
        </p:blipFill>
        <p:spPr>
          <a:xfrm>
            <a:off x="6801983" y="1447799"/>
            <a:ext cx="3810000" cy="2828925"/>
          </a:xfrm>
          <a:prstGeom prst="rect">
            <a:avLst/>
          </a:prstGeom>
        </p:spPr>
      </p:pic>
    </p:spTree>
    <p:extLst>
      <p:ext uri="{BB962C8B-B14F-4D97-AF65-F5344CB8AC3E}">
        <p14:creationId xmlns:p14="http://schemas.microsoft.com/office/powerpoint/2010/main" val="29312482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hr-HR" dirty="0" smtClean="0"/>
              <a:t>Summary</a:t>
            </a:r>
            <a:endParaRPr lang="hr-HR" dirty="0"/>
          </a:p>
        </p:txBody>
      </p:sp>
      <p:sp>
        <p:nvSpPr>
          <p:cNvPr id="25" name="Text Placeholder 2"/>
          <p:cNvSpPr txBox="1">
            <a:spLocks/>
          </p:cNvSpPr>
          <p:nvPr/>
        </p:nvSpPr>
        <p:spPr>
          <a:xfrm>
            <a:off x="519112" y="1447799"/>
            <a:ext cx="11149013" cy="5047536"/>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dirty="0" smtClean="0"/>
              <a:t>XNA</a:t>
            </a:r>
          </a:p>
          <a:p>
            <a:pPr lvl="1"/>
            <a:r>
              <a:rPr lang="hr-HR" sz="2800" dirty="0" smtClean="0"/>
              <a:t>WP8 possible (reflection, IAP), but there are problems </a:t>
            </a:r>
            <a:r>
              <a:rPr lang="hr-HR" sz="2800" dirty="0" smtClean="0">
                <a:sym typeface="Wingdings" panose="05000000000000000000" pitchFamily="2" charset="2"/>
              </a:rPr>
              <a:t></a:t>
            </a:r>
          </a:p>
          <a:p>
            <a:pPr lvl="1"/>
            <a:r>
              <a:rPr lang="hr-HR" sz="2800" dirty="0" smtClean="0">
                <a:sym typeface="Wingdings" panose="05000000000000000000" pitchFamily="2" charset="2"/>
              </a:rPr>
              <a:t>With MonoGame – multiplatform approach</a:t>
            </a:r>
            <a:endParaRPr lang="hr-HR" sz="2800" dirty="0" smtClean="0"/>
          </a:p>
          <a:p>
            <a:r>
              <a:rPr lang="hr-HR" sz="4000" dirty="0" smtClean="0"/>
              <a:t>DirectX</a:t>
            </a:r>
          </a:p>
          <a:p>
            <a:pPr lvl="1"/>
            <a:r>
              <a:rPr lang="hr-HR" sz="2800" dirty="0" smtClean="0"/>
              <a:t>Hard, C++, thin wrapper possible with SharpDX</a:t>
            </a:r>
          </a:p>
          <a:p>
            <a:pPr lvl="1"/>
            <a:r>
              <a:rPr lang="hr-HR" sz="2800" dirty="0" smtClean="0"/>
              <a:t>Portable to Windows Store</a:t>
            </a:r>
          </a:p>
          <a:p>
            <a:r>
              <a:rPr lang="hr-HR" sz="4000" dirty="0" smtClean="0"/>
              <a:t>Unity/other engines</a:t>
            </a:r>
          </a:p>
          <a:p>
            <a:pPr lvl="1"/>
            <a:r>
              <a:rPr lang="hr-HR" sz="2800" dirty="0" smtClean="0"/>
              <a:t>Multiplatform approach, pipeline, support</a:t>
            </a:r>
          </a:p>
          <a:p>
            <a:pPr lvl="1"/>
            <a:r>
              <a:rPr lang="hr-HR" sz="2800" dirty="0" smtClean="0"/>
              <a:t>Price </a:t>
            </a:r>
            <a:r>
              <a:rPr lang="hr-HR" sz="2800" dirty="0" smtClean="0">
                <a:sym typeface="Wingdings" panose="05000000000000000000" pitchFamily="2" charset="2"/>
              </a:rPr>
              <a:t></a:t>
            </a:r>
            <a:endParaRPr lang="en-US" sz="2800" dirty="0"/>
          </a:p>
        </p:txBody>
      </p:sp>
    </p:spTree>
    <p:extLst>
      <p:ext uri="{BB962C8B-B14F-4D97-AF65-F5344CB8AC3E}">
        <p14:creationId xmlns:p14="http://schemas.microsoft.com/office/powerpoint/2010/main" val="36212563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hr-HR" dirty="0" smtClean="0"/>
              <a:t>Messages for takeaway</a:t>
            </a:r>
            <a:endParaRPr lang="hr-HR" dirty="0"/>
          </a:p>
        </p:txBody>
      </p:sp>
      <p:sp>
        <p:nvSpPr>
          <p:cNvPr id="3" name="Text Placeholder 2"/>
          <p:cNvSpPr txBox="1">
            <a:spLocks/>
          </p:cNvSpPr>
          <p:nvPr/>
        </p:nvSpPr>
        <p:spPr>
          <a:xfrm>
            <a:off x="519112" y="1447799"/>
            <a:ext cx="11149013" cy="481304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dirty="0" smtClean="0"/>
              <a:t>Make games, not engines</a:t>
            </a:r>
          </a:p>
          <a:p>
            <a:endParaRPr lang="hr-HR" sz="4000" dirty="0" smtClean="0"/>
          </a:p>
          <a:p>
            <a:r>
              <a:rPr lang="hr-HR" sz="4000" dirty="0" smtClean="0"/>
              <a:t>Be creative</a:t>
            </a:r>
          </a:p>
          <a:p>
            <a:endParaRPr lang="hr-HR" sz="4000" dirty="0" smtClean="0"/>
          </a:p>
          <a:p>
            <a:r>
              <a:rPr lang="hr-HR" sz="4000" dirty="0" smtClean="0"/>
              <a:t>Be mindful of constraints</a:t>
            </a:r>
          </a:p>
          <a:p>
            <a:endParaRPr lang="hr-HR" sz="4000" dirty="0" smtClean="0"/>
          </a:p>
          <a:p>
            <a:r>
              <a:rPr lang="hr-HR" sz="4000" dirty="0" smtClean="0"/>
              <a:t>Have fun</a:t>
            </a:r>
            <a:endParaRPr lang="en-US" sz="4000" dirty="0"/>
          </a:p>
        </p:txBody>
      </p:sp>
    </p:spTree>
    <p:extLst>
      <p:ext uri="{BB962C8B-B14F-4D97-AF65-F5344CB8AC3E}">
        <p14:creationId xmlns:p14="http://schemas.microsoft.com/office/powerpoint/2010/main" val="5977510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3962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909" y="2705725"/>
            <a:ext cx="6527007" cy="1446550"/>
          </a:xfrm>
          <a:prstGeom prst="rect">
            <a:avLst/>
          </a:prstGeom>
        </p:spPr>
        <p:txBody>
          <a:bodyPr wrap="square">
            <a:spAutoFit/>
          </a:bodyPr>
          <a:lstStyle/>
          <a:p>
            <a:r>
              <a:rPr lang="hr-HR" sz="8800" dirty="0">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Demo time</a:t>
            </a:r>
            <a:endParaRPr lang="en-US" sz="8800" dirty="0" err="1">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789239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hr-HR" smtClean="0"/>
              <a:t>Engines and Frameworks</a:t>
            </a:r>
            <a:endParaRPr lang="hr-HR"/>
          </a:p>
        </p:txBody>
      </p:sp>
      <p:sp>
        <p:nvSpPr>
          <p:cNvPr id="3" name="Text Placeholder 2"/>
          <p:cNvSpPr txBox="1">
            <a:spLocks/>
          </p:cNvSpPr>
          <p:nvPr/>
        </p:nvSpPr>
        <p:spPr>
          <a:xfrm>
            <a:off x="519112" y="1768475"/>
            <a:ext cx="11149013" cy="4007251"/>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smtClean="0"/>
              <a:t>Unity (FREE)</a:t>
            </a:r>
          </a:p>
          <a:p>
            <a:pPr lvl="1"/>
            <a:endParaRPr lang="hr-HR" sz="2800" smtClean="0"/>
          </a:p>
          <a:p>
            <a:r>
              <a:rPr lang="hr-HR" sz="4000" smtClean="0"/>
              <a:t>GameMaker (99$ + 199$)</a:t>
            </a:r>
          </a:p>
          <a:p>
            <a:pPr lvl="1"/>
            <a:r>
              <a:rPr lang="hr-HR" sz="2800" smtClean="0"/>
              <a:t>http://www.yoyogames.com/studio</a:t>
            </a:r>
          </a:p>
          <a:p>
            <a:endParaRPr lang="hr-HR" sz="4000" smtClean="0"/>
          </a:p>
          <a:p>
            <a:r>
              <a:rPr lang="hr-HR" sz="4000" smtClean="0"/>
              <a:t>MonoGame</a:t>
            </a:r>
          </a:p>
          <a:p>
            <a:pPr lvl="1"/>
            <a:r>
              <a:rPr lang="hr-HR" sz="2800" smtClean="0"/>
              <a:t>Open source XNA implementation</a:t>
            </a:r>
            <a:endParaRPr lang="en-US" sz="2800" dirty="0"/>
          </a:p>
        </p:txBody>
      </p:sp>
    </p:spTree>
    <p:extLst>
      <p:ext uri="{BB962C8B-B14F-4D97-AF65-F5344CB8AC3E}">
        <p14:creationId xmlns:p14="http://schemas.microsoft.com/office/powerpoint/2010/main" val="23748243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en-US" smtClean="0"/>
              <a:t>...and if I want to create engine?</a:t>
            </a:r>
            <a:endParaRPr lang="en-US"/>
          </a:p>
        </p:txBody>
      </p:sp>
      <p:sp>
        <p:nvSpPr>
          <p:cNvPr id="3" name="Text Placeholder 2"/>
          <p:cNvSpPr txBox="1">
            <a:spLocks/>
          </p:cNvSpPr>
          <p:nvPr/>
        </p:nvSpPr>
        <p:spPr>
          <a:xfrm>
            <a:off x="519112" y="1447799"/>
            <a:ext cx="11149013" cy="4841034"/>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dirty="0" smtClean="0"/>
              <a:t>C++</a:t>
            </a:r>
          </a:p>
          <a:p>
            <a:pPr lvl="1"/>
            <a:r>
              <a:rPr lang="hr-HR" sz="2800" dirty="0" smtClean="0"/>
              <a:t>DirectX 3D</a:t>
            </a:r>
          </a:p>
          <a:p>
            <a:pPr lvl="1"/>
            <a:r>
              <a:rPr lang="hr-HR" sz="2800" dirty="0" smtClean="0"/>
              <a:t>There is no 2D </a:t>
            </a:r>
            <a:r>
              <a:rPr lang="hr-HR" sz="2800" dirty="0" smtClean="0">
                <a:sym typeface="Wingdings" panose="05000000000000000000" pitchFamily="2" charset="2"/>
              </a:rPr>
              <a:t></a:t>
            </a:r>
          </a:p>
          <a:p>
            <a:pPr lvl="1"/>
            <a:r>
              <a:rPr lang="hr-HR" sz="2800" dirty="0" smtClean="0">
                <a:sym typeface="Wingdings" panose="05000000000000000000" pitchFamily="2" charset="2"/>
              </a:rPr>
              <a:t>DirectX </a:t>
            </a:r>
            <a:r>
              <a:rPr lang="hr-HR" sz="2800" dirty="0" smtClean="0">
                <a:sym typeface="Wingdings" panose="05000000000000000000" pitchFamily="2" charset="2"/>
              </a:rPr>
              <a:t>Tool Kit (XNA-like)</a:t>
            </a:r>
            <a:endParaRPr lang="hr-HR" sz="2800" dirty="0" smtClean="0">
              <a:sym typeface="Wingdings" panose="05000000000000000000" pitchFamily="2" charset="2"/>
            </a:endParaRPr>
          </a:p>
          <a:p>
            <a:pPr lvl="1"/>
            <a:endParaRPr lang="hr-HR" sz="2800" dirty="0" smtClean="0"/>
          </a:p>
          <a:p>
            <a:r>
              <a:rPr lang="hr-HR" sz="4000" dirty="0" smtClean="0"/>
              <a:t>C#</a:t>
            </a:r>
          </a:p>
          <a:p>
            <a:pPr lvl="1"/>
            <a:r>
              <a:rPr lang="hr-HR" sz="2800" dirty="0" smtClean="0"/>
              <a:t>SharpDX (thin wrapper)</a:t>
            </a:r>
          </a:p>
          <a:p>
            <a:pPr lvl="1"/>
            <a:r>
              <a:rPr lang="hr-HR" sz="2800" dirty="0" smtClean="0"/>
              <a:t>MonoGame</a:t>
            </a:r>
          </a:p>
          <a:p>
            <a:pPr lvl="1"/>
            <a:r>
              <a:rPr lang="hr-HR" sz="2800" dirty="0" smtClean="0"/>
              <a:t>XNA – limited to WP7</a:t>
            </a:r>
            <a:endParaRPr lang="en-US" sz="2800" dirty="0"/>
          </a:p>
        </p:txBody>
      </p:sp>
      <p:pic>
        <p:nvPicPr>
          <p:cNvPr id="4" name="Picture 3"/>
          <p:cNvPicPr>
            <a:picLocks noChangeAspect="1"/>
          </p:cNvPicPr>
          <p:nvPr/>
        </p:nvPicPr>
        <p:blipFill>
          <a:blip r:embed="rId2"/>
          <a:stretch>
            <a:fillRect/>
          </a:stretch>
        </p:blipFill>
        <p:spPr>
          <a:xfrm>
            <a:off x="8838249" y="4136649"/>
            <a:ext cx="2619375" cy="790575"/>
          </a:xfrm>
          <a:prstGeom prst="rect">
            <a:avLst/>
          </a:prstGeom>
        </p:spPr>
      </p:pic>
      <p:pic>
        <p:nvPicPr>
          <p:cNvPr id="1026" name="Picture 2" descr="http://monogame.net/themes/_bartik/cs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861" y="4621491"/>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29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0909" y="2705725"/>
            <a:ext cx="6527007" cy="1446550"/>
          </a:xfrm>
          <a:prstGeom prst="rect">
            <a:avLst/>
          </a:prstGeom>
        </p:spPr>
        <p:txBody>
          <a:bodyPr wrap="square">
            <a:spAutoFit/>
          </a:bodyPr>
          <a:lstStyle/>
          <a:p>
            <a:r>
              <a:rPr lang="hr-HR" sz="8800" dirty="0">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Demo time</a:t>
            </a:r>
            <a:endParaRPr lang="en-US" sz="8800" dirty="0" err="1">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 name="TextBox 3"/>
          <p:cNvSpPr txBox="1"/>
          <p:nvPr/>
        </p:nvSpPr>
        <p:spPr>
          <a:xfrm>
            <a:off x="5546185" y="4303059"/>
            <a:ext cx="1096454" cy="615553"/>
          </a:xfrm>
          <a:prstGeom prst="rect">
            <a:avLst/>
          </a:prstGeom>
          <a:noFill/>
        </p:spPr>
        <p:txBody>
          <a:bodyPr wrap="none" lIns="0" tIns="0" rIns="0" bIns="0" rtlCol="0">
            <a:spAutoFit/>
          </a:bodyPr>
          <a:lstStyle/>
          <a:p>
            <a:r>
              <a:rPr lang="hr-HR" sz="4000" dirty="0" smtClean="0">
                <a:gradFill>
                  <a:gsLst>
                    <a:gs pos="0">
                      <a:schemeClr val="tx1"/>
                    </a:gs>
                    <a:gs pos="86000">
                      <a:schemeClr val="tx1"/>
                    </a:gs>
                  </a:gsLst>
                  <a:lin ang="5400000" scaled="0"/>
                </a:gradFill>
                <a:latin typeface="Segoe UI Light" pitchFamily="34" charset="0"/>
              </a:rPr>
              <a:t>Unity</a:t>
            </a:r>
            <a:endParaRPr lang="en-US" sz="40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90295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hr-HR" smtClean="0"/>
              <a:t>OK, I’ll bite...MonoGame?</a:t>
            </a:r>
            <a:endParaRPr lang="hr-HR"/>
          </a:p>
        </p:txBody>
      </p:sp>
      <p:sp>
        <p:nvSpPr>
          <p:cNvPr id="4" name="Text Placeholder 2"/>
          <p:cNvSpPr txBox="1">
            <a:spLocks/>
          </p:cNvSpPr>
          <p:nvPr/>
        </p:nvSpPr>
        <p:spPr>
          <a:xfrm>
            <a:off x="519112" y="1447799"/>
            <a:ext cx="11149013" cy="4684359"/>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dirty="0" smtClean="0"/>
              <a:t>Yeah, MonoGame</a:t>
            </a:r>
          </a:p>
          <a:p>
            <a:r>
              <a:rPr lang="hr-HR" sz="4000" dirty="0" smtClean="0"/>
              <a:t>Hey, it’s C#!</a:t>
            </a:r>
          </a:p>
          <a:p>
            <a:r>
              <a:rPr lang="hr-HR" sz="4000" dirty="0" smtClean="0"/>
              <a:t>Open </a:t>
            </a:r>
            <a:r>
              <a:rPr lang="hr-HR" sz="4000" dirty="0" smtClean="0"/>
              <a:t>source (</a:t>
            </a:r>
            <a:r>
              <a:rPr lang="hr-HR" sz="4000" dirty="0">
                <a:hlinkClick r:id="rId2"/>
              </a:rPr>
              <a:t>http://monogame.net</a:t>
            </a:r>
            <a:r>
              <a:rPr lang="hr-HR" sz="4000" dirty="0" smtClean="0">
                <a:hlinkClick r:id="rId2"/>
              </a:rPr>
              <a:t>/</a:t>
            </a:r>
            <a:r>
              <a:rPr lang="hr-HR" sz="4000" dirty="0" smtClean="0"/>
              <a:t>) </a:t>
            </a:r>
            <a:endParaRPr lang="hr-HR" sz="4000" dirty="0" smtClean="0"/>
          </a:p>
          <a:p>
            <a:r>
              <a:rPr lang="hr-HR" sz="4000" dirty="0" smtClean="0"/>
              <a:t>Just copy/paste XNA code and it will work</a:t>
            </a:r>
          </a:p>
          <a:p>
            <a:pPr lvl="1"/>
            <a:r>
              <a:rPr lang="hr-HR" sz="2800" dirty="0" smtClean="0"/>
              <a:t>No MonoGame namespaces, they are still Microsoft.Xna</a:t>
            </a:r>
          </a:p>
          <a:p>
            <a:pPr lvl="1"/>
            <a:endParaRPr lang="hr-HR" sz="2800" dirty="0" smtClean="0"/>
          </a:p>
          <a:p>
            <a:r>
              <a:rPr lang="hr-HR" sz="4000" dirty="0" smtClean="0"/>
              <a:t>More platforms</a:t>
            </a:r>
          </a:p>
          <a:p>
            <a:pPr lvl="1"/>
            <a:r>
              <a:rPr lang="hr-HR" sz="2800" dirty="0" smtClean="0"/>
              <a:t>Android, iPhone, Mac, Vita, Ouya...</a:t>
            </a:r>
            <a:endParaRPr lang="en-US" sz="2800" dirty="0"/>
          </a:p>
        </p:txBody>
      </p:sp>
      <p:pic>
        <p:nvPicPr>
          <p:cNvPr id="2050" name="Picture 2" descr="http://monogame.net/themes/_bartik/cs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7158" y="153186"/>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390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909" y="2705725"/>
            <a:ext cx="6527007" cy="1446550"/>
          </a:xfrm>
          <a:prstGeom prst="rect">
            <a:avLst/>
          </a:prstGeom>
        </p:spPr>
        <p:txBody>
          <a:bodyPr wrap="square">
            <a:spAutoFit/>
          </a:bodyPr>
          <a:lstStyle/>
          <a:p>
            <a:r>
              <a:rPr lang="hr-HR" sz="8800" dirty="0">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Demo time</a:t>
            </a:r>
            <a:endParaRPr lang="en-US" sz="8800" dirty="0" err="1">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816017" y="4303059"/>
            <a:ext cx="2556790" cy="615553"/>
          </a:xfrm>
          <a:prstGeom prst="rect">
            <a:avLst/>
          </a:prstGeom>
          <a:noFill/>
        </p:spPr>
        <p:txBody>
          <a:bodyPr wrap="none" lIns="0" tIns="0" rIns="0" bIns="0" rtlCol="0">
            <a:spAutoFit/>
          </a:bodyPr>
          <a:lstStyle/>
          <a:p>
            <a:r>
              <a:rPr lang="hr-HR" sz="4000" dirty="0" smtClean="0">
                <a:gradFill>
                  <a:gsLst>
                    <a:gs pos="0">
                      <a:schemeClr val="tx1"/>
                    </a:gs>
                    <a:gs pos="86000">
                      <a:schemeClr val="tx1"/>
                    </a:gs>
                  </a:gsLst>
                  <a:lin ang="5400000" scaled="0"/>
                </a:gradFill>
                <a:latin typeface="Segoe UI Light" pitchFamily="34" charset="0"/>
              </a:rPr>
              <a:t>MonoGame</a:t>
            </a:r>
            <a:endParaRPr lang="en-US" sz="40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6652249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hr-HR" smtClean="0"/>
              <a:t>Physics</a:t>
            </a:r>
            <a:endParaRPr lang="hr-HR"/>
          </a:p>
        </p:txBody>
      </p:sp>
      <p:sp>
        <p:nvSpPr>
          <p:cNvPr id="3" name="Text Placeholder 2"/>
          <p:cNvSpPr txBox="1">
            <a:spLocks/>
          </p:cNvSpPr>
          <p:nvPr/>
        </p:nvSpPr>
        <p:spPr>
          <a:xfrm>
            <a:off x="519112" y="1447799"/>
            <a:ext cx="11149013" cy="454764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z="4000" dirty="0" smtClean="0"/>
              <a:t>Farseer engine</a:t>
            </a:r>
          </a:p>
          <a:p>
            <a:pPr lvl="1"/>
            <a:r>
              <a:rPr lang="hr-HR" sz="2800" dirty="0">
                <a:hlinkClick r:id="rId2"/>
              </a:rPr>
              <a:t>http://farseerphysics.codeplex.com</a:t>
            </a:r>
            <a:r>
              <a:rPr lang="hr-HR" sz="2800" dirty="0" smtClean="0">
                <a:hlinkClick r:id="rId2"/>
              </a:rPr>
              <a:t>/</a:t>
            </a:r>
            <a:endParaRPr lang="hr-HR" sz="2800" dirty="0" smtClean="0"/>
          </a:p>
          <a:p>
            <a:pPr lvl="1"/>
            <a:r>
              <a:rPr lang="hr-HR" sz="2800" dirty="0" smtClean="0"/>
              <a:t>Open </a:t>
            </a:r>
            <a:r>
              <a:rPr lang="hr-HR" sz="2800" dirty="0" smtClean="0"/>
              <a:t>source</a:t>
            </a:r>
          </a:p>
          <a:p>
            <a:pPr lvl="1"/>
            <a:r>
              <a:rPr lang="hr-HR" sz="2800" dirty="0" smtClean="0"/>
              <a:t>Portable (based on Box2D)</a:t>
            </a:r>
          </a:p>
          <a:p>
            <a:pPr lvl="1"/>
            <a:endParaRPr lang="hr-HR" sz="2800" dirty="0" smtClean="0"/>
          </a:p>
          <a:p>
            <a:r>
              <a:rPr lang="hr-HR" sz="4000" dirty="0" smtClean="0"/>
              <a:t>BEPUphysics</a:t>
            </a:r>
          </a:p>
          <a:p>
            <a:pPr lvl="1"/>
            <a:r>
              <a:rPr lang="hr-HR" sz="2800" dirty="0" smtClean="0"/>
              <a:t>3D</a:t>
            </a:r>
          </a:p>
          <a:p>
            <a:pPr lvl="1"/>
            <a:r>
              <a:rPr lang="hr-HR" sz="2800" dirty="0" smtClean="0"/>
              <a:t>Free</a:t>
            </a:r>
            <a:endParaRPr lang="en-US" sz="2800" dirty="0"/>
          </a:p>
        </p:txBody>
      </p:sp>
    </p:spTree>
    <p:extLst>
      <p:ext uri="{BB962C8B-B14F-4D97-AF65-F5344CB8AC3E}">
        <p14:creationId xmlns:p14="http://schemas.microsoft.com/office/powerpoint/2010/main" val="371672556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909" y="2705725"/>
            <a:ext cx="6527007" cy="1446550"/>
          </a:xfrm>
          <a:prstGeom prst="rect">
            <a:avLst/>
          </a:prstGeom>
        </p:spPr>
        <p:txBody>
          <a:bodyPr wrap="square">
            <a:spAutoFit/>
          </a:bodyPr>
          <a:lstStyle/>
          <a:p>
            <a:r>
              <a:rPr lang="hr-HR" sz="8800" dirty="0">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Demo time</a:t>
            </a:r>
            <a:endParaRPr lang="en-US" sz="8800" dirty="0" err="1">
              <a:gradFill>
                <a:gsLst>
                  <a:gs pos="0">
                    <a:schemeClr val="tx1"/>
                  </a:gs>
                  <a:gs pos="86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5331255" y="4303059"/>
            <a:ext cx="1526315" cy="615553"/>
          </a:xfrm>
          <a:prstGeom prst="rect">
            <a:avLst/>
          </a:prstGeom>
          <a:noFill/>
        </p:spPr>
        <p:txBody>
          <a:bodyPr wrap="none" lIns="0" tIns="0" rIns="0" bIns="0" rtlCol="0">
            <a:spAutoFit/>
          </a:bodyPr>
          <a:lstStyle/>
          <a:p>
            <a:r>
              <a:rPr lang="hr-HR" sz="4000" dirty="0" smtClean="0">
                <a:gradFill>
                  <a:gsLst>
                    <a:gs pos="0">
                      <a:schemeClr val="tx1"/>
                    </a:gs>
                    <a:gs pos="86000">
                      <a:schemeClr val="tx1"/>
                    </a:gs>
                  </a:gsLst>
                  <a:lin ang="5400000" scaled="0"/>
                </a:gradFill>
                <a:latin typeface="Segoe UI Light" pitchFamily="34" charset="0"/>
              </a:rPr>
              <a:t>Farseer</a:t>
            </a:r>
            <a:endParaRPr lang="en-US" sz="40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42894834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3E45340CFB8646A1BDD0B7301AFEE2" ma:contentTypeVersion="0" ma:contentTypeDescription="Create a new document." ma:contentTypeScope="" ma:versionID="a9a1d6a92d9c6ab6b7b74482b3164128">
  <xsd:schema xmlns:xsd="http://www.w3.org/2001/XMLSchema" xmlns:xs="http://www.w3.org/2001/XMLSchema" xmlns:p="http://schemas.microsoft.com/office/2006/metadata/properties" targetNamespace="http://schemas.microsoft.com/office/2006/metadata/properties" ma:root="true" ma:fieldsID="9e0292339122a00956d7869f244bd0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F40BB5B-A09E-456D-A92C-8D0E545BB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705</TotalTime>
  <Words>368</Words>
  <Application>Microsoft Office PowerPoint</Application>
  <PresentationFormat>Custom</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Segoe UI</vt:lpstr>
      <vt:lpstr>Segoe UI Black</vt:lpstr>
      <vt:lpstr>Segoe UI Light</vt:lpstr>
      <vt:lpstr>Wingdings</vt:lpstr>
      <vt:lpstr>Metro Template Light 16x9</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vt:lpstr>
      <vt:lpstr>Sound &amp; Video</vt:lpstr>
      <vt:lpstr>What kind of hardware? WP7</vt:lpstr>
      <vt:lpstr>What kind of hardware? WP8</vt:lpstr>
      <vt:lpstr>Windows 8?</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Toni Petrina</cp:lastModifiedBy>
  <cp:revision>104</cp:revision>
  <dcterms:created xsi:type="dcterms:W3CDTF">2012-01-14T00:09:53Z</dcterms:created>
  <dcterms:modified xsi:type="dcterms:W3CDTF">2013-10-03T21:20:03Z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0x010100D03E45340CFB8646A1BDD0B7301AFEE2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ies>
</file>