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1095" r:id="rId5"/>
    <p:sldId id="1097" r:id="rId6"/>
    <p:sldId id="1099" r:id="rId7"/>
    <p:sldId id="1101" r:id="rId8"/>
    <p:sldId id="1102" r:id="rId9"/>
    <p:sldId id="1103" r:id="rId10"/>
    <p:sldId id="1104" r:id="rId11"/>
    <p:sldId id="1105" r:id="rId12"/>
    <p:sldId id="1115" r:id="rId13"/>
    <p:sldId id="1116" r:id="rId14"/>
    <p:sldId id="1117" r:id="rId15"/>
    <p:sldId id="1106" r:id="rId16"/>
    <p:sldId id="1107" r:id="rId17"/>
    <p:sldId id="1108" r:id="rId18"/>
    <p:sldId id="1110" r:id="rId19"/>
    <p:sldId id="1109" r:id="rId20"/>
    <p:sldId id="1111" r:id="rId21"/>
    <p:sldId id="1113" r:id="rId22"/>
    <p:sldId id="1112" r:id="rId23"/>
    <p:sldId id="1114" r:id="rId24"/>
    <p:sldId id="1118" r:id="rId25"/>
    <p:sldId id="1098" r:id="rId26"/>
    <p:sldId id="1100" r:id="rId27"/>
    <p:sldId id="1094"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0000"/>
    <a:srgbClr val="002050"/>
    <a:srgbClr val="442359"/>
    <a:srgbClr val="333333"/>
    <a:srgbClr val="FFFFFF"/>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2" autoAdjust="0"/>
    <p:restoredTop sz="95238" autoAdjust="0"/>
  </p:normalViewPr>
  <p:slideViewPr>
    <p:cSldViewPr>
      <p:cViewPr varScale="1">
        <p:scale>
          <a:sx n="83" d="100"/>
          <a:sy n="83" d="100"/>
        </p:scale>
        <p:origin x="30" y="27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65"/>
    </p:cViewPr>
  </p:sorterViewPr>
  <p:notesViewPr>
    <p:cSldViewPr showGuides="1">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1/26/2015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1/26/2015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1/26/2015 11:44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66678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solidFill>
                  <a:srgbClr val="00B0F0"/>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slov in vsebina">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
        <p:nvSpPr>
          <p:cNvPr id="6" name="Title 5"/>
          <p:cNvSpPr>
            <a:spLocks noGrp="1"/>
          </p:cNvSpPr>
          <p:nvPr>
            <p:ph type="title"/>
          </p:nvPr>
        </p:nvSpPr>
        <p:spPr/>
        <p:txBody>
          <a:bodyPr/>
          <a:lstStyle/>
          <a:p>
            <a:r>
              <a:rPr lang="sl-SI" smtClean="0"/>
              <a:t>Uredite slog naslova matrice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sl-SI" smtClean="0"/>
              <a:t>Uredite slog naslova matrice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0F0"/>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0F0"/>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smtClean="0"/>
              <a:t>Uredite slog naslova matrice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smtClean="0"/>
              <a:t>Uredite slog naslova matrice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azen">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sl-SI" smtClean="0"/>
              <a:t>Uredite slog naslova matrice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01575"/>
            <a:ext cx="12436475" cy="8296983"/>
          </a:xfrm>
          <a:prstGeom prst="rect">
            <a:avLst/>
          </a:prstGeom>
        </p:spPr>
      </p:pic>
      <p:sp>
        <p:nvSpPr>
          <p:cNvPr id="18" name="Rectangle 17"/>
          <p:cNvSpPr/>
          <p:nvPr userDrawn="1"/>
        </p:nvSpPr>
        <p:spPr bwMode="gray">
          <a:xfrm>
            <a:off x="274638" y="2125663"/>
            <a:ext cx="7315200" cy="3657600"/>
          </a:xfrm>
          <a:prstGeom prst="rect">
            <a:avLst/>
          </a:prstGeom>
          <a:solidFill>
            <a:srgbClr val="00B0F0">
              <a:alpha val="9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280642" y="634188"/>
            <a:ext cx="2016613" cy="432048"/>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sl-SI" smtClean="0"/>
              <a:t>Uredite slog naslova matrice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0B0F0"/>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smtClean="0"/>
              <a:t>Uredite slog naslova matrice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a:solidFill>
                  <a:srgbClr val="00B0F0"/>
                </a:solidFill>
              </a:defRPr>
            </a:lvl1p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sp>
        <p:nvSpPr>
          <p:cNvPr id="6" name="Title 5"/>
          <p:cNvSpPr>
            <a:spLocks noGrp="1"/>
          </p:cNvSpPr>
          <p:nvPr>
            <p:ph type="title"/>
          </p:nvPr>
        </p:nvSpPr>
        <p:spPr/>
        <p:txBody>
          <a:bodyPr/>
          <a:lstStyle>
            <a:lvl1pPr>
              <a:defRPr>
                <a:solidFill>
                  <a:srgbClr val="00B0F0"/>
                </a:solidFill>
              </a:defRPr>
            </a:lvl1pPr>
          </a:lstStyle>
          <a:p>
            <a:r>
              <a:rPr lang="sl-SI" smtClean="0"/>
              <a:t>Uredite slog naslova matrice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sl-SI" smtClean="0"/>
              <a:t>Uredite slog naslova matrice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sl-SI" smtClean="0"/>
              <a:t>Uredite sloge besedila matrice</a:t>
            </a:r>
          </a:p>
          <a:p>
            <a:pPr lvl="1"/>
            <a:r>
              <a:rPr lang="sl-SI" smtClean="0"/>
              <a:t>Druga raven</a:t>
            </a:r>
          </a:p>
          <a:p>
            <a:pPr lvl="2"/>
            <a:r>
              <a:rPr lang="sl-SI" smtClean="0"/>
              <a:t>Tretja raven</a:t>
            </a:r>
          </a:p>
          <a:p>
            <a:pPr lvl="3"/>
            <a:r>
              <a:rPr lang="sl-SI" smtClean="0"/>
              <a:t>Četrta raven</a:t>
            </a:r>
          </a:p>
          <a:p>
            <a:pPr lvl="4"/>
            <a:r>
              <a:rPr lang="sl-SI" smtClean="0"/>
              <a:t>Peta raven</a:t>
            </a:r>
            <a:endParaRPr lang="en-US" dirty="0"/>
          </a:p>
        </p:txBody>
      </p:sp>
      <p:pic>
        <p:nvPicPr>
          <p:cNvPr id="5" name="Picture 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63" r:id="rId3"/>
    <p:sldLayoutId id="2147484105" r:id="rId4"/>
    <p:sldLayoutId id="2147484182" r:id="rId5"/>
    <p:sldLayoutId id="2147484130" r:id="rId6"/>
    <p:sldLayoutId id="2147484087" r:id="rId7"/>
    <p:sldLayoutId id="2147484098" r:id="rId8"/>
    <p:sldLayoutId id="2147484107" r:id="rId9"/>
    <p:sldLayoutId id="2147484086" r:id="rId10"/>
    <p:sldLayoutId id="2147484099" r:id="rId11"/>
    <p:sldLayoutId id="2147484100" r:id="rId12"/>
    <p:sldLayoutId id="2147484092" r:id="rId13"/>
    <p:sldLayoutId id="2147484093" r:id="rId14"/>
    <p:sldLayoutId id="2147484127" r:id="rId15"/>
    <p:sldLayoutId id="2147484094" r:id="rId16"/>
    <p:sldLayoutId id="2147484096"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blogs.msdn.com/b/visualstudioalm/archive/2015/01/16/diagnostic-tools-debugger-window-in-visual-studio-2015.aspx"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111111.vsd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mailto:toni@massivepixel.co" TargetMode="External"/><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hyperlink" Target="http://tonicodes.net/blo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gray">
          <a:xfrm>
            <a:off x="10082537" y="6305574"/>
            <a:ext cx="1848762" cy="396087"/>
          </a:xfrm>
          <a:prstGeom prst="rect">
            <a:avLst/>
          </a:prstGeom>
        </p:spPr>
      </p:pic>
      <p:pic>
        <p:nvPicPr>
          <p:cNvPr id="2" name="Slika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709" y="976982"/>
            <a:ext cx="9995297" cy="5004000"/>
          </a:xfrm>
          <a:prstGeom prst="rect">
            <a:avLst/>
          </a:prstGeom>
        </p:spPr>
      </p:pic>
    </p:spTree>
    <p:extLst>
      <p:ext uri="{BB962C8B-B14F-4D97-AF65-F5344CB8AC3E}">
        <p14:creationId xmlns:p14="http://schemas.microsoft.com/office/powerpoint/2010/main" val="76691076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tools</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4028667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saw</a:t>
            </a:r>
            <a:endParaRPr lang="hr-HR" dirty="0"/>
          </a:p>
        </p:txBody>
      </p:sp>
      <p:sp>
        <p:nvSpPr>
          <p:cNvPr id="3" name="Text Placeholder 2"/>
          <p:cNvSpPr>
            <a:spLocks noGrp="1"/>
          </p:cNvSpPr>
          <p:nvPr>
            <p:ph type="body" sz="quarter" idx="10"/>
          </p:nvPr>
        </p:nvSpPr>
        <p:spPr>
          <a:xfrm>
            <a:off x="274638" y="1212850"/>
            <a:ext cx="11887200" cy="5492273"/>
          </a:xfrm>
        </p:spPr>
        <p:txBody>
          <a:bodyPr/>
          <a:lstStyle/>
          <a:p>
            <a:r>
              <a:rPr lang="en-US" dirty="0" smtClean="0"/>
              <a:t>Diagnostic tools, </a:t>
            </a:r>
            <a:r>
              <a:rPr lang="en-US" dirty="0" err="1" smtClean="0"/>
              <a:t>PerfTips</a:t>
            </a:r>
            <a:endParaRPr lang="en-US" dirty="0" smtClean="0"/>
          </a:p>
          <a:p>
            <a:endParaRPr lang="en-US" sz="1000" dirty="0" smtClean="0"/>
          </a:p>
          <a:p>
            <a:r>
              <a:rPr lang="en-US" sz="2300" dirty="0" smtClean="0"/>
              <a:t>Supported project types and debugging configurations</a:t>
            </a:r>
          </a:p>
          <a:p>
            <a:pPr lvl="1"/>
            <a:r>
              <a:rPr lang="en-US" dirty="0"/>
              <a:t>Managed WPF, </a:t>
            </a:r>
            <a:r>
              <a:rPr lang="en-US" dirty="0" err="1"/>
              <a:t>WinForms</a:t>
            </a:r>
            <a:r>
              <a:rPr lang="en-US" dirty="0"/>
              <a:t>, Console projects running locally</a:t>
            </a:r>
          </a:p>
          <a:p>
            <a:pPr lvl="1"/>
            <a:r>
              <a:rPr lang="en-US" dirty="0"/>
              <a:t>Native Win32, Console, and MFC projects running locally</a:t>
            </a:r>
          </a:p>
          <a:p>
            <a:pPr lvl="1"/>
            <a:r>
              <a:rPr lang="en-US" dirty="0"/>
              <a:t>Note: the Debugger Events tool is currently not supported for Native projects</a:t>
            </a:r>
          </a:p>
          <a:p>
            <a:pPr lvl="1"/>
            <a:r>
              <a:rPr lang="en-US" dirty="0"/>
              <a:t>ASP.NET 4 using IIS Express</a:t>
            </a:r>
          </a:p>
          <a:p>
            <a:pPr lvl="1"/>
            <a:r>
              <a:rPr lang="en-US" dirty="0"/>
              <a:t>Managed or Native 32-bit Windows Store projects running locally</a:t>
            </a:r>
          </a:p>
          <a:p>
            <a:endParaRPr lang="en-US" sz="2300" dirty="0" smtClean="0"/>
          </a:p>
          <a:p>
            <a:r>
              <a:rPr lang="en-US" sz="2300" dirty="0" smtClean="0"/>
              <a:t>Not supported</a:t>
            </a:r>
            <a:endParaRPr lang="en-US" sz="2300" dirty="0"/>
          </a:p>
          <a:p>
            <a:pPr lvl="1"/>
            <a:r>
              <a:rPr lang="en-US" dirty="0" smtClean="0"/>
              <a:t>ASP.NET </a:t>
            </a:r>
            <a:r>
              <a:rPr lang="en-US" dirty="0"/>
              <a:t>5 projects, or ASP.NET 4 projects using IIS</a:t>
            </a:r>
          </a:p>
          <a:p>
            <a:pPr lvl="1"/>
            <a:r>
              <a:rPr lang="en-US" dirty="0"/>
              <a:t>Windows Store projects that are 64-bit, using JavaScript, or running on a remote device</a:t>
            </a:r>
          </a:p>
          <a:p>
            <a:pPr lvl="1"/>
            <a:r>
              <a:rPr lang="en-US" dirty="0"/>
              <a:t>Targeting remote </a:t>
            </a:r>
            <a:r>
              <a:rPr lang="en-US" dirty="0" smtClean="0"/>
              <a:t>devices</a:t>
            </a:r>
          </a:p>
          <a:p>
            <a:r>
              <a:rPr lang="hr-HR" sz="2300" dirty="0">
                <a:hlinkClick r:id="rId2"/>
              </a:rPr>
              <a:t>http://</a:t>
            </a:r>
            <a:r>
              <a:rPr lang="hr-HR" sz="2300" dirty="0" smtClean="0">
                <a:hlinkClick r:id="rId2"/>
              </a:rPr>
              <a:t>blogs.msdn.com/b/visualstudioalm/archive/2015/01/16/diagnostic-tools-debugger-window-in-visual-studio-2015.aspx</a:t>
            </a:r>
            <a:endParaRPr lang="hr-HR" sz="2300" dirty="0"/>
          </a:p>
        </p:txBody>
      </p:sp>
    </p:spTree>
    <p:extLst>
      <p:ext uri="{BB962C8B-B14F-4D97-AF65-F5344CB8AC3E}">
        <p14:creationId xmlns:p14="http://schemas.microsoft.com/office/powerpoint/2010/main" val="29974434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smtClean="0"/>
              <a:t>WPF is not dead!</a:t>
            </a:r>
          </a:p>
          <a:p>
            <a:r>
              <a:rPr lang="en-US" dirty="0" smtClean="0"/>
              <a:t>Back with awesome tools</a:t>
            </a:r>
          </a:p>
          <a:p>
            <a:r>
              <a:rPr lang="en-US" dirty="0" smtClean="0"/>
              <a:t>Inspired by third party tools and web dev</a:t>
            </a:r>
            <a:endParaRPr lang="hr-HR" dirty="0"/>
          </a:p>
        </p:txBody>
      </p:sp>
      <p:sp>
        <p:nvSpPr>
          <p:cNvPr id="3" name="Title 2"/>
          <p:cNvSpPr>
            <a:spLocks noGrp="1"/>
          </p:cNvSpPr>
          <p:nvPr>
            <p:ph type="title"/>
          </p:nvPr>
        </p:nvSpPr>
        <p:spPr/>
        <p:txBody>
          <a:bodyPr/>
          <a:lstStyle/>
          <a:p>
            <a:r>
              <a:rPr lang="en-US" dirty="0" smtClean="0"/>
              <a:t>WPF</a:t>
            </a:r>
            <a:endParaRPr lang="hr-HR" dirty="0"/>
          </a:p>
        </p:txBody>
      </p:sp>
    </p:spTree>
    <p:extLst>
      <p:ext uri="{BB962C8B-B14F-4D97-AF65-F5344CB8AC3E}">
        <p14:creationId xmlns:p14="http://schemas.microsoft.com/office/powerpoint/2010/main" val="30623206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demo</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3380052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saw</a:t>
            </a:r>
            <a:endParaRPr lang="hr-HR"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Live visual tree</a:t>
            </a:r>
          </a:p>
          <a:p>
            <a:r>
              <a:rPr lang="en-US" dirty="0" smtClean="0"/>
              <a:t>Live properties</a:t>
            </a:r>
          </a:p>
          <a:p>
            <a:r>
              <a:rPr lang="en-US" dirty="0" smtClean="0"/>
              <a:t>Timeline</a:t>
            </a:r>
          </a:p>
        </p:txBody>
      </p:sp>
    </p:spTree>
    <p:extLst>
      <p:ext uri="{BB962C8B-B14F-4D97-AF65-F5344CB8AC3E}">
        <p14:creationId xmlns:p14="http://schemas.microsoft.com/office/powerpoint/2010/main" val="34640457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smtClean="0"/>
              <a:t>Static analysis</a:t>
            </a:r>
          </a:p>
          <a:p>
            <a:r>
              <a:rPr lang="en-US" dirty="0" err="1" smtClean="0"/>
              <a:t>Cyclomatic</a:t>
            </a:r>
            <a:r>
              <a:rPr lang="en-US" dirty="0" smtClean="0"/>
              <a:t> complexity</a:t>
            </a:r>
          </a:p>
          <a:p>
            <a:r>
              <a:rPr lang="en-US" dirty="0" smtClean="0"/>
              <a:t>Code map</a:t>
            </a:r>
          </a:p>
          <a:p>
            <a:endParaRPr lang="en-US" dirty="0"/>
          </a:p>
          <a:p>
            <a:r>
              <a:rPr lang="en-US" dirty="0" smtClean="0"/>
              <a:t>Useful for refactoring</a:t>
            </a:r>
            <a:endParaRPr lang="hr-HR" dirty="0"/>
          </a:p>
        </p:txBody>
      </p:sp>
      <p:sp>
        <p:nvSpPr>
          <p:cNvPr id="3" name="Title 2"/>
          <p:cNvSpPr>
            <a:spLocks noGrp="1"/>
          </p:cNvSpPr>
          <p:nvPr>
            <p:ph type="title"/>
          </p:nvPr>
        </p:nvSpPr>
        <p:spPr/>
        <p:txBody>
          <a:bodyPr/>
          <a:lstStyle/>
          <a:p>
            <a:r>
              <a:rPr lang="en-US" dirty="0" smtClean="0"/>
              <a:t>Higher level analysis</a:t>
            </a:r>
            <a:endParaRPr lang="hr-HR" dirty="0"/>
          </a:p>
        </p:txBody>
      </p:sp>
    </p:spTree>
    <p:extLst>
      <p:ext uri="{BB962C8B-B14F-4D97-AF65-F5344CB8AC3E}">
        <p14:creationId xmlns:p14="http://schemas.microsoft.com/office/powerpoint/2010/main" val="11806424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map</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416564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saw</a:t>
            </a:r>
            <a:endParaRPr lang="hr-HR" dirty="0"/>
          </a:p>
        </p:txBody>
      </p:sp>
      <p:sp>
        <p:nvSpPr>
          <p:cNvPr id="3" name="Text Placeholder 2"/>
          <p:cNvSpPr>
            <a:spLocks noGrp="1"/>
          </p:cNvSpPr>
          <p:nvPr>
            <p:ph type="body" sz="quarter" idx="10"/>
          </p:nvPr>
        </p:nvSpPr>
        <p:spPr>
          <a:xfrm>
            <a:off x="274638" y="1212850"/>
            <a:ext cx="11887200" cy="738664"/>
          </a:xfrm>
        </p:spPr>
        <p:txBody>
          <a:bodyPr/>
          <a:lstStyle/>
          <a:p>
            <a:r>
              <a:rPr lang="en-US" dirty="0" smtClean="0"/>
              <a:t>Code map</a:t>
            </a:r>
            <a:endParaRPr lang="hr-HR" dirty="0"/>
          </a:p>
        </p:txBody>
      </p:sp>
      <p:graphicFrame>
        <p:nvGraphicFramePr>
          <p:cNvPr id="6" name="Object 5"/>
          <p:cNvGraphicFramePr>
            <a:graphicFrameLocks noChangeAspect="1"/>
          </p:cNvGraphicFramePr>
          <p:nvPr>
            <p:extLst>
              <p:ext uri="{D42A27DB-BD31-4B8C-83A1-F6EECF244321}">
                <p14:modId xmlns:p14="http://schemas.microsoft.com/office/powerpoint/2010/main" val="4106414390"/>
              </p:ext>
            </p:extLst>
          </p:nvPr>
        </p:nvGraphicFramePr>
        <p:xfrm>
          <a:off x="4057997" y="2314653"/>
          <a:ext cx="7974012" cy="3930650"/>
        </p:xfrm>
        <a:graphic>
          <a:graphicData uri="http://schemas.openxmlformats.org/presentationml/2006/ole">
            <mc:AlternateContent xmlns:mc="http://schemas.openxmlformats.org/markup-compatibility/2006">
              <mc:Choice xmlns:v="urn:schemas-microsoft-com:vml" Requires="v">
                <p:oleObj spid="_x0000_s1034" name="Visio" r:id="rId3" imgW="7537250" imgH="3727219" progId="Visio.Drawing.15">
                  <p:embed/>
                </p:oleObj>
              </mc:Choice>
              <mc:Fallback>
                <p:oleObj name="Visio" r:id="rId3" imgW="7537250" imgH="3727219" progId="Visio.Drawing.15">
                  <p:embed/>
                  <p:pic>
                    <p:nvPicPr>
                      <p:cNvPr id="0" name=""/>
                      <p:cNvPicPr>
                        <a:picLocks noChangeAspect="1" noChangeArrowheads="1"/>
                      </p:cNvPicPr>
                      <p:nvPr/>
                    </p:nvPicPr>
                    <p:blipFill>
                      <a:blip r:embed="rId4"/>
                      <a:srcRect/>
                      <a:stretch>
                        <a:fillRect/>
                      </a:stretch>
                    </p:blipFill>
                    <p:spPr bwMode="auto">
                      <a:xfrm>
                        <a:off x="4057997" y="2314653"/>
                        <a:ext cx="7974012" cy="3930650"/>
                      </a:xfrm>
                      <a:prstGeom prst="rect">
                        <a:avLst/>
                      </a:prstGeom>
                      <a:noFill/>
                    </p:spPr>
                  </p:pic>
                </p:oleObj>
              </mc:Fallback>
            </mc:AlternateContent>
          </a:graphicData>
        </a:graphic>
      </p:graphicFrame>
      <p:grpSp>
        <p:nvGrpSpPr>
          <p:cNvPr id="7" name="Group 6"/>
          <p:cNvGrpSpPr/>
          <p:nvPr/>
        </p:nvGrpSpPr>
        <p:grpSpPr>
          <a:xfrm>
            <a:off x="7305136" y="1202087"/>
            <a:ext cx="4726873" cy="845636"/>
            <a:chOff x="8319148" y="105759"/>
            <a:chExt cx="4726873" cy="845636"/>
          </a:xfrm>
        </p:grpSpPr>
        <p:cxnSp>
          <p:nvCxnSpPr>
            <p:cNvPr id="8" name="Straight Connector 7"/>
            <p:cNvCxnSpPr/>
            <p:nvPr/>
          </p:nvCxnSpPr>
          <p:spPr>
            <a:xfrm>
              <a:off x="8319149" y="539087"/>
              <a:ext cx="755730" cy="0"/>
            </a:xfrm>
            <a:prstGeom prst="line">
              <a:avLst/>
            </a:prstGeom>
            <a:noFill/>
            <a:ln w="127000">
              <a:solidFill>
                <a:srgbClr val="0072C6">
                  <a:alpha val="60000"/>
                </a:srgbClr>
              </a:solidFill>
              <a:prstDash val="solid"/>
            </a:ln>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8319149" y="774101"/>
              <a:ext cx="755730" cy="0"/>
            </a:xfrm>
            <a:prstGeom prst="line">
              <a:avLst/>
            </a:prstGeom>
            <a:noFill/>
            <a:ln w="127000">
              <a:solidFill>
                <a:srgbClr val="70AD47">
                  <a:alpha val="60000"/>
                </a:srgbClr>
              </a:solidFill>
              <a:prstDash val="solid"/>
            </a:ln>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a:off x="8319148" y="304073"/>
              <a:ext cx="755730" cy="0"/>
            </a:xfrm>
            <a:prstGeom prst="line">
              <a:avLst/>
            </a:prstGeom>
            <a:noFill/>
            <a:ln w="127000" cmpd="sng">
              <a:solidFill>
                <a:srgbClr val="EC111A">
                  <a:alpha val="60000"/>
                </a:srgbClr>
              </a:solidFill>
              <a:prstDash val="solid"/>
            </a:ln>
          </p:spPr>
          <p:style>
            <a:lnRef idx="2">
              <a:schemeClr val="dk1"/>
            </a:lnRef>
            <a:fillRef idx="1">
              <a:schemeClr val="lt1"/>
            </a:fillRef>
            <a:effectRef idx="0">
              <a:schemeClr val="dk1"/>
            </a:effectRef>
            <a:fontRef idx="minor">
              <a:schemeClr val="dk1"/>
            </a:fontRef>
          </p:style>
        </p:cxnSp>
        <p:sp>
          <p:nvSpPr>
            <p:cNvPr id="11" name="TextBox 10"/>
            <p:cNvSpPr txBox="1"/>
            <p:nvPr/>
          </p:nvSpPr>
          <p:spPr>
            <a:xfrm>
              <a:off x="9246393" y="105759"/>
              <a:ext cx="1575272" cy="382308"/>
            </a:xfrm>
            <a:prstGeom prst="rect">
              <a:avLst/>
            </a:prstGeom>
            <a:noFill/>
          </p:spPr>
          <p:txBody>
            <a:bodyPr wrap="none" rtlCol="0">
              <a:spAutoFit/>
            </a:bodyPr>
            <a:lstStyle/>
            <a:p>
              <a:r>
                <a:rPr lang="en-GB" sz="1836" dirty="0"/>
                <a:t>Troubleshoot</a:t>
              </a:r>
            </a:p>
          </p:txBody>
        </p:sp>
        <p:sp>
          <p:nvSpPr>
            <p:cNvPr id="12" name="TextBox 11"/>
            <p:cNvSpPr txBox="1"/>
            <p:nvPr/>
          </p:nvSpPr>
          <p:spPr>
            <a:xfrm>
              <a:off x="9246392" y="341155"/>
              <a:ext cx="2451194" cy="382308"/>
            </a:xfrm>
            <a:prstGeom prst="rect">
              <a:avLst/>
            </a:prstGeom>
            <a:noFill/>
          </p:spPr>
          <p:txBody>
            <a:bodyPr wrap="none" rtlCol="0">
              <a:spAutoFit/>
            </a:bodyPr>
            <a:lstStyle/>
            <a:p>
              <a:r>
                <a:rPr lang="en-GB" sz="1836" dirty="0"/>
                <a:t>Add New Capabilities</a:t>
              </a:r>
            </a:p>
          </p:txBody>
        </p:sp>
        <p:sp>
          <p:nvSpPr>
            <p:cNvPr id="13" name="TextBox 12"/>
            <p:cNvSpPr txBox="1"/>
            <p:nvPr/>
          </p:nvSpPr>
          <p:spPr>
            <a:xfrm>
              <a:off x="9246391" y="576549"/>
              <a:ext cx="3799630" cy="374846"/>
            </a:xfrm>
            <a:prstGeom prst="rect">
              <a:avLst/>
            </a:prstGeom>
            <a:noFill/>
          </p:spPr>
          <p:txBody>
            <a:bodyPr wrap="none" rtlCol="0">
              <a:spAutoFit/>
            </a:bodyPr>
            <a:lstStyle/>
            <a:p>
              <a:r>
                <a:rPr lang="en-GB" sz="1836" dirty="0"/>
                <a:t>Improve </a:t>
              </a:r>
              <a:r>
                <a:rPr lang="en-GB" sz="1836" dirty="0" smtClean="0"/>
                <a:t>Code/Architectural </a:t>
              </a:r>
              <a:r>
                <a:rPr lang="en-GB" sz="1836" dirty="0"/>
                <a:t>Health</a:t>
              </a:r>
            </a:p>
          </p:txBody>
        </p:sp>
      </p:grpSp>
      <p:sp>
        <p:nvSpPr>
          <p:cNvPr id="14" name="Oval 13"/>
          <p:cNvSpPr/>
          <p:nvPr/>
        </p:nvSpPr>
        <p:spPr>
          <a:xfrm rot="16200000">
            <a:off x="6917196" y="2836690"/>
            <a:ext cx="2294021" cy="3031956"/>
          </a:xfrm>
          <a:prstGeom prst="ellipse">
            <a:avLst/>
          </a:prstGeom>
          <a:noFill/>
          <a:ln w="127000">
            <a:solidFill>
              <a:srgbClr val="70AD47">
                <a:alpha val="60000"/>
              </a:srgb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15" name="Oval 14"/>
          <p:cNvSpPr/>
          <p:nvPr/>
        </p:nvSpPr>
        <p:spPr>
          <a:xfrm rot="16200000">
            <a:off x="7041855" y="2967351"/>
            <a:ext cx="2037898" cy="2776446"/>
          </a:xfrm>
          <a:prstGeom prst="ellipse">
            <a:avLst/>
          </a:prstGeom>
          <a:noFill/>
          <a:ln w="127000">
            <a:solidFill>
              <a:srgbClr val="0072C6">
                <a:alpha val="60000"/>
              </a:srgb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16" name="Oval 15"/>
          <p:cNvSpPr/>
          <p:nvPr/>
        </p:nvSpPr>
        <p:spPr>
          <a:xfrm rot="16200000">
            <a:off x="7165851" y="3085342"/>
            <a:ext cx="1788695" cy="2526632"/>
          </a:xfrm>
          <a:prstGeom prst="ellipse">
            <a:avLst/>
          </a:prstGeom>
          <a:noFill/>
          <a:ln w="127000" cmpd="sng">
            <a:solidFill>
              <a:srgbClr val="EC111A">
                <a:alpha val="60000"/>
              </a:srgb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prstClr val="black"/>
              </a:solidFill>
            </a:endParaRPr>
          </a:p>
        </p:txBody>
      </p:sp>
      <p:sp>
        <p:nvSpPr>
          <p:cNvPr id="17" name="Rectangular Callout 16"/>
          <p:cNvSpPr/>
          <p:nvPr/>
        </p:nvSpPr>
        <p:spPr bwMode="auto">
          <a:xfrm>
            <a:off x="529605" y="4793406"/>
            <a:ext cx="3240360" cy="1584176"/>
          </a:xfrm>
          <a:prstGeom prst="wedgeRectCallout">
            <a:avLst>
              <a:gd name="adj1" fmla="val 62697"/>
              <a:gd name="adj2" fmla="val 1412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b="1" dirty="0" smtClean="0">
                <a:gradFill>
                  <a:gsLst>
                    <a:gs pos="0">
                      <a:srgbClr val="FFFFFF"/>
                    </a:gs>
                    <a:gs pos="100000">
                      <a:srgbClr val="FFFFFF"/>
                    </a:gs>
                  </a:gsLst>
                  <a:lin ang="5400000" scaled="0"/>
                </a:gradFill>
                <a:ea typeface="Segoe UI" pitchFamily="34" charset="0"/>
                <a:cs typeface="Segoe UI" pitchFamily="34" charset="0"/>
              </a:rPr>
              <a:t>Investigate</a:t>
            </a:r>
          </a:p>
          <a:p>
            <a:pPr algn="ctr" defTabSz="932472" fontAlgn="base">
              <a:lnSpc>
                <a:spcPct val="90000"/>
              </a:lnSpc>
              <a:spcBef>
                <a:spcPct val="0"/>
              </a:spcBef>
              <a:spcAft>
                <a:spcPct val="0"/>
              </a:spcAft>
            </a:pPr>
            <a:r>
              <a:rPr lang="en-GB" sz="2400" b="1" dirty="0" smtClean="0">
                <a:gradFill>
                  <a:gsLst>
                    <a:gs pos="0">
                      <a:srgbClr val="FFFFFF"/>
                    </a:gs>
                    <a:gs pos="100000">
                      <a:srgbClr val="FFFFFF"/>
                    </a:gs>
                  </a:gsLst>
                  <a:lin ang="5400000" scaled="0"/>
                </a:gradFill>
                <a:ea typeface="Segoe UI" pitchFamily="34" charset="0"/>
                <a:cs typeface="Segoe UI" pitchFamily="34" charset="0"/>
              </a:rPr>
              <a:t>Design</a:t>
            </a:r>
            <a:r>
              <a:rPr lang="en-GB" sz="2400" dirty="0" smtClean="0">
                <a:gradFill>
                  <a:gsLst>
                    <a:gs pos="0">
                      <a:srgbClr val="FFFFFF"/>
                    </a:gs>
                    <a:gs pos="100000">
                      <a:srgbClr val="FFFFFF"/>
                    </a:gs>
                  </a:gsLst>
                  <a:lin ang="5400000" scaled="0"/>
                </a:gradFill>
                <a:ea typeface="Segoe UI" pitchFamily="34" charset="0"/>
                <a:cs typeface="Segoe UI" pitchFamily="34" charset="0"/>
              </a:rPr>
              <a:t> (</a:t>
            </a:r>
            <a:r>
              <a:rPr lang="en-GB" sz="2400" b="1" dirty="0" smtClean="0">
                <a:gradFill>
                  <a:gsLst>
                    <a:gs pos="0">
                      <a:srgbClr val="FFFFFF"/>
                    </a:gs>
                    <a:gs pos="100000">
                      <a:srgbClr val="FFFFFF"/>
                    </a:gs>
                  </a:gsLst>
                  <a:lin ang="5400000" scaled="0"/>
                </a:gradFill>
                <a:ea typeface="Segoe UI" pitchFamily="34" charset="0"/>
                <a:cs typeface="Segoe UI" pitchFamily="34" charset="0"/>
              </a:rPr>
              <a:t>Review</a:t>
            </a:r>
            <a:r>
              <a:rPr lang="en-GB" sz="2400" dirty="0" smtClean="0">
                <a:gradFill>
                  <a:gsLst>
                    <a:gs pos="0">
                      <a:srgbClr val="FFFFFF"/>
                    </a:gs>
                    <a:gs pos="100000">
                      <a:srgbClr val="FFFFFF"/>
                    </a:gs>
                  </a:gsLst>
                  <a:lin ang="5400000" scaled="0"/>
                </a:gradFill>
                <a:ea typeface="Segoe UI" pitchFamily="34" charset="0"/>
                <a:cs typeface="Segoe UI" pitchFamily="34" charset="0"/>
              </a:rPr>
              <a:t>)</a:t>
            </a:r>
          </a:p>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Implement (</a:t>
            </a:r>
            <a:r>
              <a:rPr lang="en-GB" sz="2400" b="1" dirty="0" smtClean="0">
                <a:gradFill>
                  <a:gsLst>
                    <a:gs pos="0">
                      <a:srgbClr val="FFFFFF"/>
                    </a:gs>
                    <a:gs pos="100000">
                      <a:srgbClr val="FFFFFF"/>
                    </a:gs>
                  </a:gsLst>
                  <a:lin ang="5400000" scaled="0"/>
                </a:gradFill>
                <a:ea typeface="Segoe UI" pitchFamily="34" charset="0"/>
                <a:cs typeface="Segoe UI" pitchFamily="34" charset="0"/>
              </a:rPr>
              <a:t>Review</a:t>
            </a:r>
            <a:r>
              <a:rPr lang="en-GB" sz="2400" dirty="0" smtClean="0">
                <a:gradFill>
                  <a:gsLst>
                    <a:gs pos="0">
                      <a:srgbClr val="FFFFFF"/>
                    </a:gs>
                    <a:gs pos="100000">
                      <a:srgbClr val="FFFFFF"/>
                    </a:gs>
                  </a:gsLst>
                  <a:lin ang="5400000" scaled="0"/>
                </a:gradFill>
                <a:ea typeface="Segoe UI" pitchFamily="34" charset="0"/>
                <a:cs typeface="Segoe UI" pitchFamily="34" charset="0"/>
              </a:rPr>
              <a:t>)</a:t>
            </a:r>
          </a:p>
          <a:p>
            <a:pPr algn="ctr" defTabSz="932472" fontAlgn="base">
              <a:lnSpc>
                <a:spcPct val="90000"/>
              </a:lnSpc>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Test</a:t>
            </a:r>
          </a:p>
        </p:txBody>
      </p:sp>
    </p:spTree>
    <p:extLst>
      <p:ext uri="{BB962C8B-B14F-4D97-AF65-F5344CB8AC3E}">
        <p14:creationId xmlns:p14="http://schemas.microsoft.com/office/powerpoint/2010/main" val="4165467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Historical debugging</a:t>
            </a:r>
          </a:p>
          <a:p>
            <a:r>
              <a:rPr lang="en-US" dirty="0" smtClean="0"/>
              <a:t>Go back in time</a:t>
            </a:r>
          </a:p>
          <a:p>
            <a:r>
              <a:rPr lang="en-US" dirty="0" smtClean="0"/>
              <a:t>See methods, events, call stack and locals window</a:t>
            </a:r>
          </a:p>
          <a:p>
            <a:r>
              <a:rPr lang="en-US" dirty="0" smtClean="0"/>
              <a:t>Performance penalty</a:t>
            </a:r>
          </a:p>
          <a:p>
            <a:r>
              <a:rPr lang="en-US" dirty="0" smtClean="0"/>
              <a:t>Part of F5 cycle</a:t>
            </a:r>
          </a:p>
          <a:p>
            <a:r>
              <a:rPr lang="en-US" dirty="0" smtClean="0"/>
              <a:t>Standalone runner</a:t>
            </a:r>
          </a:p>
          <a:p>
            <a:r>
              <a:rPr lang="en-US" dirty="0" smtClean="0"/>
              <a:t>ASP.NET and Azure support</a:t>
            </a:r>
            <a:endParaRPr lang="hr-HR" dirty="0"/>
          </a:p>
        </p:txBody>
      </p:sp>
      <p:sp>
        <p:nvSpPr>
          <p:cNvPr id="3" name="Title 2"/>
          <p:cNvSpPr>
            <a:spLocks noGrp="1"/>
          </p:cNvSpPr>
          <p:nvPr>
            <p:ph type="title"/>
          </p:nvPr>
        </p:nvSpPr>
        <p:spPr/>
        <p:txBody>
          <a:bodyPr/>
          <a:lstStyle/>
          <a:p>
            <a:r>
              <a:rPr lang="en-US" dirty="0" err="1" smtClean="0"/>
              <a:t>IntelliTrace</a:t>
            </a:r>
            <a:endParaRPr lang="hr-HR" dirty="0"/>
          </a:p>
        </p:txBody>
      </p:sp>
    </p:spTree>
    <p:extLst>
      <p:ext uri="{BB962C8B-B14F-4D97-AF65-F5344CB8AC3E}">
        <p14:creationId xmlns:p14="http://schemas.microsoft.com/office/powerpoint/2010/main" val="347788526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Intellitrace</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77856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Diagnostics &amp; Debugging</a:t>
            </a:r>
            <a:endParaRPr lang="en-CA" dirty="0"/>
          </a:p>
        </p:txBody>
      </p:sp>
      <p:sp>
        <p:nvSpPr>
          <p:cNvPr id="5" name="Text Placeholder 4"/>
          <p:cNvSpPr>
            <a:spLocks noGrp="1"/>
          </p:cNvSpPr>
          <p:nvPr>
            <p:ph type="body" sz="quarter" idx="14"/>
          </p:nvPr>
        </p:nvSpPr>
        <p:spPr/>
        <p:txBody>
          <a:bodyPr/>
          <a:lstStyle/>
          <a:p>
            <a:r>
              <a:rPr lang="en-CA" dirty="0" smtClean="0"/>
              <a:t>Toni Petrina</a:t>
            </a:r>
          </a:p>
          <a:p>
            <a:r>
              <a:rPr lang="en-CA" dirty="0" smtClean="0"/>
              <a:t>Massive Pixel</a:t>
            </a:r>
          </a:p>
          <a:p>
            <a:r>
              <a:rPr lang="en-CA" dirty="0" err="1" smtClean="0"/>
              <a:t>toni@massivepixel.co</a:t>
            </a:r>
            <a:endParaRPr lang="en-CA" dirty="0"/>
          </a:p>
        </p:txBody>
      </p:sp>
      <p:pic>
        <p:nvPicPr>
          <p:cNvPr id="2" name="Slik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165" y="4793406"/>
            <a:ext cx="1797715" cy="900000"/>
          </a:xfrm>
          <a:prstGeom prst="rect">
            <a:avLst/>
          </a:prstGeom>
        </p:spPr>
      </p:pic>
      <p:pic>
        <p:nvPicPr>
          <p:cNvPr id="3" name="Picture 2" descr="MV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261" y="3785294"/>
            <a:ext cx="1084534" cy="1084534"/>
          </a:xfrm>
          <a:prstGeom prst="rect">
            <a:avLst/>
          </a:prstGeom>
        </p:spPr>
      </p:pic>
    </p:spTree>
    <p:extLst>
      <p:ext uri="{BB962C8B-B14F-4D97-AF65-F5344CB8AC3E}">
        <p14:creationId xmlns:p14="http://schemas.microsoft.com/office/powerpoint/2010/main" val="1137299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saw</a:t>
            </a:r>
            <a:endParaRPr lang="hr-HR" dirty="0"/>
          </a:p>
        </p:txBody>
      </p:sp>
      <p:sp>
        <p:nvSpPr>
          <p:cNvPr id="3" name="Text Placeholder 2"/>
          <p:cNvSpPr>
            <a:spLocks noGrp="1"/>
          </p:cNvSpPr>
          <p:nvPr>
            <p:ph type="body" sz="quarter" idx="10"/>
          </p:nvPr>
        </p:nvSpPr>
        <p:spPr>
          <a:xfrm>
            <a:off x="274638" y="1212850"/>
            <a:ext cx="11887200" cy="738664"/>
          </a:xfrm>
        </p:spPr>
        <p:txBody>
          <a:bodyPr/>
          <a:lstStyle/>
          <a:p>
            <a:r>
              <a:rPr lang="en-US" dirty="0" err="1" smtClean="0"/>
              <a:t>IntelliTrace</a:t>
            </a:r>
            <a:r>
              <a:rPr lang="en-US" dirty="0" smtClean="0"/>
              <a:t> in action</a:t>
            </a:r>
            <a:endParaRPr lang="hr-HR" dirty="0"/>
          </a:p>
        </p:txBody>
      </p:sp>
    </p:spTree>
    <p:extLst>
      <p:ext uri="{BB962C8B-B14F-4D97-AF65-F5344CB8AC3E}">
        <p14:creationId xmlns:p14="http://schemas.microsoft.com/office/powerpoint/2010/main" val="14862367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64272"/>
          </a:xfrm>
        </p:spPr>
        <p:txBody>
          <a:bodyPr/>
          <a:lstStyle/>
          <a:p>
            <a:r>
              <a:rPr lang="en-US" sz="2800" dirty="0" smtClean="0"/>
              <a:t>Debugging enhancements</a:t>
            </a:r>
          </a:p>
          <a:p>
            <a:r>
              <a:rPr lang="en-US" sz="2800" dirty="0" err="1" smtClean="0"/>
              <a:t>PerfTips</a:t>
            </a:r>
            <a:r>
              <a:rPr lang="en-US" sz="2800" dirty="0" smtClean="0"/>
              <a:t>, unified Diagnostics Tools</a:t>
            </a:r>
          </a:p>
          <a:p>
            <a:r>
              <a:rPr lang="en-US" sz="2800" dirty="0" smtClean="0"/>
              <a:t>Timeline, Live editing for WPF</a:t>
            </a:r>
          </a:p>
          <a:p>
            <a:r>
              <a:rPr lang="en-US" sz="2800" dirty="0" smtClean="0"/>
              <a:t>Code Maps, </a:t>
            </a:r>
            <a:r>
              <a:rPr lang="en-US" sz="2800" dirty="0" err="1" smtClean="0"/>
              <a:t>IntelliTrace</a:t>
            </a:r>
            <a:endParaRPr lang="en-US" sz="2800" dirty="0" smtClean="0"/>
          </a:p>
          <a:p>
            <a:endParaRPr lang="en-US" sz="2800" dirty="0" smtClean="0"/>
          </a:p>
          <a:p>
            <a:pPr marL="0" indent="0">
              <a:buNone/>
            </a:pPr>
            <a:r>
              <a:rPr lang="en-US" sz="2800" dirty="0" smtClean="0"/>
              <a:t>Other stuff</a:t>
            </a:r>
          </a:p>
          <a:p>
            <a:r>
              <a:rPr lang="en-US" sz="2800" dirty="0" smtClean="0"/>
              <a:t>Cross-platform debugging support (Xamarin, Cordova, C++ </a:t>
            </a:r>
            <a:r>
              <a:rPr lang="en-US" sz="2800" smtClean="0"/>
              <a:t>on Android)</a:t>
            </a:r>
            <a:endParaRPr lang="en-US" sz="2800" dirty="0" smtClean="0"/>
          </a:p>
          <a:p>
            <a:r>
              <a:rPr lang="en-US" sz="2800" dirty="0" smtClean="0"/>
              <a:t>C++ debugging</a:t>
            </a:r>
          </a:p>
          <a:p>
            <a:r>
              <a:rPr lang="en-US" sz="2800" dirty="0" smtClean="0"/>
              <a:t>JavaScript debugging</a:t>
            </a:r>
            <a:endParaRPr lang="hr-HR" sz="2800" dirty="0"/>
          </a:p>
        </p:txBody>
      </p:sp>
      <p:sp>
        <p:nvSpPr>
          <p:cNvPr id="3" name="Title 2"/>
          <p:cNvSpPr>
            <a:spLocks noGrp="1"/>
          </p:cNvSpPr>
          <p:nvPr>
            <p:ph type="title"/>
          </p:nvPr>
        </p:nvSpPr>
        <p:spPr/>
        <p:txBody>
          <a:bodyPr/>
          <a:lstStyle/>
          <a:p>
            <a:r>
              <a:rPr lang="en-US" dirty="0" smtClean="0"/>
              <a:t>Recap</a:t>
            </a:r>
            <a:endParaRPr lang="hr-HR" dirty="0"/>
          </a:p>
        </p:txBody>
      </p:sp>
    </p:spTree>
    <p:extLst>
      <p:ext uri="{BB962C8B-B14F-4D97-AF65-F5344CB8AC3E}">
        <p14:creationId xmlns:p14="http://schemas.microsoft.com/office/powerpoint/2010/main" val="8583118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3038475"/>
            <a:ext cx="11889564" cy="917575"/>
          </a:xfrm>
        </p:spPr>
        <p:txBody>
          <a:bodyPr/>
          <a:lstStyle/>
          <a:p>
            <a:r>
              <a:rPr lang="en-US" dirty="0" smtClean="0"/>
              <a:t>Questions?</a:t>
            </a:r>
            <a:endParaRPr lang="en-US" dirty="0"/>
          </a:p>
        </p:txBody>
      </p:sp>
      <p:pic>
        <p:nvPicPr>
          <p:cNvPr id="2" name="Slik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5873526"/>
            <a:ext cx="1797715" cy="900000"/>
          </a:xfrm>
          <a:prstGeom prst="rect">
            <a:avLst/>
          </a:prstGeom>
        </p:spPr>
      </p:pic>
    </p:spTree>
    <p:extLst>
      <p:ext uri="{BB962C8B-B14F-4D97-AF65-F5344CB8AC3E}">
        <p14:creationId xmlns:p14="http://schemas.microsoft.com/office/powerpoint/2010/main" val="413588695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3038475"/>
            <a:ext cx="11889564" cy="917575"/>
          </a:xfrm>
        </p:spPr>
        <p:txBody>
          <a:bodyPr/>
          <a:lstStyle/>
          <a:p>
            <a:r>
              <a:rPr lang="en-US" dirty="0" smtClean="0"/>
              <a:t>Thank you</a:t>
            </a:r>
            <a:br>
              <a:rPr lang="en-US" dirty="0" smtClean="0"/>
            </a:br>
            <a:r>
              <a:rPr lang="en-US" dirty="0"/>
              <a:t/>
            </a:r>
            <a:br>
              <a:rPr lang="en-US" dirty="0"/>
            </a:br>
            <a:endParaRPr lang="en-US" dirty="0"/>
          </a:p>
        </p:txBody>
      </p:sp>
      <p:pic>
        <p:nvPicPr>
          <p:cNvPr id="2" name="Slika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5873526"/>
            <a:ext cx="1797715" cy="900000"/>
          </a:xfrm>
          <a:prstGeom prst="rect">
            <a:avLst/>
          </a:prstGeom>
        </p:spPr>
      </p:pic>
      <p:sp>
        <p:nvSpPr>
          <p:cNvPr id="4" name="Text Placeholder 4"/>
          <p:cNvSpPr txBox="1">
            <a:spLocks/>
          </p:cNvSpPr>
          <p:nvPr/>
        </p:nvSpPr>
        <p:spPr>
          <a:xfrm>
            <a:off x="313581" y="4289350"/>
            <a:ext cx="7316788" cy="240168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t>Toni Petrina</a:t>
            </a:r>
          </a:p>
          <a:p>
            <a:pPr marL="0" indent="0">
              <a:buNone/>
            </a:pPr>
            <a:endParaRPr lang="en-CA" sz="2000" dirty="0" smtClean="0">
              <a:hlinkClick r:id="rId3"/>
            </a:endParaRPr>
          </a:p>
          <a:p>
            <a:pPr marL="0" indent="0">
              <a:buNone/>
            </a:pPr>
            <a:r>
              <a:rPr lang="en-CA" sz="2000" dirty="0" smtClean="0">
                <a:hlinkClick r:id="rId3"/>
              </a:rPr>
              <a:t>toni@massivepixel.co</a:t>
            </a:r>
            <a:endParaRPr lang="en-CA" sz="2000" dirty="0" smtClean="0"/>
          </a:p>
          <a:p>
            <a:pPr marL="0" indent="0">
              <a:buNone/>
            </a:pPr>
            <a:r>
              <a:rPr lang="en-CA" sz="2000" dirty="0" smtClean="0"/>
              <a:t>@</a:t>
            </a:r>
            <a:r>
              <a:rPr lang="en-CA" sz="2000" dirty="0" err="1" smtClean="0"/>
              <a:t>to_pe</a:t>
            </a:r>
            <a:endParaRPr lang="en-CA" sz="2000" dirty="0" smtClean="0"/>
          </a:p>
          <a:p>
            <a:pPr marL="0" indent="0">
              <a:buNone/>
            </a:pPr>
            <a:r>
              <a:rPr lang="en-CA" sz="2000" dirty="0" smtClean="0">
                <a:hlinkClick r:id="rId4"/>
              </a:rPr>
              <a:t>http://tonicodes.net/blog/</a:t>
            </a:r>
            <a:endParaRPr lang="en-CA" sz="2000" dirty="0" smtClean="0"/>
          </a:p>
          <a:p>
            <a:pPr marL="0" indent="0">
              <a:buNone/>
            </a:pPr>
            <a:endParaRPr lang="en-CA" sz="2000" dirty="0" smtClean="0"/>
          </a:p>
          <a:p>
            <a:pPr marL="0" indent="0">
              <a:buNone/>
            </a:pPr>
            <a:r>
              <a:rPr lang="en-CA" sz="2000" dirty="0" smtClean="0"/>
              <a:t>http://github.com/tpetrina/presentations/2015/techdaysslo</a:t>
            </a:r>
            <a:endParaRPr lang="en-CA" sz="2000" dirty="0"/>
          </a:p>
        </p:txBody>
      </p:sp>
    </p:spTree>
    <p:extLst>
      <p:ext uri="{BB962C8B-B14F-4D97-AF65-F5344CB8AC3E}">
        <p14:creationId xmlns:p14="http://schemas.microsoft.com/office/powerpoint/2010/main" val="682052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7500">
                      <a:schemeClr val="tx1"/>
                    </a:gs>
                    <a:gs pos="19000">
                      <a:schemeClr val="tx1"/>
                    </a:gs>
                  </a:gsLst>
                  <a:lin ang="5400000" scaled="0"/>
                </a:gradFill>
                <a:cs typeface="Segoe UI" pitchFamily="34" charset="0"/>
              </a:rPr>
              <a:t>© </a:t>
            </a:r>
            <a:r>
              <a:rPr lang="en-US" sz="700" dirty="0" smtClean="0">
                <a:gradFill>
                  <a:gsLst>
                    <a:gs pos="7500">
                      <a:schemeClr val="tx1"/>
                    </a:gs>
                    <a:gs pos="19000">
                      <a:schemeClr val="tx1"/>
                    </a:gs>
                  </a:gsLst>
                  <a:lin ang="5400000" scaled="0"/>
                </a:gradFill>
                <a:cs typeface="Segoe UI" pitchFamily="34" charset="0"/>
              </a:rPr>
              <a:t>2013 </a:t>
            </a:r>
            <a:r>
              <a:rPr lang="en-US" sz="700" dirty="0">
                <a:gradFill>
                  <a:gsLst>
                    <a:gs pos="7500">
                      <a:schemeClr val="tx1"/>
                    </a:gs>
                    <a:gs pos="19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7500">
                      <a:schemeClr val="tx1"/>
                    </a:gs>
                    <a:gs pos="19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2109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Agenda</a:t>
            </a:r>
            <a:endParaRPr lang="en-CA" dirty="0"/>
          </a:p>
        </p:txBody>
      </p:sp>
      <p:sp>
        <p:nvSpPr>
          <p:cNvPr id="3" name="Text Placeholder 2"/>
          <p:cNvSpPr>
            <a:spLocks noGrp="1"/>
          </p:cNvSpPr>
          <p:nvPr>
            <p:ph type="body" sz="quarter" idx="10"/>
          </p:nvPr>
        </p:nvSpPr>
        <p:spPr>
          <a:xfrm>
            <a:off x="274638" y="1212850"/>
            <a:ext cx="11887200" cy="3447098"/>
          </a:xfrm>
        </p:spPr>
        <p:txBody>
          <a:bodyPr/>
          <a:lstStyle/>
          <a:p>
            <a:r>
              <a:rPr lang="en-US" dirty="0" smtClean="0"/>
              <a:t>Intro</a:t>
            </a:r>
          </a:p>
          <a:p>
            <a:r>
              <a:rPr lang="en-US" dirty="0" smtClean="0"/>
              <a:t>Diagnostics hub</a:t>
            </a:r>
          </a:p>
          <a:p>
            <a:r>
              <a:rPr lang="en-US" dirty="0" smtClean="0"/>
              <a:t>Timeline</a:t>
            </a:r>
          </a:p>
          <a:p>
            <a:r>
              <a:rPr lang="en-US" dirty="0" err="1" smtClean="0"/>
              <a:t>Intellitrace</a:t>
            </a:r>
            <a:endParaRPr lang="en-US" dirty="0" smtClean="0"/>
          </a:p>
          <a:p>
            <a:r>
              <a:rPr lang="en-US" dirty="0" smtClean="0"/>
              <a:t>Code maps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29" y="5657502"/>
            <a:ext cx="2344732" cy="1173856"/>
          </a:xfrm>
          <a:prstGeom prst="rect">
            <a:avLst/>
          </a:prstGeom>
        </p:spPr>
      </p:pic>
    </p:spTree>
    <p:extLst>
      <p:ext uri="{BB962C8B-B14F-4D97-AF65-F5344CB8AC3E}">
        <p14:creationId xmlns:p14="http://schemas.microsoft.com/office/powerpoint/2010/main" val="34076923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Intro</a:t>
            </a:r>
            <a:endParaRPr lang="en-US"/>
          </a:p>
        </p:txBody>
      </p:sp>
    </p:spTree>
    <p:extLst>
      <p:ext uri="{BB962C8B-B14F-4D97-AF65-F5344CB8AC3E}">
        <p14:creationId xmlns:p14="http://schemas.microsoft.com/office/powerpoint/2010/main" val="8809314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smtClean="0"/>
              <a:t>Run with F5</a:t>
            </a:r>
          </a:p>
          <a:p>
            <a:r>
              <a:rPr lang="en-US" dirty="0" smtClean="0"/>
              <a:t>Use watch, locals</a:t>
            </a:r>
          </a:p>
          <a:p>
            <a:r>
              <a:rPr lang="en-US" dirty="0" smtClean="0"/>
              <a:t>Breakpoints</a:t>
            </a:r>
          </a:p>
          <a:p>
            <a:r>
              <a:rPr lang="en-US" dirty="0" smtClean="0"/>
              <a:t>Historical debugging</a:t>
            </a:r>
            <a:endParaRPr lang="hr-HR" dirty="0"/>
          </a:p>
        </p:txBody>
      </p:sp>
      <p:sp>
        <p:nvSpPr>
          <p:cNvPr id="3" name="Title 2"/>
          <p:cNvSpPr>
            <a:spLocks noGrp="1"/>
          </p:cNvSpPr>
          <p:nvPr>
            <p:ph type="title"/>
          </p:nvPr>
        </p:nvSpPr>
        <p:spPr/>
        <p:txBody>
          <a:bodyPr/>
          <a:lstStyle/>
          <a:p>
            <a:r>
              <a:rPr lang="en-US" dirty="0" smtClean="0"/>
              <a:t>What is debugging</a:t>
            </a:r>
            <a:endParaRPr lang="hr-HR" dirty="0"/>
          </a:p>
        </p:txBody>
      </p:sp>
    </p:spTree>
    <p:extLst>
      <p:ext uri="{BB962C8B-B14F-4D97-AF65-F5344CB8AC3E}">
        <p14:creationId xmlns:p14="http://schemas.microsoft.com/office/powerpoint/2010/main" val="13430022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smtClean="0"/>
              <a:t>Not a debugger</a:t>
            </a:r>
          </a:p>
          <a:p>
            <a:r>
              <a:rPr lang="en-US" dirty="0" smtClean="0"/>
              <a:t>View historical information</a:t>
            </a:r>
          </a:p>
          <a:p>
            <a:r>
              <a:rPr lang="en-US" dirty="0" smtClean="0"/>
              <a:t>Like output window</a:t>
            </a:r>
          </a:p>
          <a:p>
            <a:r>
              <a:rPr lang="en-US" dirty="0" err="1" smtClean="0"/>
              <a:t>Intellitrace</a:t>
            </a:r>
            <a:endParaRPr lang="en-US" dirty="0" smtClean="0"/>
          </a:p>
          <a:p>
            <a:r>
              <a:rPr lang="en-US" dirty="0" smtClean="0"/>
              <a:t>Performance</a:t>
            </a:r>
            <a:endParaRPr lang="hr-HR" dirty="0"/>
          </a:p>
        </p:txBody>
      </p:sp>
      <p:sp>
        <p:nvSpPr>
          <p:cNvPr id="3" name="Title 2"/>
          <p:cNvSpPr>
            <a:spLocks noGrp="1"/>
          </p:cNvSpPr>
          <p:nvPr>
            <p:ph type="title"/>
          </p:nvPr>
        </p:nvSpPr>
        <p:spPr/>
        <p:txBody>
          <a:bodyPr/>
          <a:lstStyle/>
          <a:p>
            <a:r>
              <a:rPr lang="en-US" dirty="0" smtClean="0"/>
              <a:t>What is diagnostics</a:t>
            </a:r>
            <a:endParaRPr lang="hr-HR" dirty="0"/>
          </a:p>
        </p:txBody>
      </p:sp>
    </p:spTree>
    <p:extLst>
      <p:ext uri="{BB962C8B-B14F-4D97-AF65-F5344CB8AC3E}">
        <p14:creationId xmlns:p14="http://schemas.microsoft.com/office/powerpoint/2010/main" val="23313119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in Visual Studio 2015</a:t>
            </a:r>
            <a:endParaRPr lang="hr-HR" dirty="0"/>
          </a:p>
        </p:txBody>
      </p:sp>
      <p:sp>
        <p:nvSpPr>
          <p:cNvPr id="3" name="Text Placeholder 2"/>
          <p:cNvSpPr>
            <a:spLocks noGrp="1"/>
          </p:cNvSpPr>
          <p:nvPr>
            <p:ph type="body" sz="quarter" idx="12"/>
          </p:nvPr>
        </p:nvSpPr>
        <p:spPr/>
        <p:txBody>
          <a:bodyPr/>
          <a:lstStyle/>
          <a:p>
            <a:endParaRPr lang="hr-HR"/>
          </a:p>
        </p:txBody>
      </p:sp>
    </p:spTree>
    <p:extLst>
      <p:ext uri="{BB962C8B-B14F-4D97-AF65-F5344CB8AC3E}">
        <p14:creationId xmlns:p14="http://schemas.microsoft.com/office/powerpoint/2010/main" val="1558311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saw</a:t>
            </a:r>
            <a:endParaRPr lang="hr-HR" dirty="0"/>
          </a:p>
        </p:txBody>
      </p:sp>
      <p:sp>
        <p:nvSpPr>
          <p:cNvPr id="3" name="Text Placeholder 2"/>
          <p:cNvSpPr>
            <a:spLocks noGrp="1"/>
          </p:cNvSpPr>
          <p:nvPr>
            <p:ph type="body" sz="quarter" idx="10"/>
          </p:nvPr>
        </p:nvSpPr>
        <p:spPr>
          <a:xfrm>
            <a:off x="274638" y="1212850"/>
            <a:ext cx="11887200" cy="4001095"/>
          </a:xfrm>
        </p:spPr>
        <p:txBody>
          <a:bodyPr/>
          <a:lstStyle/>
          <a:p>
            <a:r>
              <a:rPr lang="en-US" dirty="0" smtClean="0"/>
              <a:t>Lambda debugging</a:t>
            </a:r>
          </a:p>
          <a:p>
            <a:r>
              <a:rPr lang="en-US" dirty="0" smtClean="0"/>
              <a:t>Using lambdas in (Quick)Watch windows and Immediate window</a:t>
            </a:r>
          </a:p>
          <a:p>
            <a:r>
              <a:rPr lang="en-US" dirty="0" err="1" smtClean="0"/>
              <a:t>Async</a:t>
            </a:r>
            <a:r>
              <a:rPr lang="en-US" dirty="0" smtClean="0"/>
              <a:t> debugging</a:t>
            </a:r>
          </a:p>
          <a:p>
            <a:r>
              <a:rPr lang="en-US" dirty="0" smtClean="0"/>
              <a:t>Tasks window</a:t>
            </a:r>
          </a:p>
          <a:p>
            <a:r>
              <a:rPr lang="en-US" dirty="0" smtClean="0"/>
              <a:t>Enhanced breakpoints experience</a:t>
            </a:r>
            <a:endParaRPr lang="hr-HR" dirty="0"/>
          </a:p>
        </p:txBody>
      </p:sp>
    </p:spTree>
    <p:extLst>
      <p:ext uri="{BB962C8B-B14F-4D97-AF65-F5344CB8AC3E}">
        <p14:creationId xmlns:p14="http://schemas.microsoft.com/office/powerpoint/2010/main" val="1409587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CPU and Memory tools</a:t>
            </a:r>
          </a:p>
          <a:p>
            <a:r>
              <a:rPr lang="en-US" dirty="0" smtClean="0"/>
              <a:t>Debugger events</a:t>
            </a:r>
            <a:endParaRPr lang="hr-HR" dirty="0"/>
          </a:p>
        </p:txBody>
      </p:sp>
      <p:sp>
        <p:nvSpPr>
          <p:cNvPr id="3" name="Title 2"/>
          <p:cNvSpPr>
            <a:spLocks noGrp="1"/>
          </p:cNvSpPr>
          <p:nvPr>
            <p:ph type="title"/>
          </p:nvPr>
        </p:nvSpPr>
        <p:spPr/>
        <p:txBody>
          <a:bodyPr/>
          <a:lstStyle/>
          <a:p>
            <a:r>
              <a:rPr lang="en-US" dirty="0" smtClean="0"/>
              <a:t>Performance and diagnostics tools</a:t>
            </a:r>
            <a:endParaRPr lang="hr-HR" dirty="0"/>
          </a:p>
        </p:txBody>
      </p:sp>
    </p:spTree>
    <p:extLst>
      <p:ext uri="{BB962C8B-B14F-4D97-AF65-F5344CB8AC3E}">
        <p14:creationId xmlns:p14="http://schemas.microsoft.com/office/powerpoint/2010/main" val="2095828917"/>
      </p:ext>
    </p:extLst>
  </p:cSld>
  <p:clrMapOvr>
    <a:masterClrMapping/>
  </p:clrMapOvr>
  <p:transition>
    <p:fade/>
  </p:transition>
</p:sld>
</file>

<file path=ppt/theme/theme1.xml><?xml version="1.0" encoding="utf-8"?>
<a:theme xmlns:a="http://schemas.openxmlformats.org/drawingml/2006/main" name="MSslo_events_template">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4B70136750DD458EAF32970E28A5A4" ma:contentTypeVersion="1" ma:contentTypeDescription="Create a new document." ma:contentTypeScope="" ma:versionID="8726d349ff32f80643e00ce30be86d63">
  <xsd:schema xmlns:xsd="http://www.w3.org/2001/XMLSchema" xmlns:xs="http://www.w3.org/2001/XMLSchema" xmlns:p="http://schemas.microsoft.com/office/2006/metadata/properties" xmlns:ns2="6a61666c-07e7-4164-9e67-622e9e62246a" targetNamespace="http://schemas.microsoft.com/office/2006/metadata/properties" ma:root="true" ma:fieldsID="f9871eed20123762873310be547f9646" ns2:_="">
    <xsd:import namespace="6a61666c-07e7-4164-9e67-622e9e62246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1666c-07e7-4164-9e67-622e9e62246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B30DEC-E5F1-4340-A4F4-6E5A42EF12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1666c-07e7-4164-9e67-622e9e622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TechDays_PPTTEMPLATE</Template>
  <TotalTime>120</TotalTime>
  <Words>546</Words>
  <Application>Microsoft Office PowerPoint</Application>
  <PresentationFormat>Custom</PresentationFormat>
  <Paragraphs>109</Paragraphs>
  <Slides>24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Segoe UI</vt:lpstr>
      <vt:lpstr>Segoe UI Light</vt:lpstr>
      <vt:lpstr>Wingdings</vt:lpstr>
      <vt:lpstr>MSslo_events_template</vt:lpstr>
      <vt:lpstr>Visio</vt:lpstr>
      <vt:lpstr>PowerPoint Presentation</vt:lpstr>
      <vt:lpstr>Diagnostics &amp; Debugging</vt:lpstr>
      <vt:lpstr>Agenda</vt:lpstr>
      <vt:lpstr>Intro</vt:lpstr>
      <vt:lpstr>What is debugging</vt:lpstr>
      <vt:lpstr>What is diagnostics</vt:lpstr>
      <vt:lpstr>Debugging in Visual Studio 2015</vt:lpstr>
      <vt:lpstr>You saw</vt:lpstr>
      <vt:lpstr>Performance and diagnostics tools</vt:lpstr>
      <vt:lpstr>Diagnostics tools</vt:lpstr>
      <vt:lpstr>You saw</vt:lpstr>
      <vt:lpstr>WPF</vt:lpstr>
      <vt:lpstr>WPF demo</vt:lpstr>
      <vt:lpstr>You saw</vt:lpstr>
      <vt:lpstr>Higher level analysis</vt:lpstr>
      <vt:lpstr>Code map</vt:lpstr>
      <vt:lpstr>You saw</vt:lpstr>
      <vt:lpstr>IntelliTrace</vt:lpstr>
      <vt:lpstr>Intellitrace</vt:lpstr>
      <vt:lpstr>You saw</vt:lpstr>
      <vt:lpstr>Recap</vt:lpstr>
      <vt:lpstr>Questions?</vt:lpstr>
      <vt:lpstr>Thank you  </vt:lpstr>
      <vt:lpstr>PowerPoint Presentation</vt:lpstr>
    </vt:vector>
  </TitlesOfParts>
  <Manager>Ron Sasaki</Manager>
  <Company>Stozer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PowerPointova predstavitev</dc:title>
  <dc:subject>MSVID Microsoft-branded PowerPoint template and guidelines</dc:subject>
  <dc:creator>Janez Kopač Lebar</dc:creator>
  <cp:keywords>MSVID, Brand Guidelines, Branding, Visual Identity, grid</cp:keywords>
  <dc:description>Template: Maryfj_x000d_
Formatting: Maryfj, Sakuu _x000d_
Audience Type: Internal</dc:description>
  <cp:lastModifiedBy>Toni Petrina</cp:lastModifiedBy>
  <cp:revision>28</cp:revision>
  <dcterms:created xsi:type="dcterms:W3CDTF">2015-01-14T09:46:20Z</dcterms:created>
  <dcterms:modified xsi:type="dcterms:W3CDTF">2015-01-26T22:46:16Z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0x010100E14B70136750DD458EAF32970E28A5A4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ies>
</file>