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283" r:id="rId2"/>
    <p:sldId id="285" r:id="rId3"/>
    <p:sldId id="259" r:id="rId4"/>
    <p:sldId id="286" r:id="rId5"/>
    <p:sldId id="287" r:id="rId6"/>
    <p:sldId id="288" r:id="rId7"/>
    <p:sldId id="289" r:id="rId8"/>
    <p:sldId id="290" r:id="rId9"/>
    <p:sldId id="291" r:id="rId10"/>
    <p:sldId id="293" r:id="rId11"/>
    <p:sldId id="295" r:id="rId12"/>
    <p:sldId id="294" r:id="rId13"/>
    <p:sldId id="296" r:id="rId14"/>
    <p:sldId id="297" r:id="rId15"/>
    <p:sldId id="261" r:id="rId16"/>
    <p:sldId id="258" r:id="rId17"/>
    <p:sldId id="260" r:id="rId18"/>
    <p:sldId id="268" r:id="rId19"/>
    <p:sldId id="266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CB96002-2FFF-9244-AC4E-D2EE23A2500B}">
          <p14:sldIdLst>
            <p14:sldId id="283"/>
            <p14:sldId id="285"/>
            <p14:sldId id="259"/>
            <p14:sldId id="286"/>
            <p14:sldId id="287"/>
            <p14:sldId id="288"/>
            <p14:sldId id="289"/>
            <p14:sldId id="290"/>
            <p14:sldId id="291"/>
            <p14:sldId id="293"/>
            <p14:sldId id="295"/>
            <p14:sldId id="294"/>
            <p14:sldId id="296"/>
            <p14:sldId id="297"/>
          </p14:sldIdLst>
        </p14:section>
        <p14:section name="Untitled Section" id="{5D30E082-7700-4141-A032-CBD50BC892E8}">
          <p14:sldIdLst>
            <p14:sldId id="261"/>
            <p14:sldId id="258"/>
            <p14:sldId id="260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00"/>
    <a:srgbClr val="707070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1E1880C-043E-4646-9905-7D0AF2AA3703}">
  <a:tblStyle styleId="{B1E1880C-043E-4646-9905-7D0AF2AA37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640"/>
  </p:normalViewPr>
  <p:slideViewPr>
    <p:cSldViewPr>
      <p:cViewPr varScale="1">
        <p:scale>
          <a:sx n="149" d="100"/>
          <a:sy n="149" d="100"/>
        </p:scale>
        <p:origin x="5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>
            <a:extLst>
              <a:ext uri="{FF2B5EF4-FFF2-40B4-BE49-F238E27FC236}">
                <a16:creationId xmlns:a16="http://schemas.microsoft.com/office/drawing/2014/main" xmlns="" id="{333D80F8-EAA0-418D-B991-993F1A6DFA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xmlns="" id="{C3130E34-0D25-44A8-8EF9-6554307DB8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314FD-CBAD-43AB-A464-FF69A79794FE}" type="datetimeFigureOut">
              <a:rPr lang="hr-HR" smtClean="0"/>
              <a:t>30.09.2017.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xmlns="" id="{1DC1A029-328F-47A5-BE11-630A6CA4C8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53474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2452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58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4500" dirty="0"/>
          </a:p>
        </p:txBody>
      </p:sp>
      <p:sp>
        <p:nvSpPr>
          <p:cNvPr id="11" name="Shape 11"/>
          <p:cNvSpPr/>
          <p:nvPr/>
        </p:nvSpPr>
        <p:spPr>
          <a:xfrm rot="10800000" flipH="1">
            <a:off x="4696619" y="-61887"/>
            <a:ext cx="4470444" cy="5245224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51520" y="0"/>
            <a:ext cx="5238600" cy="4020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5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 dirty="0"/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xmlns="" id="{F32A286C-329E-45EE-8DB0-41603D19CD6E}"/>
              </a:ext>
            </a:extLst>
          </p:cNvPr>
          <p:cNvSpPr/>
          <p:nvPr userDrawn="1"/>
        </p:nvSpPr>
        <p:spPr>
          <a:xfrm>
            <a:off x="-11025" y="4227934"/>
            <a:ext cx="9212175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 hasCustomPrompt="1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5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r>
              <a:rPr lang="hr-HR" dirty="0"/>
              <a:t>Kliknite kako biste dodali naslov </a:t>
            </a: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 dirty="0"/>
          </a:p>
        </p:txBody>
      </p:sp>
      <p:sp>
        <p:nvSpPr>
          <p:cNvPr id="9" name="Pravokutnik 8">
            <a:extLst>
              <a:ext uri="{FF2B5EF4-FFF2-40B4-BE49-F238E27FC236}">
                <a16:creationId xmlns:a16="http://schemas.microsoft.com/office/drawing/2014/main" xmlns="" id="{8C5E0769-AEAE-4FA4-8F01-2835873FB2E2}"/>
              </a:ext>
            </a:extLst>
          </p:cNvPr>
          <p:cNvSpPr/>
          <p:nvPr userDrawn="1"/>
        </p:nvSpPr>
        <p:spPr>
          <a:xfrm>
            <a:off x="0" y="4925925"/>
            <a:ext cx="9144000" cy="227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Pravokutnik 1">
            <a:extLst>
              <a:ext uri="{FF2B5EF4-FFF2-40B4-BE49-F238E27FC236}">
                <a16:creationId xmlns:a16="http://schemas.microsoft.com/office/drawing/2014/main" xmlns="" id="{4D00DDB6-D803-4061-BD42-D483811AAD30}"/>
              </a:ext>
            </a:extLst>
          </p:cNvPr>
          <p:cNvSpPr/>
          <p:nvPr userDrawn="1"/>
        </p:nvSpPr>
        <p:spPr>
          <a:xfrm>
            <a:off x="0" y="0"/>
            <a:ext cx="9144000" cy="537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Shape 67">
            <a:extLst>
              <a:ext uri="{FF2B5EF4-FFF2-40B4-BE49-F238E27FC236}">
                <a16:creationId xmlns:a16="http://schemas.microsoft.com/office/drawing/2014/main" xmlns="" id="{B96239F9-BA73-4D4F-B828-0B69ABB5090D}"/>
              </a:ext>
            </a:extLst>
          </p:cNvPr>
          <p:cNvSpPr/>
          <p:nvPr userDrawn="1"/>
        </p:nvSpPr>
        <p:spPr>
          <a:xfrm rot="10800000" flipH="1" flipV="1">
            <a:off x="-900608" y="194851"/>
            <a:ext cx="7505700" cy="685704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xmlns="" id="{7CAE737B-13B1-47F2-A7D6-DC88315C0D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101" y="51470"/>
            <a:ext cx="1885899" cy="4020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5">
            <a:extLst>
              <a:ext uri="{FF2B5EF4-FFF2-40B4-BE49-F238E27FC236}">
                <a16:creationId xmlns:a16="http://schemas.microsoft.com/office/drawing/2014/main" xmlns="" id="{D2B22979-A54C-4CFC-B408-ED343096AEFB}"/>
              </a:ext>
            </a:extLst>
          </p:cNvPr>
          <p:cNvSpPr/>
          <p:nvPr userDrawn="1"/>
        </p:nvSpPr>
        <p:spPr>
          <a:xfrm rot="10800000" flipH="1" flipV="1">
            <a:off x="6989264" y="4402213"/>
            <a:ext cx="2767312" cy="746643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86">
            <a:extLst>
              <a:ext uri="{FF2B5EF4-FFF2-40B4-BE49-F238E27FC236}">
                <a16:creationId xmlns:a16="http://schemas.microsoft.com/office/drawing/2014/main" xmlns="" id="{ABF8B8A3-575B-4D41-A34D-DB487711C184}"/>
              </a:ext>
            </a:extLst>
          </p:cNvPr>
          <p:cNvSpPr/>
          <p:nvPr userDrawn="1"/>
        </p:nvSpPr>
        <p:spPr>
          <a:xfrm rot="10800000" flipH="1" flipV="1">
            <a:off x="6917256" y="4402213"/>
            <a:ext cx="518400" cy="746643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85">
            <a:extLst>
              <a:ext uri="{FF2B5EF4-FFF2-40B4-BE49-F238E27FC236}">
                <a16:creationId xmlns:a16="http://schemas.microsoft.com/office/drawing/2014/main" xmlns="" id="{3F1DF653-BCAE-4997-B9CE-34D4B59149B1}"/>
              </a:ext>
            </a:extLst>
          </p:cNvPr>
          <p:cNvSpPr/>
          <p:nvPr userDrawn="1"/>
        </p:nvSpPr>
        <p:spPr>
          <a:xfrm flipH="1" flipV="1">
            <a:off x="-684929" y="-1"/>
            <a:ext cx="2767312" cy="746643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86">
            <a:extLst>
              <a:ext uri="{FF2B5EF4-FFF2-40B4-BE49-F238E27FC236}">
                <a16:creationId xmlns:a16="http://schemas.microsoft.com/office/drawing/2014/main" xmlns="" id="{AABAC4E4-92E0-4568-B853-B140D60D00B6}"/>
              </a:ext>
            </a:extLst>
          </p:cNvPr>
          <p:cNvSpPr/>
          <p:nvPr userDrawn="1"/>
        </p:nvSpPr>
        <p:spPr>
          <a:xfrm flipH="1" flipV="1">
            <a:off x="1691680" y="2456"/>
            <a:ext cx="518400" cy="746643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 i="1"/>
            </a:lvl1pPr>
            <a:lvl2pPr lvl="1" rtl="0">
              <a:spcBef>
                <a:spcPts val="0"/>
              </a:spcBef>
              <a:buSzPct val="100000"/>
              <a:defRPr sz="3600" i="1"/>
            </a:lvl2pPr>
            <a:lvl3pPr lvl="2" rtl="0">
              <a:spcBef>
                <a:spcPts val="0"/>
              </a:spcBef>
              <a:buSzPct val="100000"/>
              <a:defRPr sz="3600" i="1"/>
            </a:lvl3pPr>
            <a:lvl4pPr lvl="3" rtl="0">
              <a:spcBef>
                <a:spcPts val="0"/>
              </a:spcBef>
              <a:buSzPct val="100000"/>
              <a:defRPr sz="3600" i="1"/>
            </a:lvl4pPr>
            <a:lvl5pPr lvl="4" rtl="0">
              <a:spcBef>
                <a:spcPts val="0"/>
              </a:spcBef>
              <a:buSzPct val="100000"/>
              <a:defRPr sz="3600" i="1"/>
            </a:lvl5pPr>
            <a:lvl6pPr lvl="5" rtl="0">
              <a:spcBef>
                <a:spcPts val="0"/>
              </a:spcBef>
              <a:buSzPct val="100000"/>
              <a:defRPr sz="3600" i="1"/>
            </a:lvl6pPr>
            <a:lvl7pPr lvl="6" rtl="0">
              <a:spcBef>
                <a:spcPts val="0"/>
              </a:spcBef>
              <a:buSzPct val="100000"/>
              <a:defRPr sz="3600" i="1"/>
            </a:lvl7pPr>
            <a:lvl8pPr lvl="7" rtl="0">
              <a:spcBef>
                <a:spcPts val="0"/>
              </a:spcBef>
              <a:buSzPct val="100000"/>
              <a:defRPr sz="3600" i="1"/>
            </a:lvl8pPr>
            <a:lvl9pPr lvl="8">
              <a:spcBef>
                <a:spcPts val="0"/>
              </a:spcBef>
              <a:buSzPct val="100000"/>
              <a:defRPr sz="3600" i="1"/>
            </a:lvl9pPr>
          </a:lstStyle>
          <a:p>
            <a:endParaRPr dirty="0"/>
          </a:p>
        </p:txBody>
      </p:sp>
      <p:sp>
        <p:nvSpPr>
          <p:cNvPr id="25" name="Shape 25"/>
          <p:cNvSpPr txBox="1"/>
          <p:nvPr/>
        </p:nvSpPr>
        <p:spPr>
          <a:xfrm>
            <a:off x="-121150" y="-96253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Dosis"/>
                <a:sym typeface="Dosis"/>
              </a:rPr>
              <a:t>“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x="7020272" y="4343007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0" dirty="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Dosis"/>
                <a:sym typeface="Dosis"/>
              </a:rPr>
              <a:t>”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xmlns="" id="{6C312DD9-EC1A-497B-9436-CD6220C8C7C6}"/>
              </a:ext>
            </a:extLst>
          </p:cNvPr>
          <p:cNvSpPr/>
          <p:nvPr userDrawn="1"/>
        </p:nvSpPr>
        <p:spPr>
          <a:xfrm>
            <a:off x="0" y="4925925"/>
            <a:ext cx="9144000" cy="227925"/>
          </a:xfrm>
          <a:prstGeom prst="rect">
            <a:avLst/>
          </a:prstGeom>
          <a:solidFill>
            <a:srgbClr val="FF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b="1" dirty="0"/>
          </a:p>
        </p:txBody>
      </p:sp>
      <p:sp>
        <p:nvSpPr>
          <p:cNvPr id="9" name="Pravokutnik 8">
            <a:extLst>
              <a:ext uri="{FF2B5EF4-FFF2-40B4-BE49-F238E27FC236}">
                <a16:creationId xmlns:a16="http://schemas.microsoft.com/office/drawing/2014/main" xmlns="" id="{0E9923EB-19E9-4011-B0C6-674F18B864E1}"/>
              </a:ext>
            </a:extLst>
          </p:cNvPr>
          <p:cNvSpPr/>
          <p:nvPr userDrawn="1"/>
        </p:nvSpPr>
        <p:spPr>
          <a:xfrm>
            <a:off x="0" y="1"/>
            <a:ext cx="9144000" cy="497602"/>
          </a:xfrm>
          <a:prstGeom prst="rect">
            <a:avLst/>
          </a:prstGeom>
          <a:solidFill>
            <a:srgbClr val="FF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Shape 67">
            <a:extLst>
              <a:ext uri="{FF2B5EF4-FFF2-40B4-BE49-F238E27FC236}">
                <a16:creationId xmlns:a16="http://schemas.microsoft.com/office/drawing/2014/main" xmlns="" id="{E1606520-24F6-4CE7-819A-3CAE25D76695}"/>
              </a:ext>
            </a:extLst>
          </p:cNvPr>
          <p:cNvSpPr/>
          <p:nvPr userDrawn="1"/>
        </p:nvSpPr>
        <p:spPr>
          <a:xfrm rot="10800000" flipH="1" flipV="1">
            <a:off x="-900608" y="194851"/>
            <a:ext cx="7505700" cy="685704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Shape 70">
            <a:extLst>
              <a:ext uri="{FF2B5EF4-FFF2-40B4-BE49-F238E27FC236}">
                <a16:creationId xmlns:a16="http://schemas.microsoft.com/office/drawing/2014/main" xmlns="" id="{96C7C019-8135-4774-B1EC-09B17067B6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540" y="185672"/>
            <a:ext cx="6724500" cy="694884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xmlns="" id="{49E25316-E7F2-4382-A75D-CCAE00E532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101" y="533114"/>
            <a:ext cx="1885899" cy="4020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avokutnik 18">
            <a:extLst>
              <a:ext uri="{FF2B5EF4-FFF2-40B4-BE49-F238E27FC236}">
                <a16:creationId xmlns:a16="http://schemas.microsoft.com/office/drawing/2014/main" xmlns="" id="{2ECAB63B-A0F7-46D3-82B6-78F13F0D6A98}"/>
              </a:ext>
            </a:extLst>
          </p:cNvPr>
          <p:cNvSpPr/>
          <p:nvPr userDrawn="1"/>
        </p:nvSpPr>
        <p:spPr>
          <a:xfrm>
            <a:off x="0" y="1"/>
            <a:ext cx="9144000" cy="497602"/>
          </a:xfrm>
          <a:prstGeom prst="rect">
            <a:avLst/>
          </a:prstGeom>
          <a:solidFill>
            <a:srgbClr val="FF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xmlns="" id="{E7F5B530-EAB0-49BF-AD5F-BF5022D749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101" y="533114"/>
            <a:ext cx="1885899" cy="402069"/>
          </a:xfrm>
          <a:prstGeom prst="rect">
            <a:avLst/>
          </a:prstGeom>
        </p:spPr>
      </p:pic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11" name="Pravokutnik 10">
            <a:extLst>
              <a:ext uri="{FF2B5EF4-FFF2-40B4-BE49-F238E27FC236}">
                <a16:creationId xmlns:a16="http://schemas.microsoft.com/office/drawing/2014/main" xmlns="" id="{F87AAED6-4FA5-4473-B0B3-E5DA6A83985E}"/>
              </a:ext>
            </a:extLst>
          </p:cNvPr>
          <p:cNvSpPr/>
          <p:nvPr userDrawn="1"/>
        </p:nvSpPr>
        <p:spPr>
          <a:xfrm>
            <a:off x="0" y="4925925"/>
            <a:ext cx="9144000" cy="227925"/>
          </a:xfrm>
          <a:prstGeom prst="rect">
            <a:avLst/>
          </a:prstGeom>
          <a:solidFill>
            <a:srgbClr val="FF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Shape 67">
            <a:extLst>
              <a:ext uri="{FF2B5EF4-FFF2-40B4-BE49-F238E27FC236}">
                <a16:creationId xmlns:a16="http://schemas.microsoft.com/office/drawing/2014/main" xmlns="" id="{BCEE8BE1-7876-43C0-9195-0D45C770A45C}"/>
              </a:ext>
            </a:extLst>
          </p:cNvPr>
          <p:cNvSpPr/>
          <p:nvPr userDrawn="1"/>
        </p:nvSpPr>
        <p:spPr>
          <a:xfrm rot="10800000" flipH="1" flipV="1">
            <a:off x="-900608" y="194851"/>
            <a:ext cx="7505700" cy="685704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Shape 70">
            <a:extLst>
              <a:ext uri="{FF2B5EF4-FFF2-40B4-BE49-F238E27FC236}">
                <a16:creationId xmlns:a16="http://schemas.microsoft.com/office/drawing/2014/main" xmlns="" id="{15F3CF08-76CA-47DB-A832-F005721D13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540" y="185672"/>
            <a:ext cx="6724500" cy="694884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avokutnik 13">
            <a:extLst>
              <a:ext uri="{FF2B5EF4-FFF2-40B4-BE49-F238E27FC236}">
                <a16:creationId xmlns:a16="http://schemas.microsoft.com/office/drawing/2014/main" xmlns="" id="{21876F1A-C6D6-4366-91E4-B22AD4D9F3E4}"/>
              </a:ext>
            </a:extLst>
          </p:cNvPr>
          <p:cNvSpPr/>
          <p:nvPr userDrawn="1"/>
        </p:nvSpPr>
        <p:spPr>
          <a:xfrm>
            <a:off x="0" y="1"/>
            <a:ext cx="9144000" cy="497602"/>
          </a:xfrm>
          <a:prstGeom prst="rect">
            <a:avLst/>
          </a:prstGeom>
          <a:solidFill>
            <a:srgbClr val="FF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xmlns="" id="{ED7EFB08-30FF-4C2F-8657-09C5B9B39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101" y="533114"/>
            <a:ext cx="1885899" cy="402069"/>
          </a:xfrm>
          <a:prstGeom prst="rect">
            <a:avLst/>
          </a:prstGeom>
        </p:spPr>
      </p:pic>
      <p:sp>
        <p:nvSpPr>
          <p:cNvPr id="9" name="Pravokutnik 8">
            <a:extLst>
              <a:ext uri="{FF2B5EF4-FFF2-40B4-BE49-F238E27FC236}">
                <a16:creationId xmlns:a16="http://schemas.microsoft.com/office/drawing/2014/main" xmlns="" id="{82F40E4C-A8F1-4F0B-8374-B19AD2431F63}"/>
              </a:ext>
            </a:extLst>
          </p:cNvPr>
          <p:cNvSpPr/>
          <p:nvPr userDrawn="1"/>
        </p:nvSpPr>
        <p:spPr>
          <a:xfrm>
            <a:off x="0" y="4925925"/>
            <a:ext cx="9144000" cy="227925"/>
          </a:xfrm>
          <a:prstGeom prst="rect">
            <a:avLst/>
          </a:prstGeom>
          <a:solidFill>
            <a:srgbClr val="FF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Shape 67">
            <a:extLst>
              <a:ext uri="{FF2B5EF4-FFF2-40B4-BE49-F238E27FC236}">
                <a16:creationId xmlns:a16="http://schemas.microsoft.com/office/drawing/2014/main" xmlns="" id="{9591B6ED-661A-4020-BCE8-492A4BD42DBB}"/>
              </a:ext>
            </a:extLst>
          </p:cNvPr>
          <p:cNvSpPr/>
          <p:nvPr userDrawn="1"/>
        </p:nvSpPr>
        <p:spPr>
          <a:xfrm rot="10800000" flipH="1" flipV="1">
            <a:off x="-900608" y="194851"/>
            <a:ext cx="7505700" cy="685704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Shape 70">
            <a:extLst>
              <a:ext uri="{FF2B5EF4-FFF2-40B4-BE49-F238E27FC236}">
                <a16:creationId xmlns:a16="http://schemas.microsoft.com/office/drawing/2014/main" xmlns="" id="{FC535E5C-F989-4777-86B9-9300DD76B6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540" y="185672"/>
            <a:ext cx="6724500" cy="694884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avokutnik 12">
            <a:extLst>
              <a:ext uri="{FF2B5EF4-FFF2-40B4-BE49-F238E27FC236}">
                <a16:creationId xmlns:a16="http://schemas.microsoft.com/office/drawing/2014/main" xmlns="" id="{DD1C936F-4653-4588-813A-30EC9924F1EC}"/>
              </a:ext>
            </a:extLst>
          </p:cNvPr>
          <p:cNvSpPr/>
          <p:nvPr userDrawn="1"/>
        </p:nvSpPr>
        <p:spPr>
          <a:xfrm>
            <a:off x="0" y="1"/>
            <a:ext cx="9144000" cy="497602"/>
          </a:xfrm>
          <a:prstGeom prst="rect">
            <a:avLst/>
          </a:prstGeom>
          <a:solidFill>
            <a:srgbClr val="FF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xmlns="" id="{8803F553-0EBD-478A-BDBE-5A028E929DAE}"/>
              </a:ext>
            </a:extLst>
          </p:cNvPr>
          <p:cNvSpPr/>
          <p:nvPr userDrawn="1"/>
        </p:nvSpPr>
        <p:spPr>
          <a:xfrm>
            <a:off x="0" y="4925925"/>
            <a:ext cx="9144000" cy="227925"/>
          </a:xfrm>
          <a:prstGeom prst="rect">
            <a:avLst/>
          </a:prstGeom>
          <a:solidFill>
            <a:srgbClr val="FF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Shape 67">
            <a:extLst>
              <a:ext uri="{FF2B5EF4-FFF2-40B4-BE49-F238E27FC236}">
                <a16:creationId xmlns:a16="http://schemas.microsoft.com/office/drawing/2014/main" xmlns="" id="{A338B807-45A7-4418-903F-B4263A6CB021}"/>
              </a:ext>
            </a:extLst>
          </p:cNvPr>
          <p:cNvSpPr/>
          <p:nvPr userDrawn="1"/>
        </p:nvSpPr>
        <p:spPr>
          <a:xfrm rot="10800000" flipH="1" flipV="1">
            <a:off x="-900608" y="194851"/>
            <a:ext cx="7505700" cy="685704"/>
          </a:xfrm>
          <a:prstGeom prst="parallelogram">
            <a:avLst>
              <a:gd name="adj" fmla="val 51542"/>
            </a:avLst>
          </a:prstGeom>
          <a:solidFill>
            <a:schemeClr val="tx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Shape 70">
            <a:extLst>
              <a:ext uri="{FF2B5EF4-FFF2-40B4-BE49-F238E27FC236}">
                <a16:creationId xmlns:a16="http://schemas.microsoft.com/office/drawing/2014/main" xmlns="" id="{F049CF56-8250-4FA7-AE18-AA42692F9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540" y="185672"/>
            <a:ext cx="6724500" cy="694884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kutnik 10">
            <a:extLst>
              <a:ext uri="{FF2B5EF4-FFF2-40B4-BE49-F238E27FC236}">
                <a16:creationId xmlns:a16="http://schemas.microsoft.com/office/drawing/2014/main" xmlns="" id="{5037ED9B-6BC4-4AE4-8DC6-92114812ECFC}"/>
              </a:ext>
            </a:extLst>
          </p:cNvPr>
          <p:cNvSpPr/>
          <p:nvPr userDrawn="1"/>
        </p:nvSpPr>
        <p:spPr>
          <a:xfrm>
            <a:off x="0" y="1"/>
            <a:ext cx="9144000" cy="497602"/>
          </a:xfrm>
          <a:prstGeom prst="rect">
            <a:avLst/>
          </a:prstGeom>
          <a:solidFill>
            <a:srgbClr val="FF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xmlns="" id="{CA362BEB-69D8-4921-908E-AE7DCB235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8101" y="533114"/>
            <a:ext cx="1885899" cy="402069"/>
          </a:xfrm>
          <a:prstGeom prst="rect">
            <a:avLst/>
          </a:prstGeom>
        </p:spPr>
      </p:pic>
      <p:sp>
        <p:nvSpPr>
          <p:cNvPr id="19" name="Pravokutnik 18">
            <a:extLst>
              <a:ext uri="{FF2B5EF4-FFF2-40B4-BE49-F238E27FC236}">
                <a16:creationId xmlns:a16="http://schemas.microsoft.com/office/drawing/2014/main" xmlns="" id="{AEEF94A1-BA8E-4159-9D5D-B8FDAB785217}"/>
              </a:ext>
            </a:extLst>
          </p:cNvPr>
          <p:cNvSpPr/>
          <p:nvPr userDrawn="1"/>
        </p:nvSpPr>
        <p:spPr>
          <a:xfrm>
            <a:off x="0" y="4925925"/>
            <a:ext cx="9144000" cy="227925"/>
          </a:xfrm>
          <a:prstGeom prst="rect">
            <a:avLst/>
          </a:prstGeom>
          <a:solidFill>
            <a:srgbClr val="FF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Shape 67">
            <a:extLst>
              <a:ext uri="{FF2B5EF4-FFF2-40B4-BE49-F238E27FC236}">
                <a16:creationId xmlns:a16="http://schemas.microsoft.com/office/drawing/2014/main" xmlns="" id="{128F8A9F-F114-4E18-931E-B9FF5C77D4E7}"/>
              </a:ext>
            </a:extLst>
          </p:cNvPr>
          <p:cNvSpPr/>
          <p:nvPr userDrawn="1"/>
        </p:nvSpPr>
        <p:spPr>
          <a:xfrm rot="10800000" flipH="1" flipV="1">
            <a:off x="-900608" y="194851"/>
            <a:ext cx="7505700" cy="685704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Shape 70">
            <a:extLst>
              <a:ext uri="{FF2B5EF4-FFF2-40B4-BE49-F238E27FC236}">
                <a16:creationId xmlns:a16="http://schemas.microsoft.com/office/drawing/2014/main" xmlns="" id="{D4EB02F1-8F24-4C54-A662-FB3B9FB087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540" y="185672"/>
            <a:ext cx="6724500" cy="694884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avokutnik 11">
            <a:extLst>
              <a:ext uri="{FF2B5EF4-FFF2-40B4-BE49-F238E27FC236}">
                <a16:creationId xmlns:a16="http://schemas.microsoft.com/office/drawing/2014/main" xmlns="" id="{8DED3BE8-9B56-4D10-92E2-97DF9E707CA8}"/>
              </a:ext>
            </a:extLst>
          </p:cNvPr>
          <p:cNvSpPr/>
          <p:nvPr userDrawn="1"/>
        </p:nvSpPr>
        <p:spPr>
          <a:xfrm>
            <a:off x="0" y="4925925"/>
            <a:ext cx="9144000" cy="227925"/>
          </a:xfrm>
          <a:prstGeom prst="rect">
            <a:avLst/>
          </a:prstGeom>
          <a:solidFill>
            <a:srgbClr val="FF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Pravokutnik 4">
            <a:extLst>
              <a:ext uri="{FF2B5EF4-FFF2-40B4-BE49-F238E27FC236}">
                <a16:creationId xmlns:a16="http://schemas.microsoft.com/office/drawing/2014/main" xmlns="" id="{0A425AE1-77AB-4542-BAFD-1F262ADE4D60}"/>
              </a:ext>
            </a:extLst>
          </p:cNvPr>
          <p:cNvSpPr/>
          <p:nvPr userDrawn="1"/>
        </p:nvSpPr>
        <p:spPr>
          <a:xfrm>
            <a:off x="0" y="1"/>
            <a:ext cx="9144000" cy="497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hape 67">
            <a:extLst>
              <a:ext uri="{FF2B5EF4-FFF2-40B4-BE49-F238E27FC236}">
                <a16:creationId xmlns:a16="http://schemas.microsoft.com/office/drawing/2014/main" xmlns="" id="{0E152F9A-153C-48AA-9879-DA3E858042E3}"/>
              </a:ext>
            </a:extLst>
          </p:cNvPr>
          <p:cNvSpPr/>
          <p:nvPr userDrawn="1"/>
        </p:nvSpPr>
        <p:spPr>
          <a:xfrm rot="10800000" flipH="1" flipV="1">
            <a:off x="-900608" y="194851"/>
            <a:ext cx="7505700" cy="685704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-HR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xmlns="" id="{A750550C-2111-408D-A1D9-599E1C2FFE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540" y="185672"/>
            <a:ext cx="6724500" cy="694884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hr-HR" dirty="0"/>
              <a:t>-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pPr lvl="0" algn="ctr">
                <a:spcBef>
                  <a:spcPts val="0"/>
                </a:spcBef>
                <a:buNone/>
              </a:p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8" r:id="rId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g"/><Relationship Id="rId9" Type="http://schemas.openxmlformats.org/officeDocument/2006/relationships/image" Target="../media/image10.jpg"/><Relationship Id="rId10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toni@massivepixel.c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5"/>
          <p:cNvSpPr txBox="1">
            <a:spLocks noGrp="1"/>
          </p:cNvSpPr>
          <p:nvPr>
            <p:ph type="ctrTitle"/>
          </p:nvPr>
        </p:nvSpPr>
        <p:spPr>
          <a:xfrm>
            <a:off x="371026" y="1495966"/>
            <a:ext cx="5238600" cy="259125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r-HR" sz="5000" dirty="0">
                <a:latin typeface="Dosis" panose="020B0604020202020204" charset="-18"/>
              </a:rPr>
              <a:t>SPAJAMO </a:t>
            </a:r>
            <a:br>
              <a:rPr lang="hr-HR" sz="5000" dirty="0">
                <a:latin typeface="Dosis" panose="020B0604020202020204" charset="-18"/>
              </a:rPr>
            </a:br>
            <a:r>
              <a:rPr lang="hr-HR" sz="5000" dirty="0">
                <a:latin typeface="Dosis" panose="020B0604020202020204" charset="-18"/>
              </a:rPr>
              <a:t>TEHNOLOGIJU</a:t>
            </a:r>
            <a:br>
              <a:rPr lang="hr-HR" sz="5000" dirty="0">
                <a:latin typeface="Dosis" panose="020B0604020202020204" charset="-18"/>
              </a:rPr>
            </a:br>
            <a:r>
              <a:rPr lang="hr-HR" sz="5000" dirty="0">
                <a:latin typeface="Dosis" panose="020B0604020202020204" charset="-18"/>
              </a:rPr>
              <a:t>I ZNANJE</a:t>
            </a:r>
            <a:endParaRPr lang="en" sz="5000" dirty="0">
              <a:latin typeface="Dosis" panose="020B0604020202020204" charset="-18"/>
            </a:endParaRPr>
          </a:p>
        </p:txBody>
      </p:sp>
      <p:sp>
        <p:nvSpPr>
          <p:cNvPr id="11" name="Shape 105"/>
          <p:cNvSpPr txBox="1">
            <a:spLocks/>
          </p:cNvSpPr>
          <p:nvPr/>
        </p:nvSpPr>
        <p:spPr>
          <a:xfrm>
            <a:off x="395536" y="1044506"/>
            <a:ext cx="3937090" cy="5191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tabLst/>
              <a:defRPr/>
            </a:pPr>
            <a:r>
              <a:rPr lang="hr-HR" sz="2000" dirty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KONFERENCIJA 2017.</a:t>
            </a:r>
            <a:endParaRPr kumimoji="0" lang="en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4" y="627534"/>
            <a:ext cx="2617284" cy="5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Notify something is happening</a:t>
            </a:r>
          </a:p>
          <a:p>
            <a:r>
              <a:rPr lang="en-US" dirty="0" smtClean="0"/>
              <a:t>Handle errors</a:t>
            </a:r>
          </a:p>
          <a:p>
            <a:r>
              <a:rPr lang="en-US" dirty="0" smtClean="0"/>
              <a:t>Correct progress bar</a:t>
            </a:r>
          </a:p>
          <a:p>
            <a:r>
              <a:rPr lang="en-US" dirty="0" smtClean="0"/>
              <a:t>Cancellation</a:t>
            </a:r>
          </a:p>
          <a:p>
            <a:r>
              <a:rPr lang="en-US" dirty="0" smtClean="0"/>
              <a:t>Contextual auto-cancellation</a:t>
            </a:r>
          </a:p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3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!= parallel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!= thread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info before you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8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25505" y="2063919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mtClean="0"/>
              <a:t>DEMO(S)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5115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Never use </a:t>
            </a:r>
            <a:r>
              <a:rPr lang="en-US" dirty="0" err="1" smtClean="0"/>
              <a:t>async</a:t>
            </a:r>
            <a:r>
              <a:rPr lang="en-US" dirty="0" smtClean="0"/>
              <a:t> void unless</a:t>
            </a:r>
          </a:p>
          <a:p>
            <a:pPr lvl="1"/>
            <a:r>
              <a:rPr lang="en-US" dirty="0" smtClean="0"/>
              <a:t>unless in event handler</a:t>
            </a:r>
          </a:p>
          <a:p>
            <a:r>
              <a:rPr lang="en-US" dirty="0" err="1" smtClean="0"/>
              <a:t>ConfigureAwait</a:t>
            </a:r>
            <a:r>
              <a:rPr lang="en-US" dirty="0" smtClean="0"/>
              <a:t>(false) in libraries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async</a:t>
            </a:r>
            <a:r>
              <a:rPr lang="en-US" dirty="0" smtClean="0"/>
              <a:t> lock (but it can happen)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5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18104" y="2063919"/>
            <a:ext cx="27077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mtClean="0"/>
              <a:t>HVALA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25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82"/>
          <p:cNvSpPr txBox="1">
            <a:spLocks noGrp="1"/>
          </p:cNvSpPr>
          <p:nvPr>
            <p:ph type="title"/>
          </p:nvPr>
        </p:nvSpPr>
        <p:spPr>
          <a:xfrm>
            <a:off x="467544" y="195486"/>
            <a:ext cx="6724500" cy="67181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xmlns="" id="{89D33783-E8FE-447C-B940-CF54B6FCEB39}"/>
              </a:ext>
            </a:extLst>
          </p:cNvPr>
          <p:cNvSpPr txBox="1"/>
          <p:nvPr/>
        </p:nvSpPr>
        <p:spPr>
          <a:xfrm>
            <a:off x="539552" y="1563638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16" y="476657"/>
            <a:ext cx="2057671" cy="438692"/>
          </a:xfrm>
          <a:prstGeom prst="rect">
            <a:avLst/>
          </a:prstGeom>
        </p:spPr>
      </p:pic>
      <p:sp>
        <p:nvSpPr>
          <p:cNvPr id="11" name="Shape 182"/>
          <p:cNvSpPr txBox="1">
            <a:spLocks/>
          </p:cNvSpPr>
          <p:nvPr/>
        </p:nvSpPr>
        <p:spPr>
          <a:xfrm>
            <a:off x="1142976" y="214296"/>
            <a:ext cx="6724500" cy="749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Dosis" charset="-18"/>
              <a:sym typeface="Arial"/>
            </a:endParaRP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xmlns="" id="{9208BB0E-9FC9-43E7-BBCA-0DB37C8B54B9}"/>
              </a:ext>
            </a:extLst>
          </p:cNvPr>
          <p:cNvSpPr txBox="1"/>
          <p:nvPr/>
        </p:nvSpPr>
        <p:spPr>
          <a:xfrm>
            <a:off x="539552" y="1563638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Klikni za unos teksta</a:t>
            </a:r>
            <a:endParaRPr lang="en" dirty="0">
              <a:solidFill>
                <a:schemeClr val="bg1"/>
              </a:solidFill>
            </a:endParaRPr>
          </a:p>
          <a:p>
            <a:endParaRPr lang="hr-HR" dirty="0"/>
          </a:p>
        </p:txBody>
      </p:sp>
      <p:sp>
        <p:nvSpPr>
          <p:cNvPr id="6" name="Shape 182">
            <a:extLst>
              <a:ext uri="{FF2B5EF4-FFF2-40B4-BE49-F238E27FC236}">
                <a16:creationId xmlns:a16="http://schemas.microsoft.com/office/drawing/2014/main" xmlns="" id="{88DE3EFA-B593-4AD4-9CB0-ED1489B223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7544" y="195486"/>
            <a:ext cx="6724500" cy="67181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hr-HR" dirty="0"/>
              <a:t>ICT i obrazovni sustav u Hrvatskoj“ tema je okruglog stola koji će se održati u sklopu konferencije i koja jamči zanimljivu raspravu.</a:t>
            </a:r>
            <a:endParaRPr lang="en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95536" y="195486"/>
            <a:ext cx="6724500" cy="67709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hr-HR" dirty="0">
                <a:latin typeface="Roboto Condensed" panose="02000000000000000000" pitchFamily="2" charset="0"/>
                <a:ea typeface="Roboto Condensed" panose="02000000000000000000" pitchFamily="2" charset="0"/>
              </a:rPr>
              <a:t>TABLICA</a:t>
            </a:r>
            <a:endParaRPr lang="e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graphicFrame>
        <p:nvGraphicFramePr>
          <p:cNvPr id="206" name="Shape 206"/>
          <p:cNvGraphicFramePr/>
          <p:nvPr>
            <p:extLst>
              <p:ext uri="{D42A27DB-BD31-4B8C-83A1-F6EECF244321}">
                <p14:modId xmlns:p14="http://schemas.microsoft.com/office/powerpoint/2010/main" val="3823327065"/>
              </p:ext>
            </p:extLst>
          </p:nvPr>
        </p:nvGraphicFramePr>
        <p:xfrm>
          <a:off x="1423200" y="1640681"/>
          <a:ext cx="6768300" cy="2744600"/>
        </p:xfrm>
        <a:graphic>
          <a:graphicData uri="http://schemas.openxmlformats.org/drawingml/2006/table">
            <a:tbl>
              <a:tblPr>
                <a:noFill/>
                <a:tableStyleId>{B1E1880C-043E-4646-9905-7D0AF2AA3703}</a:tableStyleId>
              </a:tblPr>
              <a:tblGrid>
                <a:gridCol w="1692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61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hr-HR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</a:t>
                      </a:r>
                      <a:r>
                        <a:rPr lang="hr-HR" baseline="0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to add title</a:t>
                      </a:r>
                      <a:endParaRPr lang="en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hr-HR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 to add title</a:t>
                      </a:r>
                      <a:endParaRPr lang="en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hr-HR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 to add title</a:t>
                      </a:r>
                      <a:endParaRPr lang="en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xmlns="" id="{BB0CC2ED-7654-4651-830D-A79B00A6A557}"/>
              </a:ext>
            </a:extLst>
          </p:cNvPr>
          <p:cNvSpPr/>
          <p:nvPr/>
        </p:nvSpPr>
        <p:spPr>
          <a:xfrm>
            <a:off x="1043608" y="4011910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>
                <a:solidFill>
                  <a:schemeClr val="tx1"/>
                </a:solidFill>
              </a:rPr>
              <a:t>criscon.krizevci.hr</a:t>
            </a:r>
            <a:endParaRPr lang="hr-HR" sz="2000" dirty="0"/>
          </a:p>
        </p:txBody>
      </p:sp>
      <p:sp>
        <p:nvSpPr>
          <p:cNvPr id="6" name="Naslov 5">
            <a:extLst>
              <a:ext uri="{FF2B5EF4-FFF2-40B4-BE49-F238E27FC236}">
                <a16:creationId xmlns:a16="http://schemas.microsoft.com/office/drawing/2014/main" xmlns="" id="{343D4C57-DE7B-4836-A977-9D0105F2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85672"/>
            <a:ext cx="6724500" cy="694884"/>
          </a:xfrm>
        </p:spPr>
        <p:txBody>
          <a:bodyPr/>
          <a:lstStyle/>
          <a:p>
            <a:r>
              <a:rPr lang="hr-HR" dirty="0">
                <a:latin typeface="Roboto Condensed" panose="02000000000000000000" pitchFamily="2" charset="0"/>
                <a:ea typeface="Roboto Condensed" panose="02000000000000000000" pitchFamily="2" charset="0"/>
              </a:rPr>
              <a:t>ZA ONE KOJI ŽELE ZNATI VIŠE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09DFE7B4-AADD-4B47-BB2F-38079076F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67494"/>
            <a:ext cx="2057671" cy="43869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it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556" y="4082134"/>
            <a:ext cx="1997245" cy="440181"/>
          </a:xfrm>
          <a:prstGeom prst="rect">
            <a:avLst/>
          </a:prstGeom>
        </p:spPr>
      </p:pic>
      <p:pic>
        <p:nvPicPr>
          <p:cNvPr id="6" name="Picture 5" descr="kzinfo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68" y="4067782"/>
            <a:ext cx="1513738" cy="417339"/>
          </a:xfrm>
          <a:prstGeom prst="rect">
            <a:avLst/>
          </a:prstGeom>
        </p:spPr>
      </p:pic>
      <p:pic>
        <p:nvPicPr>
          <p:cNvPr id="7" name="Picture 6" descr="bizdirek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902" y="4020481"/>
            <a:ext cx="1246978" cy="300875"/>
          </a:xfrm>
          <a:prstGeom prst="rect">
            <a:avLst/>
          </a:prstGeom>
        </p:spPr>
      </p:pic>
      <p:pic>
        <p:nvPicPr>
          <p:cNvPr id="10" name="Picture 9" descr="123dizajn-200x20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5733" y="2213213"/>
            <a:ext cx="884208" cy="884208"/>
          </a:xfrm>
          <a:prstGeom prst="rect">
            <a:avLst/>
          </a:prstGeom>
        </p:spPr>
      </p:pic>
      <p:pic>
        <p:nvPicPr>
          <p:cNvPr id="12" name="Picture 11" descr="artmedia logo_prezentacija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6861" y="2343703"/>
            <a:ext cx="641060" cy="598323"/>
          </a:xfrm>
          <a:prstGeom prst="rect">
            <a:avLst/>
          </a:prstGeom>
        </p:spPr>
      </p:pic>
      <p:sp>
        <p:nvSpPr>
          <p:cNvPr id="13" name="Shape 183"/>
          <p:cNvSpPr txBox="1">
            <a:spLocks noGrp="1"/>
          </p:cNvSpPr>
          <p:nvPr>
            <p:ph type="body" idx="1"/>
          </p:nvPr>
        </p:nvSpPr>
        <p:spPr>
          <a:xfrm>
            <a:off x="755576" y="1203598"/>
            <a:ext cx="3625200" cy="33175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457200" lvl="0" indent="-342900">
              <a:lnSpc>
                <a:spcPct val="115000"/>
              </a:lnSpc>
            </a:pPr>
            <a:r>
              <a:rPr lang="hr-HR" sz="1800" dirty="0"/>
              <a:t>Sponzori</a:t>
            </a:r>
            <a:endParaRPr lang="en" sz="1800" b="1" dirty="0">
              <a:solidFill>
                <a:srgbClr val="FF8700"/>
              </a:solidFill>
            </a:endParaRPr>
          </a:p>
        </p:txBody>
      </p:sp>
      <p:sp>
        <p:nvSpPr>
          <p:cNvPr id="14" name="Shape 183"/>
          <p:cNvSpPr txBox="1">
            <a:spLocks noGrp="1"/>
          </p:cNvSpPr>
          <p:nvPr>
            <p:ph type="body" idx="1"/>
          </p:nvPr>
        </p:nvSpPr>
        <p:spPr>
          <a:xfrm>
            <a:off x="755576" y="3579862"/>
            <a:ext cx="3625200" cy="341274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457200" lvl="0" indent="-342900">
              <a:lnSpc>
                <a:spcPct val="115000"/>
              </a:lnSpc>
            </a:pPr>
            <a:r>
              <a:rPr lang="hr-HR" sz="1800" dirty="0"/>
              <a:t>Pokrovitelji</a:t>
            </a:r>
            <a:endParaRPr lang="en" sz="1800" b="1" dirty="0">
              <a:solidFill>
                <a:srgbClr val="FF8700"/>
              </a:solidFill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xmlns="" id="{59C39516-FCAD-4F4B-B681-3218E723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Roboto Condensed" panose="02000000000000000000" pitchFamily="2" charset="0"/>
                <a:ea typeface="Roboto Condensed" panose="02000000000000000000" pitchFamily="2" charset="0"/>
              </a:rPr>
              <a:t>SPONZORI I POKROVITELJI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517F7D00-6A75-4223-BEFF-00F143C21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7664" y="1725422"/>
            <a:ext cx="1619454" cy="305258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xmlns="" id="{09B4BBD5-BC6C-40EE-B29D-86B326A087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0968" y="1635646"/>
            <a:ext cx="1513738" cy="381639"/>
          </a:xfrm>
          <a:prstGeom prst="rect">
            <a:avLst/>
          </a:prstGeom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xmlns="" id="{C455CBE8-6AAC-4159-91DF-A18E3F5BB4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8556" y="1693838"/>
            <a:ext cx="1997245" cy="31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4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70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hr-HR" dirty="0" smtClean="0"/>
              <a:t>Asinkroni kod </a:t>
            </a:r>
            <a:r>
              <a:rPr lang="mr-IN" dirty="0" smtClean="0"/>
              <a:t>–</a:t>
            </a:r>
            <a:r>
              <a:rPr lang="hr-HR" dirty="0" smtClean="0"/>
              <a:t> prednosti i mane</a:t>
            </a:r>
            <a:endParaRPr lang="en" dirty="0"/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hr-HR" dirty="0" smtClean="0"/>
              <a:t>Toni Petrina</a:t>
            </a:r>
          </a:p>
          <a:p>
            <a:pPr lvl="0" rtl="0">
              <a:spcBef>
                <a:spcPts val="0"/>
              </a:spcBef>
              <a:buNone/>
            </a:pPr>
            <a:r>
              <a:rPr lang="hr-HR" dirty="0" smtClean="0">
                <a:hlinkClick r:id="rId3"/>
              </a:rPr>
              <a:t>toni@massivepixel.co</a:t>
            </a:r>
            <a:endParaRPr lang="hr-HR" dirty="0" smtClean="0"/>
          </a:p>
          <a:p>
            <a:pPr lvl="0" rtl="0">
              <a:spcBef>
                <a:spcPts val="0"/>
              </a:spcBef>
              <a:buNone/>
            </a:pPr>
            <a:r>
              <a:rPr lang="hr-HR" smtClean="0"/>
              <a:t>@t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Uvod</a:t>
            </a:r>
            <a:r>
              <a:rPr lang="en-US" dirty="0" smtClean="0"/>
              <a:t> u </a:t>
            </a:r>
            <a:r>
              <a:rPr lang="en-US" dirty="0" err="1" smtClean="0"/>
              <a:t>problematiku</a:t>
            </a:r>
            <a:endParaRPr lang="en-US" dirty="0" smtClean="0"/>
          </a:p>
          <a:p>
            <a:r>
              <a:rPr lang="en-US" dirty="0" smtClean="0"/>
              <a:t>UI </a:t>
            </a:r>
            <a:r>
              <a:rPr lang="en-US" dirty="0" err="1" smtClean="0"/>
              <a:t>rješenja</a:t>
            </a:r>
            <a:endParaRPr lang="en-US" dirty="0" smtClean="0"/>
          </a:p>
          <a:p>
            <a:r>
              <a:rPr lang="en-US" dirty="0" err="1" smtClean="0"/>
              <a:t>Problemi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4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25505" y="2063919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7358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Rješenje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03598"/>
            <a:ext cx="9144000" cy="39399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>
                <a:latin typeface="Menlo-Regular" charset="0"/>
              </a:rPr>
              <a:t>service.</a:t>
            </a:r>
            <a:r>
              <a:rPr lang="en-US" dirty="0" err="1">
                <a:solidFill>
                  <a:srgbClr val="5AA314"/>
                </a:solidFill>
                <a:latin typeface="Menlo-Regular" charset="0"/>
              </a:rPr>
              <a:t>Do</a:t>
            </a:r>
            <a:r>
              <a:rPr lang="en-US" dirty="0">
                <a:latin typeface="Menlo-Regular" charset="0"/>
              </a:rPr>
              <a:t>();</a:t>
            </a:r>
          </a:p>
          <a:p>
            <a:r>
              <a:rPr lang="en-US" dirty="0">
                <a:solidFill>
                  <a:srgbClr val="9F9F8F"/>
                </a:solidFill>
                <a:latin typeface="Menlo" charset="0"/>
              </a:rPr>
              <a:t>// this blocks our UI thread</a:t>
            </a:r>
            <a:endParaRPr lang="en-US" dirty="0">
              <a:latin typeface="Menlo" charset="0"/>
            </a:endParaRPr>
          </a:p>
          <a:p>
            <a:endParaRPr lang="en-US" dirty="0">
              <a:solidFill>
                <a:srgbClr val="FCF3B4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02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thread?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563638"/>
            <a:ext cx="52451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</a:t>
            </a:r>
            <a:r>
              <a:rPr lang="en-US" dirty="0" smtClean="0"/>
              <a:t>-await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03598"/>
            <a:ext cx="9144000" cy="39399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Menlo-Regular" charset="0"/>
              </a:rPr>
              <a:t>await </a:t>
            </a:r>
            <a:r>
              <a:rPr lang="en-US" dirty="0" err="1" smtClean="0">
                <a:latin typeface="Menlo-Regular" charset="0"/>
              </a:rPr>
              <a:t>service.</a:t>
            </a:r>
            <a:r>
              <a:rPr lang="en-US" dirty="0" err="1" smtClean="0">
                <a:solidFill>
                  <a:srgbClr val="5AA314"/>
                </a:solidFill>
                <a:latin typeface="Menlo-Regular" charset="0"/>
              </a:rPr>
              <a:t>DoAsync</a:t>
            </a:r>
            <a:r>
              <a:rPr lang="en-US" dirty="0" smtClean="0">
                <a:latin typeface="Menlo-Regular" charset="0"/>
              </a:rPr>
              <a:t>();</a:t>
            </a:r>
            <a:endParaRPr lang="en-US" dirty="0">
              <a:latin typeface="Menlo-Regular" charset="0"/>
            </a:endParaRPr>
          </a:p>
          <a:p>
            <a:r>
              <a:rPr lang="en-US" dirty="0">
                <a:solidFill>
                  <a:srgbClr val="9F9F8F"/>
                </a:solidFill>
                <a:latin typeface="Menlo" charset="0"/>
              </a:rPr>
              <a:t>// </a:t>
            </a:r>
            <a:r>
              <a:rPr lang="en-US" dirty="0" smtClean="0">
                <a:solidFill>
                  <a:srgbClr val="9F9F8F"/>
                </a:solidFill>
                <a:latin typeface="Menlo" charset="0"/>
              </a:rPr>
              <a:t>this doesn't block </a:t>
            </a:r>
            <a:r>
              <a:rPr lang="en-US" dirty="0">
                <a:solidFill>
                  <a:srgbClr val="9F9F8F"/>
                </a:solidFill>
                <a:latin typeface="Menlo" charset="0"/>
              </a:rPr>
              <a:t>our UI thread</a:t>
            </a:r>
            <a:endParaRPr lang="en-US" dirty="0">
              <a:latin typeface="Menlo" charset="0"/>
            </a:endParaRPr>
          </a:p>
          <a:p>
            <a:endParaRPr lang="en-US" dirty="0">
              <a:solidFill>
                <a:srgbClr val="FCF3B4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16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infectious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03598"/>
            <a:ext cx="9144000" cy="39399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92672"/>
                </a:solidFill>
                <a:latin typeface="Menlo" charset="0"/>
              </a:rPr>
              <a:t>private</a:t>
            </a:r>
            <a:r>
              <a:rPr lang="en-US" dirty="0">
                <a:latin typeface="Menlo" charset="0"/>
              </a:rPr>
              <a:t> </a:t>
            </a:r>
            <a:r>
              <a:rPr lang="en-US" dirty="0" err="1">
                <a:solidFill>
                  <a:srgbClr val="F92672"/>
                </a:solidFill>
                <a:latin typeface="Menlo" charset="0"/>
              </a:rPr>
              <a:t>async</a:t>
            </a:r>
            <a:r>
              <a:rPr lang="en-US" dirty="0">
                <a:latin typeface="Menlo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void</a:t>
            </a:r>
            <a:r>
              <a:rPr lang="en-US" dirty="0">
                <a:latin typeface="Menlo" charset="0"/>
              </a:rPr>
              <a:t> </a:t>
            </a:r>
            <a:r>
              <a:rPr lang="en-US" dirty="0">
                <a:solidFill>
                  <a:srgbClr val="6AAF19"/>
                </a:solidFill>
                <a:latin typeface="Menlo" charset="0"/>
              </a:rPr>
              <a:t>Button_Click2</a:t>
            </a:r>
            <a:r>
              <a:rPr lang="en-US" dirty="0">
                <a:latin typeface="Menlo" charset="0"/>
              </a:rPr>
              <a:t>(</a:t>
            </a:r>
            <a:r>
              <a:rPr lang="en-US" dirty="0">
                <a:solidFill>
                  <a:srgbClr val="F92672"/>
                </a:solidFill>
                <a:latin typeface="Menlo" charset="0"/>
              </a:rPr>
              <a:t>object</a:t>
            </a:r>
            <a:r>
              <a:rPr lang="en-US" dirty="0">
                <a:latin typeface="Menlo" charset="0"/>
              </a:rPr>
              <a:t> sender, </a:t>
            </a:r>
            <a:r>
              <a:rPr lang="en-US" i="1" dirty="0" err="1">
                <a:solidFill>
                  <a:srgbClr val="28C6E4"/>
                </a:solidFill>
                <a:latin typeface="Menlo" charset="0"/>
              </a:rPr>
              <a:t>RoutedEventArgs</a:t>
            </a:r>
            <a:r>
              <a:rPr lang="en-US" dirty="0">
                <a:latin typeface="Menlo" charset="0"/>
              </a:rPr>
              <a:t> e)</a:t>
            </a:r>
          </a:p>
          <a:p>
            <a:r>
              <a:rPr lang="en-US" dirty="0">
                <a:latin typeface="Menlo" charset="0"/>
              </a:rPr>
              <a:t>{</a:t>
            </a:r>
          </a:p>
          <a:p>
            <a:r>
              <a:rPr lang="en-US" dirty="0" smtClean="0">
                <a:solidFill>
                  <a:srgbClr val="F92672"/>
                </a:solidFill>
                <a:latin typeface="Menlo" charset="0"/>
              </a:rPr>
              <a:t>  await</a:t>
            </a:r>
            <a:r>
              <a:rPr lang="en-US" dirty="0" smtClean="0">
                <a:latin typeface="Menlo" charset="0"/>
              </a:rPr>
              <a:t> </a:t>
            </a:r>
            <a:r>
              <a:rPr lang="en-US" dirty="0">
                <a:solidFill>
                  <a:srgbClr val="6AAF19"/>
                </a:solidFill>
                <a:latin typeface="Menlo" charset="0"/>
              </a:rPr>
              <a:t>Do</a:t>
            </a:r>
            <a:r>
              <a:rPr lang="en-US" dirty="0">
                <a:latin typeface="Menlo" charset="0"/>
              </a:rPr>
              <a:t>();</a:t>
            </a:r>
          </a:p>
          <a:p>
            <a:r>
              <a:rPr lang="en-US" dirty="0">
                <a:latin typeface="Menlo" charset="0"/>
              </a:rPr>
              <a:t>}</a:t>
            </a:r>
          </a:p>
          <a:p>
            <a:r>
              <a:rPr lang="en-US" dirty="0">
                <a:latin typeface="Menlo" charset="0"/>
              </a:rPr>
              <a:t/>
            </a:r>
            <a:br>
              <a:rPr lang="en-US" dirty="0">
                <a:latin typeface="Menlo" charset="0"/>
              </a:rPr>
            </a:br>
            <a:r>
              <a:rPr lang="en-US" dirty="0">
                <a:solidFill>
                  <a:srgbClr val="F92672"/>
                </a:solidFill>
                <a:latin typeface="Menlo" charset="0"/>
              </a:rPr>
              <a:t>private</a:t>
            </a:r>
            <a:r>
              <a:rPr lang="en-US" dirty="0">
                <a:latin typeface="Menlo" charset="0"/>
              </a:rPr>
              <a:t> </a:t>
            </a:r>
            <a:r>
              <a:rPr lang="en-US" dirty="0" err="1">
                <a:solidFill>
                  <a:srgbClr val="F92672"/>
                </a:solidFill>
                <a:latin typeface="Menlo" charset="0"/>
              </a:rPr>
              <a:t>async</a:t>
            </a:r>
            <a:r>
              <a:rPr lang="en-US" dirty="0">
                <a:latin typeface="Menlo" charset="0"/>
              </a:rPr>
              <a:t> </a:t>
            </a:r>
            <a:r>
              <a:rPr lang="en-US" i="1" dirty="0">
                <a:solidFill>
                  <a:srgbClr val="28C6E4"/>
                </a:solidFill>
                <a:latin typeface="Menlo" charset="0"/>
              </a:rPr>
              <a:t>Task</a:t>
            </a:r>
            <a:r>
              <a:rPr lang="en-US" dirty="0">
                <a:latin typeface="Menlo" charset="0"/>
              </a:rPr>
              <a:t> </a:t>
            </a:r>
            <a:r>
              <a:rPr lang="en-US" dirty="0">
                <a:solidFill>
                  <a:srgbClr val="6AAF19"/>
                </a:solidFill>
                <a:latin typeface="Menlo" charset="0"/>
              </a:rPr>
              <a:t>Do</a:t>
            </a:r>
            <a:r>
              <a:rPr lang="en-US" dirty="0">
                <a:latin typeface="Menlo" charset="0"/>
              </a:rPr>
              <a:t>()</a:t>
            </a:r>
          </a:p>
          <a:p>
            <a:r>
              <a:rPr lang="en-US" dirty="0">
                <a:latin typeface="Menlo" charset="0"/>
              </a:rPr>
              <a:t>{</a:t>
            </a:r>
          </a:p>
          <a:p>
            <a:r>
              <a:rPr lang="en-US" dirty="0" smtClean="0">
                <a:solidFill>
                  <a:srgbClr val="F92672"/>
                </a:solidFill>
                <a:latin typeface="Menlo" charset="0"/>
              </a:rPr>
              <a:t>  await</a:t>
            </a:r>
            <a:r>
              <a:rPr lang="en-US" dirty="0" smtClean="0">
                <a:latin typeface="Menlo" charset="0"/>
              </a:rPr>
              <a:t> </a:t>
            </a:r>
            <a:r>
              <a:rPr lang="en-US" dirty="0">
                <a:solidFill>
                  <a:srgbClr val="6AAF19"/>
                </a:solidFill>
                <a:latin typeface="Menlo" charset="0"/>
              </a:rPr>
              <a:t>Do2</a:t>
            </a:r>
            <a:r>
              <a:rPr lang="en-US" dirty="0">
                <a:latin typeface="Menlo" charset="0"/>
              </a:rPr>
              <a:t>();</a:t>
            </a:r>
          </a:p>
          <a:p>
            <a:r>
              <a:rPr lang="en-US" dirty="0">
                <a:latin typeface="Menlo" charset="0"/>
              </a:rPr>
              <a:t>}</a:t>
            </a:r>
          </a:p>
          <a:p>
            <a:r>
              <a:rPr lang="en-US" dirty="0">
                <a:latin typeface="Menlo" charset="0"/>
              </a:rPr>
              <a:t/>
            </a:r>
            <a:br>
              <a:rPr lang="en-US" dirty="0">
                <a:latin typeface="Menlo" charset="0"/>
              </a:rPr>
            </a:br>
            <a:r>
              <a:rPr lang="en-US" dirty="0">
                <a:solidFill>
                  <a:srgbClr val="F92672"/>
                </a:solidFill>
                <a:latin typeface="Menlo" charset="0"/>
              </a:rPr>
              <a:t>private</a:t>
            </a:r>
            <a:r>
              <a:rPr lang="en-US" dirty="0">
                <a:latin typeface="Menlo" charset="0"/>
              </a:rPr>
              <a:t> </a:t>
            </a:r>
            <a:r>
              <a:rPr lang="en-US" dirty="0" err="1">
                <a:solidFill>
                  <a:srgbClr val="F92672"/>
                </a:solidFill>
                <a:latin typeface="Menlo" charset="0"/>
              </a:rPr>
              <a:t>async</a:t>
            </a:r>
            <a:r>
              <a:rPr lang="en-US" dirty="0">
                <a:latin typeface="Menlo" charset="0"/>
              </a:rPr>
              <a:t> </a:t>
            </a:r>
            <a:r>
              <a:rPr lang="en-US" i="1" dirty="0">
                <a:solidFill>
                  <a:srgbClr val="28C6E4"/>
                </a:solidFill>
                <a:latin typeface="Menlo" charset="0"/>
              </a:rPr>
              <a:t>Task</a:t>
            </a:r>
            <a:r>
              <a:rPr lang="en-US" dirty="0">
                <a:latin typeface="Menlo" charset="0"/>
              </a:rPr>
              <a:t> </a:t>
            </a:r>
            <a:r>
              <a:rPr lang="en-US" dirty="0" smtClean="0">
                <a:solidFill>
                  <a:srgbClr val="6AAF19"/>
                </a:solidFill>
                <a:latin typeface="Menlo" charset="0"/>
              </a:rPr>
              <a:t>Do2</a:t>
            </a:r>
            <a:r>
              <a:rPr lang="en-US" dirty="0">
                <a:latin typeface="Menlo" charset="0"/>
              </a:rPr>
              <a:t>()</a:t>
            </a:r>
          </a:p>
          <a:p>
            <a:r>
              <a:rPr lang="en-US" dirty="0">
                <a:latin typeface="Menlo" charset="0"/>
              </a:rPr>
              <a:t>{</a:t>
            </a:r>
          </a:p>
          <a:p>
            <a:r>
              <a:rPr lang="en-US" dirty="0" smtClean="0">
                <a:solidFill>
                  <a:srgbClr val="F92672"/>
                </a:solidFill>
                <a:latin typeface="Menlo" charset="0"/>
              </a:rPr>
              <a:t>  await</a:t>
            </a:r>
            <a:r>
              <a:rPr lang="en-US" dirty="0" smtClean="0">
                <a:latin typeface="Menlo" charset="0"/>
              </a:rPr>
              <a:t> </a:t>
            </a:r>
            <a:r>
              <a:rPr lang="en-US" dirty="0" err="1">
                <a:latin typeface="Menlo" charset="0"/>
              </a:rPr>
              <a:t>Task.</a:t>
            </a:r>
            <a:r>
              <a:rPr lang="en-US" dirty="0" err="1">
                <a:solidFill>
                  <a:srgbClr val="6AAF19"/>
                </a:solidFill>
                <a:latin typeface="Menlo" charset="0"/>
              </a:rPr>
              <a:t>Delay</a:t>
            </a:r>
            <a:r>
              <a:rPr lang="en-US" dirty="0">
                <a:latin typeface="Menlo" charset="0"/>
              </a:rPr>
              <a:t>(</a:t>
            </a:r>
            <a:r>
              <a:rPr lang="en-US" dirty="0" err="1">
                <a:latin typeface="Menlo" charset="0"/>
              </a:rPr>
              <a:t>TimeSpan.</a:t>
            </a:r>
            <a:r>
              <a:rPr lang="en-US" dirty="0" err="1">
                <a:solidFill>
                  <a:srgbClr val="6AAF19"/>
                </a:solidFill>
                <a:latin typeface="Menlo" charset="0"/>
              </a:rPr>
              <a:t>FromSeconds</a:t>
            </a:r>
            <a:r>
              <a:rPr lang="en-US" dirty="0">
                <a:latin typeface="Menlo" charset="0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 charset="0"/>
              </a:rPr>
              <a:t>5</a:t>
            </a:r>
            <a:r>
              <a:rPr lang="en-US" dirty="0">
                <a:latin typeface="Menlo" charset="0"/>
              </a:rPr>
              <a:t>));</a:t>
            </a:r>
          </a:p>
          <a:p>
            <a:r>
              <a:rPr lang="en-US" dirty="0" smtClean="0">
                <a:latin typeface="Menlo" charset="0"/>
              </a:rPr>
              <a:t>  </a:t>
            </a:r>
            <a:r>
              <a:rPr lang="en-US" dirty="0" err="1" smtClean="0">
                <a:latin typeface="Menlo" charset="0"/>
              </a:rPr>
              <a:t>MessageBox.</a:t>
            </a:r>
            <a:r>
              <a:rPr lang="en-US" dirty="0" err="1" smtClean="0">
                <a:solidFill>
                  <a:srgbClr val="6AAF19"/>
                </a:solidFill>
                <a:latin typeface="Menlo" charset="0"/>
              </a:rPr>
              <a:t>Show</a:t>
            </a:r>
            <a:r>
              <a:rPr lang="en-US" dirty="0">
                <a:latin typeface="Menlo" charset="0"/>
              </a:rPr>
              <a:t>(</a:t>
            </a:r>
            <a:r>
              <a:rPr lang="en-US" dirty="0">
                <a:solidFill>
                  <a:srgbClr val="F25A00"/>
                </a:solidFill>
                <a:latin typeface="Menlo" charset="0"/>
              </a:rPr>
              <a:t>"done"</a:t>
            </a:r>
            <a:r>
              <a:rPr lang="en-US" dirty="0">
                <a:latin typeface="Menlo" charset="0"/>
              </a:rPr>
              <a:t>);</a:t>
            </a:r>
          </a:p>
          <a:p>
            <a:r>
              <a:rPr lang="en-US" dirty="0"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03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182</Words>
  <Application>Microsoft Macintosh PowerPoint</Application>
  <PresentationFormat>On-screen Show (16:9)</PresentationFormat>
  <Paragraphs>72</Paragraphs>
  <Slides>19</Slides>
  <Notes>8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Dosis</vt:lpstr>
      <vt:lpstr>Menlo</vt:lpstr>
      <vt:lpstr>Menlo-Regular</vt:lpstr>
      <vt:lpstr>Roboto</vt:lpstr>
      <vt:lpstr>Roboto Condensed</vt:lpstr>
      <vt:lpstr>William template</vt:lpstr>
      <vt:lpstr>SPAJAMO  TEHNOLOGIJU I ZNANJE</vt:lpstr>
      <vt:lpstr>SPONZORI I POKROVITELJI</vt:lpstr>
      <vt:lpstr>Asinkroni kod – prednosti i mane</vt:lpstr>
      <vt:lpstr>Agenda</vt:lpstr>
      <vt:lpstr>PowerPoint Presentation</vt:lpstr>
      <vt:lpstr>Rješenje</vt:lpstr>
      <vt:lpstr>UI thread?</vt:lpstr>
      <vt:lpstr>async-await</vt:lpstr>
      <vt:lpstr>Problem: infectious</vt:lpstr>
      <vt:lpstr>Problems</vt:lpstr>
      <vt:lpstr>Some info before you go</vt:lpstr>
      <vt:lpstr>PowerPoint Presentation</vt:lpstr>
      <vt:lpstr>Remember</vt:lpstr>
      <vt:lpstr>PowerPoint Presentation</vt:lpstr>
      <vt:lpstr>PowerPoint Presentation</vt:lpstr>
      <vt:lpstr>PowerPoint Presentation</vt:lpstr>
      <vt:lpstr>PowerPoint Presentation</vt:lpstr>
      <vt:lpstr>TABLICA</vt:lpstr>
      <vt:lpstr>ZA ONE KOJI ŽELE ZNATI VIŠE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SPAJAMO TEHNOLOGIJU  I ZNANJE</dc:title>
  <dc:creator>IVANA</dc:creator>
  <cp:lastModifiedBy>Toni Petrina</cp:lastModifiedBy>
  <cp:revision>69</cp:revision>
  <dcterms:modified xsi:type="dcterms:W3CDTF">2017-09-30T07:20:02Z</dcterms:modified>
</cp:coreProperties>
</file>