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522" r:id="rId5"/>
    <p:sldMasterId id="2147484540" r:id="rId6"/>
  </p:sldMasterIdLst>
  <p:notesMasterIdLst>
    <p:notesMasterId r:id="rId37"/>
  </p:notesMasterIdLst>
  <p:handoutMasterIdLst>
    <p:handoutMasterId r:id="rId38"/>
  </p:handoutMasterIdLst>
  <p:sldIdLst>
    <p:sldId id="1556" r:id="rId7"/>
    <p:sldId id="1557" r:id="rId8"/>
    <p:sldId id="1568" r:id="rId9"/>
    <p:sldId id="1569" r:id="rId10"/>
    <p:sldId id="1570" r:id="rId11"/>
    <p:sldId id="1571" r:id="rId12"/>
    <p:sldId id="1574" r:id="rId13"/>
    <p:sldId id="1572" r:id="rId14"/>
    <p:sldId id="1573" r:id="rId15"/>
    <p:sldId id="1586" r:id="rId16"/>
    <p:sldId id="1575" r:id="rId17"/>
    <p:sldId id="1576" r:id="rId18"/>
    <p:sldId id="1577" r:id="rId19"/>
    <p:sldId id="1578" r:id="rId20"/>
    <p:sldId id="1592" r:id="rId21"/>
    <p:sldId id="1593" r:id="rId22"/>
    <p:sldId id="1594" r:id="rId23"/>
    <p:sldId id="1579" r:id="rId24"/>
    <p:sldId id="1580" r:id="rId25"/>
    <p:sldId id="1581" r:id="rId26"/>
    <p:sldId id="1582" r:id="rId27"/>
    <p:sldId id="1583" r:id="rId28"/>
    <p:sldId id="1584" r:id="rId29"/>
    <p:sldId id="1585" r:id="rId30"/>
    <p:sldId id="1587" r:id="rId31"/>
    <p:sldId id="1590" r:id="rId32"/>
    <p:sldId id="1591" r:id="rId33"/>
    <p:sldId id="1588" r:id="rId34"/>
    <p:sldId id="1589" r:id="rId35"/>
    <p:sldId id="1567" r:id="rId3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WinDays Business Template" id="{A073DAE3-B461-442F-A3D3-6642BD875E45}">
          <p14:sldIdLst/>
        </p14:section>
        <p14:section name="Microsoft WinDays Technology Template" id="{C7DE11E8-17C1-4EB2-86D1-16A1678CDCFB}">
          <p14:sldIdLst>
            <p14:sldId id="1556"/>
            <p14:sldId id="1557"/>
            <p14:sldId id="1568"/>
            <p14:sldId id="1569"/>
            <p14:sldId id="1570"/>
            <p14:sldId id="1571"/>
            <p14:sldId id="1574"/>
            <p14:sldId id="1572"/>
            <p14:sldId id="1573"/>
            <p14:sldId id="1586"/>
            <p14:sldId id="1575"/>
            <p14:sldId id="1576"/>
            <p14:sldId id="1577"/>
            <p14:sldId id="1578"/>
            <p14:sldId id="1592"/>
            <p14:sldId id="1593"/>
            <p14:sldId id="1594"/>
            <p14:sldId id="1579"/>
            <p14:sldId id="1580"/>
            <p14:sldId id="1581"/>
            <p14:sldId id="1582"/>
            <p14:sldId id="1583"/>
            <p14:sldId id="1584"/>
            <p14:sldId id="1585"/>
            <p14:sldId id="1587"/>
            <p14:sldId id="1590"/>
            <p14:sldId id="1591"/>
            <p14:sldId id="1588"/>
            <p14:sldId id="1589"/>
            <p14:sldId id="1567"/>
          </p14:sldIdLst>
        </p14:section>
        <p14:section name="Microsoft WinDays Generic Template" id="{10211999-4DC7-4824-BCE0-96BA8E7706C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F26522"/>
    <a:srgbClr val="00254A"/>
    <a:srgbClr val="00BCF2"/>
    <a:srgbClr val="F08400"/>
    <a:srgbClr val="002050"/>
    <a:srgbClr val="3C50B6"/>
    <a:srgbClr val="40CDF5"/>
    <a:srgbClr val="1595FF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5" autoAdjust="0"/>
    <p:restoredTop sz="92136" autoAdjust="0"/>
  </p:normalViewPr>
  <p:slideViewPr>
    <p:cSldViewPr>
      <p:cViewPr>
        <p:scale>
          <a:sx n="120" d="100"/>
          <a:sy n="120" d="100"/>
        </p:scale>
        <p:origin x="144" y="144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26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11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pPr/>
              <a:t>4/28/17 11:29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pPr/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pPr/>
              <a:t>4/28/17 11:29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pPr/>
              <a:t>4/28/17 11:29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9489B14-6501-4CD1-A820-B9AC2BB636AD}" type="datetime8">
              <a:rPr lang="en-US" smtClean="0"/>
              <a:pPr/>
              <a:t>4/28/17 11:29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9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pPr/>
              <a:t>4/28/17 11:29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2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Relationship Id="rId3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Relationship Id="rId3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Relationship Id="rId3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Relationship Id="rId3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2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93241" y="0"/>
            <a:ext cx="3443234" cy="688646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5589" y="2317258"/>
            <a:ext cx="77460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latin typeface="+mj-lt"/>
              </a:rPr>
              <a:t>Iskoristimo</a:t>
            </a:r>
            <a:r>
              <a:rPr lang="en-US" sz="6600" dirty="0">
                <a:latin typeface="+mj-lt"/>
              </a:rPr>
              <a:t> </a:t>
            </a:r>
            <a:r>
              <a:rPr lang="en-US" sz="6600" dirty="0" err="1">
                <a:latin typeface="+mj-lt"/>
              </a:rPr>
              <a:t>potencijal</a:t>
            </a:r>
            <a:r>
              <a:rPr lang="en-US" sz="6600" dirty="0">
                <a:latin typeface="+mj-lt"/>
              </a:rPr>
              <a:t>.</a:t>
            </a:r>
            <a:endParaRPr lang="hr-HR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552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F26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557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F26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6549" y="112886"/>
            <a:ext cx="3150101" cy="15750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8234461" y="6017542"/>
            <a:ext cx="40324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+mj-lt"/>
              </a:rPr>
              <a:t>Iskoristimo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potencijal</a:t>
            </a:r>
            <a:r>
              <a:rPr lang="en-US" sz="3200" dirty="0">
                <a:latin typeface="+mj-lt"/>
              </a:rPr>
              <a:t>.</a:t>
            </a:r>
            <a:endParaRPr lang="hr-H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rgbClr val="002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385589" y="2317258"/>
            <a:ext cx="77460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latin typeface="+mj-lt"/>
              </a:rPr>
              <a:t>Iskoristimo</a:t>
            </a:r>
            <a:r>
              <a:rPr lang="en-US" sz="6600" dirty="0">
                <a:latin typeface="+mj-lt"/>
              </a:rPr>
              <a:t> </a:t>
            </a:r>
            <a:r>
              <a:rPr lang="en-US" sz="6600" dirty="0" err="1">
                <a:latin typeface="+mj-lt"/>
              </a:rPr>
              <a:t>potencijal</a:t>
            </a:r>
            <a:r>
              <a:rPr lang="en-US" sz="6600" dirty="0">
                <a:latin typeface="+mj-lt"/>
              </a:rPr>
              <a:t>.</a:t>
            </a:r>
            <a:endParaRPr lang="hr-HR" sz="6600" dirty="0">
              <a:latin typeface="+mj-lt"/>
            </a:endParaRPr>
          </a:p>
        </p:txBody>
      </p:sp>
      <p:pic>
        <p:nvPicPr>
          <p:cNvPr id="92" name="Picture 9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6549" y="0"/>
            <a:ext cx="3409926" cy="68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7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solidFill>
                  <a:srgbClr val="00AEE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rgbClr val="00254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6549" y="0"/>
            <a:ext cx="3409926" cy="68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18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385589" y="2317258"/>
            <a:ext cx="77460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latin typeface="+mj-lt"/>
              </a:rPr>
              <a:t>Iskoristimo</a:t>
            </a:r>
            <a:r>
              <a:rPr lang="en-US" sz="6600" dirty="0">
                <a:latin typeface="+mj-lt"/>
              </a:rPr>
              <a:t> </a:t>
            </a:r>
            <a:r>
              <a:rPr lang="en-US" sz="6600" dirty="0" err="1">
                <a:latin typeface="+mj-lt"/>
              </a:rPr>
              <a:t>potencijal</a:t>
            </a:r>
            <a:r>
              <a:rPr lang="en-US" sz="6600" dirty="0">
                <a:latin typeface="+mj-lt"/>
              </a:rPr>
              <a:t>.</a:t>
            </a:r>
            <a:endParaRPr lang="hr-HR" sz="6600" dirty="0">
              <a:latin typeface="+mj-lt"/>
            </a:endParaRPr>
          </a:p>
        </p:txBody>
      </p:sp>
      <p:pic>
        <p:nvPicPr>
          <p:cNvPr id="92" name="Picture 9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6549" y="0"/>
            <a:ext cx="3409926" cy="68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96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solidFill>
                  <a:srgbClr val="00AEE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rgbClr val="00254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6549" y="0"/>
            <a:ext cx="3409926" cy="68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77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rgbClr val="00254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solidFill>
                  <a:srgbClr val="F2652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93241" y="0"/>
            <a:ext cx="3443234" cy="68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2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AEE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477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AEE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6020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AEE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9430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AEE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8174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AEE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9660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6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5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37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557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616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9784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652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919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4015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6549" y="112886"/>
            <a:ext cx="3150101" cy="15750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8234461" y="6017542"/>
            <a:ext cx="40324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+mj-lt"/>
              </a:rPr>
              <a:t>Iskoristimo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potencijal</a:t>
            </a:r>
            <a:r>
              <a:rPr lang="en-US" sz="3200" dirty="0">
                <a:latin typeface="+mj-lt"/>
              </a:rPr>
              <a:t>.</a:t>
            </a:r>
            <a:endParaRPr lang="hr-H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8164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385589" y="2317258"/>
            <a:ext cx="77460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latin typeface="+mj-lt"/>
              </a:rPr>
              <a:t>Iskoristimo</a:t>
            </a:r>
            <a:r>
              <a:rPr lang="en-US" sz="6600" dirty="0">
                <a:latin typeface="+mj-lt"/>
              </a:rPr>
              <a:t> </a:t>
            </a:r>
            <a:r>
              <a:rPr lang="en-US" sz="6600" dirty="0" err="1">
                <a:latin typeface="+mj-lt"/>
              </a:rPr>
              <a:t>potencijal</a:t>
            </a:r>
            <a:r>
              <a:rPr lang="en-US" sz="6600" dirty="0">
                <a:latin typeface="+mj-lt"/>
              </a:rPr>
              <a:t>.</a:t>
            </a:r>
            <a:endParaRPr lang="hr-HR" sz="6600" dirty="0">
              <a:latin typeface="+mj-lt"/>
            </a:endParaRPr>
          </a:p>
        </p:txBody>
      </p:sp>
      <p:pic>
        <p:nvPicPr>
          <p:cNvPr id="92" name="Picture 9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6549" y="0"/>
            <a:ext cx="3409925" cy="68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1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solidFill>
                  <a:srgbClr val="00254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rgbClr val="00254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6549" y="0"/>
            <a:ext cx="3409925" cy="68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72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54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5016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54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5779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54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7364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54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6089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54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259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652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13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2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69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2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91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557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378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63978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2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245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436475" cy="121284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221157"/>
            <a:ext cx="12436475" cy="5773368"/>
          </a:xfrm>
        </p:spPr>
        <p:txBody>
          <a:bodyPr>
            <a:normAutofit/>
          </a:bodyPr>
          <a:lstStyle>
            <a:lvl1pPr marL="0" indent="0">
              <a:buNone/>
              <a:defRPr sz="33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02474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6549" y="112886"/>
            <a:ext cx="3150101" cy="15750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8234461" y="6017542"/>
            <a:ext cx="40324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+mj-lt"/>
              </a:rPr>
              <a:t>Iskoristimo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potencijal</a:t>
            </a:r>
            <a:r>
              <a:rPr lang="en-US" sz="3200" dirty="0">
                <a:latin typeface="+mj-lt"/>
              </a:rPr>
              <a:t>.</a:t>
            </a:r>
            <a:endParaRPr lang="hr-H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4163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652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Click to 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652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652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F26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F26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492" y="6017542"/>
            <a:ext cx="1637933" cy="8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19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249" r:id="rId8"/>
    <p:sldLayoutId id="2147484250" r:id="rId9"/>
    <p:sldLayoutId id="2147484251" r:id="rId10"/>
    <p:sldLayoutId id="2147484463" r:id="rId11"/>
    <p:sldLayoutId id="2147484256" r:id="rId12"/>
    <p:sldLayoutId id="2147484257" r:id="rId13"/>
    <p:sldLayoutId id="2147484260" r:id="rId14"/>
    <p:sldLayoutId id="2147484299" r:id="rId15"/>
    <p:sldLayoutId id="2147484556" r:id="rId16"/>
    <p:sldLayoutId id="2147484557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7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527" r:id="rId4"/>
    <p:sldLayoutId id="2147484528" r:id="rId5"/>
    <p:sldLayoutId id="2147484529" r:id="rId6"/>
    <p:sldLayoutId id="2147484530" r:id="rId7"/>
    <p:sldLayoutId id="2147484531" r:id="rId8"/>
    <p:sldLayoutId id="2147484532" r:id="rId9"/>
    <p:sldLayoutId id="2147484534" r:id="rId10"/>
    <p:sldLayoutId id="2147484535" r:id="rId11"/>
    <p:sldLayoutId id="2147484536" r:id="rId12"/>
    <p:sldLayoutId id="2147484537" r:id="rId13"/>
    <p:sldLayoutId id="2147484538" r:id="rId14"/>
    <p:sldLayoutId id="2147484539" r:id="rId1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2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1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  <p:sldLayoutId id="2147484553" r:id="rId13"/>
    <p:sldLayoutId id="2147484554" r:id="rId14"/>
    <p:sldLayoutId id="2147484555" r:id="rId1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hyperlink" Target="https://blogs.msdn.microsoft.com/webdev/2017/02/14/building-single-page-applications-on-asp-net-core-with-javascriptservice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60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wrap="none">
            <a:noAutofit/>
          </a:bodyPr>
          <a:lstStyle/>
          <a:p>
            <a:r>
              <a:rPr lang="en-US" sz="12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AE81FF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as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React </a:t>
            </a:r>
            <a:r>
              <a:rPr lang="en-US" sz="12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'react'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200" dirty="0" smtClean="0">
              <a:solidFill>
                <a:srgbClr val="F9267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export</a:t>
            </a:r>
            <a:r>
              <a:rPr lang="en-US" sz="12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u="sng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Sample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u="sng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React</a:t>
            </a:r>
            <a:r>
              <a:rPr lang="en-US" sz="12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200" i="1" u="sng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Component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2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render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sz="2000" dirty="0" smtClean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		return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h4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&gt;Sample&lt;/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h4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21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 to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949047"/>
          </a:xfrm>
        </p:spPr>
        <p:txBody>
          <a:bodyPr/>
          <a:lstStyle/>
          <a:p>
            <a:r>
              <a:rPr lang="en-US" dirty="0" smtClean="0"/>
              <a:t>React component</a:t>
            </a:r>
          </a:p>
          <a:p>
            <a:r>
              <a:rPr lang="en-US" dirty="0" smtClean="0"/>
              <a:t>JSX</a:t>
            </a:r>
          </a:p>
          <a:p>
            <a:r>
              <a:rPr lang="en-US" dirty="0" smtClean="0"/>
              <a:t>Virtual DOM</a:t>
            </a:r>
          </a:p>
          <a:p>
            <a:r>
              <a:rPr lang="en-US" dirty="0" err="1" smtClean="0"/>
              <a:t>Sintetički</a:t>
            </a:r>
            <a:r>
              <a:rPr lang="en-US" dirty="0" smtClean="0"/>
              <a:t> </a:t>
            </a:r>
            <a:r>
              <a:rPr lang="en-US" dirty="0" err="1" smtClean="0"/>
              <a:t>eventi</a:t>
            </a:r>
            <a:endParaRPr lang="en-US" dirty="0" smtClean="0"/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state</a:t>
            </a:r>
          </a:p>
          <a:p>
            <a:endParaRPr lang="en-US" dirty="0"/>
          </a:p>
          <a:p>
            <a:r>
              <a:rPr lang="en-US" dirty="0" err="1" smtClean="0"/>
              <a:t>Webpack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18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=&gt; </a:t>
            </a:r>
            <a:r>
              <a:rPr lang="en-US" dirty="0" err="1" smtClean="0"/>
              <a:t>className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wrap="none">
            <a:noAutofit/>
          </a:bodyPr>
          <a:lstStyle/>
          <a:p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as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React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'react'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2000" dirty="0">
              <a:solidFill>
                <a:srgbClr val="F9267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export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Sample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React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i="1" u="sng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Component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 {</a:t>
            </a:r>
            <a:b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render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		return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2000" dirty="0" smtClean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h4 </a:t>
            </a:r>
            <a:r>
              <a:rPr lang="en-US" sz="2000" dirty="0" err="1" smtClean="0">
                <a:solidFill>
                  <a:srgbClr val="A6E22E"/>
                </a:solidFill>
                <a:latin typeface="Menlo" charset="0"/>
              </a:rPr>
              <a:t>className</a:t>
            </a:r>
            <a:r>
              <a:rPr lang="en-US" sz="2000" dirty="0" smtClean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 smtClean="0">
                <a:solidFill>
                  <a:srgbClr val="E6DB74"/>
                </a:solidFill>
                <a:latin typeface="Menlo" charset="0"/>
              </a:rPr>
              <a:t>"title"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&gt;Sample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h4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71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=&gt; </a:t>
            </a:r>
            <a:r>
              <a:rPr lang="en-US" dirty="0" err="1" smtClean="0"/>
              <a:t>htmlFor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wrap="none">
            <a:noAutofit/>
          </a:bodyPr>
          <a:lstStyle/>
          <a:p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as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React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'react'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2000" dirty="0">
              <a:solidFill>
                <a:srgbClr val="F9267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export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Sample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React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i="1" u="sng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Component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 {</a:t>
            </a:r>
            <a:b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render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sz="2000" dirty="0" smtClean="0">
                <a:solidFill>
                  <a:srgbClr val="F92672"/>
                </a:solidFill>
                <a:latin typeface="Menlo" charset="0"/>
              </a:rPr>
              <a:t>		return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(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		&lt;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div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			&lt;</a:t>
            </a:r>
            <a:r>
              <a:rPr lang="en-US" sz="2000" dirty="0" smtClean="0">
                <a:solidFill>
                  <a:srgbClr val="F92672"/>
                </a:solidFill>
                <a:latin typeface="Menlo" charset="0"/>
              </a:rPr>
              <a:t>label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 err="1" smtClean="0">
                <a:solidFill>
                  <a:srgbClr val="A6E22E"/>
                </a:solidFill>
                <a:latin typeface="Menlo" charset="0"/>
              </a:rPr>
              <a:t>htmlFor</a:t>
            </a:r>
            <a:r>
              <a:rPr lang="en-US" sz="2000" dirty="0" smtClean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 smtClean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en-US" sz="2000" dirty="0" err="1" smtClean="0">
                <a:solidFill>
                  <a:srgbClr val="E6DB74"/>
                </a:solidFill>
                <a:latin typeface="Menlo" charset="0"/>
              </a:rPr>
              <a:t>url</a:t>
            </a:r>
            <a:r>
              <a:rPr lang="en-US" sz="2000" dirty="0" smtClean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 /&gt;</a:t>
            </a:r>
            <a:endParaRPr lang="en-US" sz="20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Menlo" charset="0"/>
              </a:rPr>
              <a:t>				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&lt;</a:t>
            </a:r>
            <a:r>
              <a:rPr lang="en-US" sz="2000" dirty="0" smtClean="0">
                <a:solidFill>
                  <a:srgbClr val="F92672"/>
                </a:solidFill>
                <a:latin typeface="Menlo" charset="0"/>
              </a:rPr>
              <a:t>input </a:t>
            </a:r>
            <a:r>
              <a:rPr lang="en-US" sz="2000" dirty="0" smtClean="0">
                <a:solidFill>
                  <a:srgbClr val="A6E22E"/>
                </a:solidFill>
                <a:latin typeface="Menlo" charset="0"/>
              </a:rPr>
              <a:t>name</a:t>
            </a:r>
            <a:r>
              <a:rPr lang="en-US" sz="2000" dirty="0" smtClean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 smtClean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en-US" sz="2000" dirty="0" err="1">
                <a:solidFill>
                  <a:srgbClr val="E6DB74"/>
                </a:solidFill>
                <a:latin typeface="Menlo" charset="0"/>
              </a:rPr>
              <a:t>url</a:t>
            </a:r>
            <a:r>
              <a:rPr lang="en-US" sz="2000" dirty="0" smtClean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/&gt;</a:t>
            </a:r>
          </a:p>
          <a:p>
            <a:r>
              <a:rPr lang="en-US" sz="2000" dirty="0">
                <a:solidFill>
                  <a:srgbClr val="F8F8F2"/>
                </a:solidFill>
                <a:latin typeface="Menlo" charset="0"/>
              </a:rPr>
              <a:t>	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	&lt;/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div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	);</a:t>
            </a:r>
            <a:endParaRPr lang="en-US" sz="20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7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Sub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React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i="1" u="sng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Component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 {</a:t>
            </a:r>
          </a:p>
          <a:p>
            <a:r>
              <a:rPr lang="en-US" sz="20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	render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sz="2000" dirty="0" smtClean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		return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div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	&lt;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span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&gt;{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this.props.text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}&lt;/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span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	&lt;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button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onClick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this.props.handleClick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}&gt;Click me&lt;/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button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&lt;/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div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75715E"/>
                </a:solidFill>
                <a:latin typeface="Menlo" charset="0"/>
              </a:rPr>
              <a:t>// parent component</a:t>
            </a:r>
            <a:endParaRPr lang="en-US" sz="20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Menlo" charset="0"/>
              </a:rPr>
              <a:t>&lt;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Sub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 smtClean="0">
                <a:solidFill>
                  <a:srgbClr val="A6E22E"/>
                </a:solidFill>
                <a:latin typeface="Menlo" charset="0"/>
              </a:rPr>
              <a:t>text</a:t>
            </a:r>
            <a:r>
              <a:rPr lang="en-US" sz="2000" dirty="0" smtClean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 smtClean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en-US" sz="2000" dirty="0" err="1" smtClean="0">
                <a:solidFill>
                  <a:srgbClr val="E6DB74"/>
                </a:solidFill>
                <a:latin typeface="Menlo" charset="0"/>
              </a:rPr>
              <a:t>nesto</a:t>
            </a:r>
            <a:r>
              <a:rPr lang="en-US" sz="2000" dirty="0" smtClean="0">
                <a:solidFill>
                  <a:srgbClr val="E6DB74"/>
                </a:solidFill>
                <a:latin typeface="Menlo" charset="0"/>
              </a:rPr>
              <a:t> </a:t>
            </a:r>
            <a:r>
              <a:rPr lang="en-US" sz="2000" dirty="0" err="1" smtClean="0">
                <a:solidFill>
                  <a:srgbClr val="E6DB74"/>
                </a:solidFill>
                <a:latin typeface="Menlo" charset="0"/>
              </a:rPr>
              <a:t>nesto</a:t>
            </a:r>
            <a:r>
              <a:rPr lang="en-US" sz="2000" dirty="0" smtClean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Menlo" charset="0"/>
              </a:rPr>
              <a:t>handleClick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{</a:t>
            </a:r>
            <a:r>
              <a:rPr lang="en-US" sz="2000" i="1" dirty="0">
                <a:solidFill>
                  <a:srgbClr val="FD971F"/>
                </a:solidFill>
                <a:latin typeface="Menlo" charset="0"/>
              </a:rPr>
              <a:t>e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Menlo" charset="0"/>
              </a:rPr>
              <a:t>=&gt;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charset="0"/>
              </a:rPr>
              <a:t>alert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sz="2000" dirty="0">
                <a:solidFill>
                  <a:srgbClr val="E6DB74"/>
                </a:solidFill>
                <a:latin typeface="Menlo" charset="0"/>
              </a:rPr>
              <a:t>'aha'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)} /&gt;</a:t>
            </a:r>
          </a:p>
          <a:p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697957" y="2273126"/>
            <a:ext cx="2448272" cy="360040"/>
          </a:xfrm>
          <a:prstGeom prst="rect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17637" y="4577382"/>
            <a:ext cx="792088" cy="432048"/>
          </a:xfrm>
          <a:prstGeom prst="rect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46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{expression}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this.props.text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 smtClean="0">
              <a:solidFill>
                <a:srgbClr val="75715E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2000" dirty="0" smtClean="0">
                <a:solidFill>
                  <a:srgbClr val="75715E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000" dirty="0" smtClean="0">
                <a:solidFill>
                  <a:srgbClr val="75715E"/>
                </a:solidFill>
                <a:latin typeface="Consolas" charset="0"/>
                <a:ea typeface="Consolas" charset="0"/>
                <a:cs typeface="Consolas" charset="0"/>
              </a:rPr>
              <a:t> string interpolation</a:t>
            </a:r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000" dirty="0" smtClean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`</a:t>
            </a:r>
            <a:r>
              <a:rPr lang="en-US" sz="2000" dirty="0" smtClean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${</a:t>
            </a:r>
            <a:r>
              <a:rPr lang="en-US" sz="2000" dirty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2000" dirty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`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2000" dirty="0" smtClean="0">
                <a:solidFill>
                  <a:srgbClr val="75715E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000" dirty="0" smtClean="0">
                <a:solidFill>
                  <a:srgbClr val="75715E"/>
                </a:solidFill>
                <a:latin typeface="Consolas" charset="0"/>
                <a:ea typeface="Consolas" charset="0"/>
                <a:cs typeface="Consolas" charset="0"/>
              </a:rPr>
              <a:t> expressions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isVisible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div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/&gt;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let x = 1</a:t>
            </a:r>
          </a:p>
          <a:p>
            <a:r>
              <a:rPr lang="mr-IN" sz="2000" dirty="0">
                <a:solidFill>
                  <a:srgbClr val="75715E"/>
                </a:solidFill>
                <a:latin typeface="Consolas" charset="0"/>
                <a:ea typeface="Consolas" charset="0"/>
                <a:cs typeface="Consolas" charset="0"/>
              </a:rPr>
              <a:t>//…</a:t>
            </a:r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{x}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55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Kolekcije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8F8F2"/>
                </a:solidFill>
                <a:latin typeface="Menlo" charset="0"/>
              </a:rPr>
              <a:t>&lt;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select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&gt;</a:t>
            </a:r>
          </a:p>
          <a:p>
            <a:r>
              <a:rPr lang="en-US" sz="2000" dirty="0">
                <a:solidFill>
                  <a:srgbClr val="F8F8F2"/>
                </a:solidFill>
                <a:latin typeface="Menlo" charset="0"/>
              </a:rPr>
              <a:t>{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[</a:t>
            </a:r>
            <a:r>
              <a:rPr lang="en-US" sz="2000" dirty="0">
                <a:solidFill>
                  <a:srgbClr val="AE81FF"/>
                </a:solidFill>
                <a:latin typeface="Menlo" charset="0"/>
              </a:rPr>
              <a:t>1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sz="2000" dirty="0">
                <a:solidFill>
                  <a:srgbClr val="AE81FF"/>
                </a:solidFill>
                <a:latin typeface="Menlo" charset="0"/>
              </a:rPr>
              <a:t>2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sz="2000" dirty="0">
                <a:solidFill>
                  <a:srgbClr val="AE81FF"/>
                </a:solidFill>
                <a:latin typeface="Menlo" charset="0"/>
              </a:rPr>
              <a:t>3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].</a:t>
            </a:r>
            <a:r>
              <a:rPr lang="en-US" sz="2000" dirty="0">
                <a:solidFill>
                  <a:srgbClr val="A6E22E"/>
                </a:solidFill>
                <a:latin typeface="Menlo" charset="0"/>
              </a:rPr>
              <a:t>map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((</a:t>
            </a:r>
            <a:r>
              <a:rPr lang="en-US" sz="2000" i="1" dirty="0">
                <a:solidFill>
                  <a:srgbClr val="FD971F"/>
                </a:solidFill>
                <a:latin typeface="Menlo" charset="0"/>
              </a:rPr>
              <a:t>item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sz="2000" i="1" dirty="0">
                <a:solidFill>
                  <a:srgbClr val="FD971F"/>
                </a:solidFill>
                <a:latin typeface="Menlo" charset="0"/>
              </a:rPr>
              <a:t>index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) </a:t>
            </a:r>
            <a:r>
              <a:rPr lang="en-US" sz="2000" i="1" dirty="0">
                <a:solidFill>
                  <a:srgbClr val="66D9EF"/>
                </a:solidFill>
                <a:latin typeface="Menlo" charset="0"/>
              </a:rPr>
              <a:t>=&gt;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en-US" sz="2000" dirty="0" smtClean="0">
                <a:solidFill>
                  <a:srgbClr val="F92672"/>
                </a:solidFill>
                <a:latin typeface="Menlo" charset="0"/>
              </a:rPr>
              <a:t>		return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(&lt;</a:t>
            </a:r>
            <a:r>
              <a:rPr lang="en-US" sz="2000" dirty="0" smtClean="0">
                <a:solidFill>
                  <a:srgbClr val="F92672"/>
                </a:solidFill>
                <a:latin typeface="Menlo" charset="0"/>
              </a:rPr>
              <a:t>option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&gt;{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item}&lt;/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option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&gt;);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})</a:t>
            </a:r>
            <a:endParaRPr lang="en-US" sz="20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Menlo" charset="0"/>
              </a:rPr>
              <a:t>}</a:t>
            </a:r>
          </a:p>
          <a:p>
            <a:r>
              <a:rPr lang="en-US" sz="2000" dirty="0">
                <a:solidFill>
                  <a:srgbClr val="F8F8F2"/>
                </a:solidFill>
                <a:latin typeface="Menlo" charset="0"/>
              </a:rPr>
              <a:t>&lt;/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select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&gt;</a:t>
            </a:r>
            <a:endParaRPr lang="en-US" sz="2000" b="0" dirty="0">
              <a:solidFill>
                <a:srgbClr val="F8F8F2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39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Kolekcije</a:t>
            </a:r>
            <a:r>
              <a:rPr lang="en-US" dirty="0" smtClean="0"/>
              <a:t> +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key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8F8F2"/>
                </a:solidFill>
                <a:latin typeface="Menlo" charset="0"/>
              </a:rPr>
              <a:t>&lt;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select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&gt;</a:t>
            </a:r>
          </a:p>
          <a:p>
            <a:r>
              <a:rPr lang="en-US" sz="2000" dirty="0">
                <a:solidFill>
                  <a:srgbClr val="F8F8F2"/>
                </a:solidFill>
                <a:latin typeface="Menlo" charset="0"/>
              </a:rPr>
              <a:t>{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[</a:t>
            </a:r>
            <a:r>
              <a:rPr lang="en-US" sz="2000" dirty="0">
                <a:solidFill>
                  <a:srgbClr val="AE81FF"/>
                </a:solidFill>
                <a:latin typeface="Menlo" charset="0"/>
              </a:rPr>
              <a:t>1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sz="2000" dirty="0">
                <a:solidFill>
                  <a:srgbClr val="AE81FF"/>
                </a:solidFill>
                <a:latin typeface="Menlo" charset="0"/>
              </a:rPr>
              <a:t>2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sz="2000" dirty="0">
                <a:solidFill>
                  <a:srgbClr val="AE81FF"/>
                </a:solidFill>
                <a:latin typeface="Menlo" charset="0"/>
              </a:rPr>
              <a:t>3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].</a:t>
            </a:r>
            <a:r>
              <a:rPr lang="en-US" sz="2000" dirty="0">
                <a:solidFill>
                  <a:srgbClr val="A6E22E"/>
                </a:solidFill>
                <a:latin typeface="Menlo" charset="0"/>
              </a:rPr>
              <a:t>map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((</a:t>
            </a:r>
            <a:r>
              <a:rPr lang="en-US" sz="2000" i="1" dirty="0">
                <a:solidFill>
                  <a:srgbClr val="FD971F"/>
                </a:solidFill>
                <a:latin typeface="Menlo" charset="0"/>
              </a:rPr>
              <a:t>item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sz="2000" i="1" dirty="0">
                <a:solidFill>
                  <a:srgbClr val="FD971F"/>
                </a:solidFill>
                <a:latin typeface="Menlo" charset="0"/>
              </a:rPr>
              <a:t>index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) </a:t>
            </a:r>
            <a:r>
              <a:rPr lang="en-US" sz="2000" i="1" dirty="0">
                <a:solidFill>
                  <a:srgbClr val="66D9EF"/>
                </a:solidFill>
                <a:latin typeface="Menlo" charset="0"/>
              </a:rPr>
              <a:t>=&gt;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en-US" sz="2000" dirty="0" smtClean="0">
                <a:solidFill>
                  <a:srgbClr val="F92672"/>
                </a:solidFill>
                <a:latin typeface="Menlo" charset="0"/>
              </a:rPr>
              <a:t>		return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(&lt;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option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charset="0"/>
              </a:rPr>
              <a:t>key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{index}&gt;{item}&lt;/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option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&gt;);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})</a:t>
            </a:r>
            <a:endParaRPr lang="en-US" sz="20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Menlo" charset="0"/>
              </a:rPr>
              <a:t>}</a:t>
            </a:r>
          </a:p>
          <a:p>
            <a:r>
              <a:rPr lang="en-US" sz="2000" dirty="0">
                <a:solidFill>
                  <a:srgbClr val="F8F8F2"/>
                </a:solidFill>
                <a:latin typeface="Menlo" charset="0"/>
              </a:rPr>
              <a:t>&lt;/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select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&gt;</a:t>
            </a:r>
            <a:endParaRPr lang="en-US" sz="2000" b="0" dirty="0">
              <a:solidFill>
                <a:srgbClr val="F8F8F2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21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aka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511457"/>
          </a:xfrm>
        </p:spPr>
        <p:txBody>
          <a:bodyPr/>
          <a:lstStyle/>
          <a:p>
            <a:r>
              <a:rPr lang="en-US" dirty="0" smtClean="0"/>
              <a:t>Od </a:t>
            </a:r>
            <a:r>
              <a:rPr lang="en-US" dirty="0" err="1" smtClean="0"/>
              <a:t>roditelja</a:t>
            </a:r>
            <a:r>
              <a:rPr lang="en-US" dirty="0" smtClean="0"/>
              <a:t> </a:t>
            </a:r>
            <a:r>
              <a:rPr lang="en-US" dirty="0" err="1" smtClean="0"/>
              <a:t>djetetu</a:t>
            </a:r>
            <a:endParaRPr lang="en-US" dirty="0" smtClean="0"/>
          </a:p>
          <a:p>
            <a:r>
              <a:rPr lang="en-US" dirty="0" err="1" smtClean="0"/>
              <a:t>Možete</a:t>
            </a:r>
            <a:r>
              <a:rPr lang="en-US" dirty="0" smtClean="0"/>
              <a:t> </a:t>
            </a:r>
            <a:r>
              <a:rPr lang="en-US" dirty="0" err="1" smtClean="0"/>
              <a:t>slati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callback </a:t>
            </a:r>
            <a:r>
              <a:rPr lang="en-US" dirty="0" err="1" smtClean="0"/>
              <a:t>mehanizam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Ideja</a:t>
            </a:r>
            <a:r>
              <a:rPr lang="en-US" dirty="0" smtClean="0"/>
              <a:t> je da </a:t>
            </a:r>
            <a:r>
              <a:rPr lang="en-US" dirty="0" err="1" smtClean="0"/>
              <a:t>roditelj</a:t>
            </a:r>
            <a:r>
              <a:rPr lang="en-US" dirty="0" smtClean="0"/>
              <a:t> </a:t>
            </a:r>
            <a:r>
              <a:rPr lang="en-US" dirty="0" err="1" smtClean="0"/>
              <a:t>zna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djetetu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3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Sample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React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i="1" u="sng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Component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 {</a:t>
            </a:r>
          </a:p>
          <a:p>
            <a:r>
              <a:rPr lang="en-US" sz="2000" i="1" dirty="0" smtClean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	constructor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i="1" dirty="0" smtClean="0">
                <a:solidFill>
                  <a:srgbClr val="FD971F"/>
                </a:solidFill>
                <a:latin typeface="Consolas" charset="0"/>
                <a:ea typeface="Consolas" charset="0"/>
                <a:cs typeface="Consolas" charset="0"/>
              </a:rPr>
              <a:t>props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super(props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err="1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this.state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	text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000" dirty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'start'</a:t>
            </a:r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render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sz="2000" dirty="0" smtClean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		return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	&lt;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div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		&lt;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input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"text"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"text"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this.state.text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/&gt;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	&lt;/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div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);</a:t>
            </a:r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5749" y="2201118"/>
            <a:ext cx="3168352" cy="1368152"/>
          </a:xfrm>
          <a:prstGeom prst="rect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810525" y="4865414"/>
            <a:ext cx="3168352" cy="360040"/>
          </a:xfrm>
          <a:prstGeom prst="rect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27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2119178"/>
            <a:ext cx="5151447" cy="1835285"/>
          </a:xfrm>
        </p:spPr>
        <p:txBody>
          <a:bodyPr/>
          <a:lstStyle/>
          <a:p>
            <a:pPr fontAlgn="base"/>
            <a:r>
              <a:rPr lang="en-US" dirty="0"/>
              <a:t>React </a:t>
            </a:r>
            <a:r>
              <a:rPr lang="en-US" dirty="0" err="1"/>
              <a:t>i</a:t>
            </a:r>
            <a:r>
              <a:rPr lang="en-US" dirty="0"/>
              <a:t> ASP.NET Core - </a:t>
            </a:r>
            <a:r>
              <a:rPr lang="en-US" dirty="0" err="1"/>
              <a:t>kombinacija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snova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73050" y="4421918"/>
            <a:ext cx="4937760" cy="731528"/>
          </a:xfrm>
        </p:spPr>
        <p:txBody>
          <a:bodyPr/>
          <a:lstStyle/>
          <a:p>
            <a:r>
              <a:rPr lang="en-US" dirty="0" smtClean="0"/>
              <a:t>Toni Petrina</a:t>
            </a:r>
            <a:endParaRPr lang="en-US" dirty="0"/>
          </a:p>
          <a:p>
            <a:r>
              <a:rPr lang="en-US" dirty="0" smtClean="0"/>
              <a:t>Massive Pixel </a:t>
            </a:r>
            <a:r>
              <a:rPr lang="en-US" dirty="0" err="1" smtClean="0"/>
              <a:t>d.o.o</a:t>
            </a:r>
            <a:r>
              <a:rPr lang="en-US" dirty="0" smtClean="0"/>
              <a:t>.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to_pe</a:t>
            </a:r>
            <a:endParaRPr lang="en-US" dirty="0" smtClean="0"/>
          </a:p>
          <a:p>
            <a:r>
              <a:rPr lang="en-US" dirty="0" err="1" smtClean="0"/>
              <a:t>toni@massivepixel.co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5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state?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i="1" dirty="0" smtClean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Sample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 err="1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React</a:t>
            </a:r>
            <a:r>
              <a:rPr lang="en-US" sz="2000" dirty="0" err="1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i="1" u="sng" dirty="0" err="1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Component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i="1" dirty="0" smtClean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i="1" dirty="0" smtClean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 {</a:t>
            </a:r>
          </a:p>
          <a:p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	constructor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i="1" dirty="0">
                <a:solidFill>
                  <a:srgbClr val="FD971F"/>
                </a:solidFill>
                <a:latin typeface="Consolas" charset="0"/>
                <a:ea typeface="Consolas" charset="0"/>
                <a:cs typeface="Consolas" charset="0"/>
              </a:rPr>
              <a:t>props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super(props)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this.state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	text: </a:t>
            </a:r>
            <a:r>
              <a:rPr lang="en-US" sz="2000" dirty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'start'</a:t>
            </a:r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render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sz="2000" dirty="0" smtClean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		return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input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"text"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"text"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this.state.text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 </a:t>
            </a:r>
            <a:r>
              <a:rPr lang="en-US" sz="2000" dirty="0" err="1">
                <a:solidFill>
                  <a:srgbClr val="A6E22E"/>
                </a:solidFill>
                <a:latin typeface="Menlo" charset="0"/>
              </a:rPr>
              <a:t>onChange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{</a:t>
            </a:r>
            <a:r>
              <a:rPr lang="en-US" sz="2000" i="1" dirty="0">
                <a:solidFill>
                  <a:srgbClr val="FD971F"/>
                </a:solidFill>
                <a:latin typeface="Menlo" charset="0"/>
              </a:rPr>
              <a:t>e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Menlo" charset="0"/>
              </a:rPr>
              <a:t>=&gt;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			</a:t>
            </a:r>
            <a:r>
              <a:rPr lang="en-US" sz="2000" dirty="0" err="1" smtClean="0">
                <a:solidFill>
                  <a:srgbClr val="F8F8F2"/>
                </a:solidFill>
                <a:latin typeface="Menlo" charset="0"/>
              </a:rPr>
              <a:t>this.</a:t>
            </a:r>
            <a:r>
              <a:rPr lang="en-US" sz="2000" dirty="0" err="1" smtClean="0">
                <a:solidFill>
                  <a:srgbClr val="A6E22E"/>
                </a:solidFill>
                <a:latin typeface="Menlo" charset="0"/>
              </a:rPr>
              <a:t>setState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({ text: </a:t>
            </a:r>
            <a:r>
              <a:rPr lang="en-US" sz="2000" dirty="0" err="1">
                <a:solidFill>
                  <a:srgbClr val="F8F8F2"/>
                </a:solidFill>
                <a:latin typeface="Menlo" charset="0"/>
              </a:rPr>
              <a:t>e.target.value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		}} 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/&gt;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617837" y="4433366"/>
            <a:ext cx="7632848" cy="1368152"/>
          </a:xfrm>
          <a:prstGeom prst="rect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80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Sample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React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i="1" u="sng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Component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 {</a:t>
            </a:r>
          </a:p>
          <a:p>
            <a:r>
              <a:rPr lang="en-US" sz="2000" i="1" dirty="0" smtClean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	constructor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i="1" dirty="0" smtClean="0">
                <a:solidFill>
                  <a:srgbClr val="FD971F"/>
                </a:solidFill>
                <a:latin typeface="Consolas" charset="0"/>
                <a:ea typeface="Consolas" charset="0"/>
                <a:cs typeface="Consolas" charset="0"/>
              </a:rPr>
              <a:t>props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000" dirty="0" smtClean="0">
                <a:solidFill>
                  <a:srgbClr val="75715E"/>
                </a:solidFill>
                <a:latin typeface="Menlo" charset="0"/>
              </a:rPr>
              <a:t>		</a:t>
            </a:r>
            <a:r>
              <a:rPr lang="mr-IN" sz="2000" dirty="0" smtClean="0">
                <a:solidFill>
                  <a:srgbClr val="75715E"/>
                </a:solidFill>
                <a:latin typeface="Menlo" charset="0"/>
              </a:rPr>
              <a:t>//</a:t>
            </a:r>
            <a:r>
              <a:rPr lang="en-US" sz="2000" dirty="0" smtClean="0">
                <a:solidFill>
                  <a:srgbClr val="75715E"/>
                </a:solidFill>
                <a:latin typeface="Menlo" charset="0"/>
              </a:rPr>
              <a:t>...</a:t>
            </a:r>
            <a:endParaRPr lang="mr-IN" sz="2000" dirty="0">
              <a:solidFill>
                <a:srgbClr val="F8F8F2"/>
              </a:solidFill>
              <a:latin typeface="Menlo" charset="0"/>
            </a:endParaRPr>
          </a:p>
          <a:p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err="1" smtClean="0">
                <a:solidFill>
                  <a:srgbClr val="F8F8F2"/>
                </a:solidFill>
                <a:latin typeface="Menlo" charset="0"/>
              </a:rPr>
              <a:t>this.set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 err="1">
                <a:solidFill>
                  <a:srgbClr val="F8F8F2"/>
                </a:solidFill>
                <a:latin typeface="Menlo" charset="0"/>
              </a:rPr>
              <a:t>this.set.</a:t>
            </a:r>
            <a:r>
              <a:rPr lang="en-US" sz="2000" dirty="0" err="1">
                <a:solidFill>
                  <a:srgbClr val="A6E22E"/>
                </a:solidFill>
                <a:latin typeface="Menlo" charset="0"/>
              </a:rPr>
              <a:t>bind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(this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) </a:t>
            </a:r>
            <a:r>
              <a:rPr lang="mr-IN" sz="2000" dirty="0" smtClean="0">
                <a:solidFill>
                  <a:srgbClr val="75715E"/>
                </a:solidFill>
                <a:latin typeface="Menlo" charset="0"/>
              </a:rPr>
              <a:t>//</a:t>
            </a:r>
            <a:r>
              <a:rPr lang="en-US" sz="2000" dirty="0" smtClean="0">
                <a:solidFill>
                  <a:srgbClr val="75715E"/>
                </a:solidFill>
                <a:latin typeface="Menlo" charset="0"/>
              </a:rPr>
              <a:t> ES6</a:t>
            </a:r>
            <a:endParaRPr lang="en-US" sz="2000" dirty="0" smtClean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set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i="1" dirty="0" smtClean="0">
                <a:solidFill>
                  <a:srgbClr val="FD971F"/>
                </a:solidFill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err="1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this.</a:t>
            </a:r>
            <a:r>
              <a:rPr lang="en-US" sz="2000" dirty="0" err="1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setState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({ [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e.target.name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]: 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e.target.value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})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render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sz="2000" dirty="0" smtClean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		return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input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"text"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"text"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this.state.text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	 </a:t>
            </a:r>
            <a:r>
              <a:rPr lang="en-US" sz="2000" dirty="0" err="1">
                <a:solidFill>
                  <a:srgbClr val="A6E22E"/>
                </a:solidFill>
                <a:latin typeface="Menlo" charset="0"/>
              </a:rPr>
              <a:t>onChange</a:t>
            </a:r>
            <a:r>
              <a:rPr lang="en-US" sz="2000" dirty="0" smtClean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{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this.set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} 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/&gt;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69765" y="2561158"/>
            <a:ext cx="4608512" cy="360040"/>
          </a:xfrm>
          <a:prstGeom prst="rect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33661" y="3569270"/>
            <a:ext cx="7992888" cy="936104"/>
          </a:xfrm>
          <a:prstGeom prst="rect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9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376035"/>
          </a:xfrm>
        </p:spPr>
        <p:txBody>
          <a:bodyPr/>
          <a:lstStyle/>
          <a:p>
            <a:r>
              <a:rPr lang="en-US" dirty="0" err="1" smtClean="0"/>
              <a:t>Interno</a:t>
            </a:r>
            <a:r>
              <a:rPr lang="en-US" dirty="0" smtClean="0"/>
              <a:t> </a:t>
            </a:r>
            <a:r>
              <a:rPr lang="en-US" dirty="0" err="1" smtClean="0"/>
              <a:t>stanje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endParaRPr lang="en-US" dirty="0" smtClean="0"/>
          </a:p>
          <a:p>
            <a:r>
              <a:rPr lang="en-US" dirty="0" smtClean="0"/>
              <a:t>State </a:t>
            </a:r>
            <a:r>
              <a:rPr lang="en-US" dirty="0" err="1" smtClean="0"/>
              <a:t>možemo</a:t>
            </a:r>
            <a:r>
              <a:rPr lang="en-US" dirty="0" smtClean="0"/>
              <a:t> </a:t>
            </a:r>
            <a:r>
              <a:rPr lang="en-US" dirty="0" err="1" smtClean="0"/>
              <a:t>slati</a:t>
            </a:r>
            <a:r>
              <a:rPr lang="en-US" dirty="0" smtClean="0"/>
              <a:t> </a:t>
            </a:r>
            <a:r>
              <a:rPr lang="en-US" dirty="0" err="1" smtClean="0"/>
              <a:t>niže</a:t>
            </a:r>
            <a:endParaRPr lang="en-US" dirty="0" smtClean="0"/>
          </a:p>
          <a:p>
            <a:pPr lvl="1"/>
            <a:r>
              <a:rPr lang="en-US" strike="sngStrike" dirty="0" smtClean="0"/>
              <a:t>I </a:t>
            </a:r>
            <a:r>
              <a:rPr lang="en-US" strike="sngStrike" dirty="0" err="1" smtClean="0"/>
              <a:t>na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više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komponente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putem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callbackova</a:t>
            </a:r>
            <a:endParaRPr lang="en-US" strike="sngStrike" dirty="0" smtClean="0"/>
          </a:p>
          <a:p>
            <a:r>
              <a:rPr lang="en-US" dirty="0" smtClean="0"/>
              <a:t>State </a:t>
            </a:r>
            <a:r>
              <a:rPr lang="en-US" dirty="0" err="1" smtClean="0"/>
              <a:t>čuvamo</a:t>
            </a:r>
            <a:r>
              <a:rPr lang="en-US" dirty="0" smtClean="0"/>
              <a:t> u "</a:t>
            </a:r>
            <a:r>
              <a:rPr lang="en-US" dirty="0" err="1" smtClean="0"/>
              <a:t>najvišoj</a:t>
            </a:r>
            <a:r>
              <a:rPr lang="en-US" dirty="0" smtClean="0"/>
              <a:t>" </a:t>
            </a:r>
            <a:r>
              <a:rPr lang="en-US" dirty="0" err="1" smtClean="0"/>
              <a:t>komponenti</a:t>
            </a:r>
            <a:r>
              <a:rPr lang="en-US" dirty="0" smtClean="0"/>
              <a:t> u </a:t>
            </a:r>
            <a:r>
              <a:rPr lang="en-US" dirty="0" err="1" smtClean="0"/>
              <a:t>kojoj</a:t>
            </a:r>
            <a:r>
              <a:rPr lang="en-US" dirty="0" smtClean="0"/>
              <a:t> to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smisla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93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ekrana</a:t>
            </a:r>
            <a:r>
              <a:rPr lang="en-US" dirty="0" smtClean="0"/>
              <a:t>? Routing!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92672"/>
                </a:solidFill>
                <a:latin typeface="Menlo" charset="0"/>
              </a:rPr>
              <a:t>export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default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&lt;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Route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charset="0"/>
              </a:rPr>
              <a:t>component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{Layout}&gt;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&lt;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Route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charset="0"/>
              </a:rPr>
              <a:t>path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charset="0"/>
              </a:rPr>
              <a:t>components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{{ body: Home }} /&gt;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&lt;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Route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charset="0"/>
              </a:rPr>
              <a:t>path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E6DB74"/>
                </a:solidFill>
                <a:latin typeface="Menlo" charset="0"/>
              </a:rPr>
              <a:t>'/counter'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charset="0"/>
              </a:rPr>
              <a:t>components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{{ body: Counter }} /&gt;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&lt;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Route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charset="0"/>
              </a:rPr>
              <a:t>path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E6DB74"/>
                </a:solidFill>
                <a:latin typeface="Menlo" charset="0"/>
              </a:rPr>
              <a:t>'/</a:t>
            </a:r>
            <a:r>
              <a:rPr lang="en-US" sz="2000" dirty="0" err="1">
                <a:solidFill>
                  <a:srgbClr val="E6DB74"/>
                </a:solidFill>
                <a:latin typeface="Menlo" charset="0"/>
              </a:rPr>
              <a:t>fetchdata</a:t>
            </a:r>
            <a:r>
              <a:rPr lang="en-US" sz="2000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charset="0"/>
              </a:rPr>
              <a:t>components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{{ body: </a:t>
            </a:r>
            <a:r>
              <a:rPr lang="en-US" sz="2000" dirty="0" err="1">
                <a:solidFill>
                  <a:srgbClr val="F8F8F2"/>
                </a:solidFill>
                <a:latin typeface="Menlo" charset="0"/>
              </a:rPr>
              <a:t>FetchData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}}&gt;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&lt;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Route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charset="0"/>
              </a:rPr>
              <a:t>path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E6DB74"/>
                </a:solidFill>
                <a:latin typeface="Menlo" charset="0"/>
              </a:rPr>
              <a:t>'(:</a:t>
            </a:r>
            <a:r>
              <a:rPr lang="en-US" sz="2000" dirty="0" err="1">
                <a:solidFill>
                  <a:srgbClr val="E6DB74"/>
                </a:solidFill>
                <a:latin typeface="Menlo" charset="0"/>
              </a:rPr>
              <a:t>startDateIndex</a:t>
            </a:r>
            <a:r>
              <a:rPr lang="en-US" sz="2000" dirty="0">
                <a:solidFill>
                  <a:srgbClr val="E6DB74"/>
                </a:solidFill>
                <a:latin typeface="Menlo" charset="0"/>
              </a:rPr>
              <a:t>)'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/&gt; 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{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   </a:t>
            </a:r>
            <a:r>
              <a:rPr lang="en-US" sz="2000" dirty="0">
                <a:solidFill>
                  <a:srgbClr val="75715E"/>
                </a:solidFill>
                <a:latin typeface="Menlo" charset="0"/>
              </a:rPr>
              <a:t>/* Optional route segment that does not affect </a:t>
            </a:r>
            <a:r>
              <a:rPr lang="en-US" sz="2000" dirty="0" err="1">
                <a:solidFill>
                  <a:srgbClr val="75715E"/>
                </a:solidFill>
                <a:latin typeface="Menlo" charset="0"/>
              </a:rPr>
              <a:t>NavMenu</a:t>
            </a:r>
            <a:r>
              <a:rPr lang="en-US" sz="2000" dirty="0">
                <a:solidFill>
                  <a:srgbClr val="75715E"/>
                </a:solidFill>
                <a:latin typeface="Menlo" charset="0"/>
              </a:rPr>
              <a:t> highlighting </a:t>
            </a:r>
            <a:r>
              <a:rPr lang="en-US" sz="2000" dirty="0" smtClean="0">
                <a:solidFill>
                  <a:srgbClr val="75715E"/>
                </a:solidFill>
                <a:latin typeface="Menlo" charset="0"/>
              </a:rPr>
              <a:t>*/</a:t>
            </a:r>
          </a:p>
          <a:p>
            <a:r>
              <a:rPr lang="en-US" sz="2000" dirty="0">
                <a:solidFill>
                  <a:srgbClr val="75715E"/>
                </a:solidFill>
                <a:latin typeface="Menlo" charset="0"/>
              </a:rPr>
              <a:t>	</a:t>
            </a:r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}</a:t>
            </a:r>
            <a:endParaRPr lang="en-US" sz="20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&lt;/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Route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&lt;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Route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charset="0"/>
              </a:rPr>
              <a:t>path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E6DB74"/>
                </a:solidFill>
                <a:latin typeface="Menlo" charset="0"/>
              </a:rPr>
              <a:t>'/sample'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charset="0"/>
              </a:rPr>
              <a:t>components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{{ body: Sample }} /&gt;</a:t>
            </a:r>
          </a:p>
          <a:p>
            <a:r>
              <a:rPr lang="en-US" sz="2000" dirty="0" smtClean="0">
                <a:solidFill>
                  <a:srgbClr val="F8F8F2"/>
                </a:solidFill>
                <a:latin typeface="Menlo" charset="0"/>
              </a:rPr>
              <a:t>	&lt;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Route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charset="0"/>
              </a:rPr>
              <a:t>path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E6DB74"/>
                </a:solidFill>
                <a:latin typeface="Menlo" charset="0"/>
              </a:rPr>
              <a:t>'/</a:t>
            </a:r>
            <a:r>
              <a:rPr lang="en-US" sz="2000" dirty="0" err="1">
                <a:solidFill>
                  <a:srgbClr val="E6DB74"/>
                </a:solidFill>
                <a:latin typeface="Menlo" charset="0"/>
              </a:rPr>
              <a:t>sampleredux</a:t>
            </a:r>
            <a:r>
              <a:rPr lang="en-US" sz="2000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charset="0"/>
              </a:rPr>
              <a:t>components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{{ body: </a:t>
            </a:r>
            <a:r>
              <a:rPr lang="en-US" sz="2000" dirty="0" err="1">
                <a:solidFill>
                  <a:srgbClr val="F8F8F2"/>
                </a:solidFill>
                <a:latin typeface="Menlo" charset="0"/>
              </a:rPr>
              <a:t>SampleRedux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 }} /&gt;</a:t>
            </a:r>
          </a:p>
          <a:p>
            <a:r>
              <a:rPr lang="en-US" sz="2000" dirty="0">
                <a:solidFill>
                  <a:srgbClr val="F8F8F2"/>
                </a:solidFill>
                <a:latin typeface="Menlo" charset="0"/>
              </a:rPr>
              <a:t>&lt;/</a:t>
            </a:r>
            <a:r>
              <a:rPr lang="en-US" sz="2000" dirty="0">
                <a:solidFill>
                  <a:srgbClr val="F92672"/>
                </a:solidFill>
                <a:latin typeface="Menlo" charset="0"/>
              </a:rPr>
              <a:t>Route</a:t>
            </a:r>
            <a:r>
              <a:rPr lang="en-US" sz="2000" dirty="0">
                <a:solidFill>
                  <a:srgbClr val="F8F8F2"/>
                </a:solidFill>
                <a:latin typeface="Menlo" charset="0"/>
              </a:rPr>
              <a:t>&gt;;</a:t>
            </a:r>
          </a:p>
          <a:p>
            <a:r>
              <a:rPr lang="en-US" sz="20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sz="2000" dirty="0">
                <a:solidFill>
                  <a:srgbClr val="F8F8F2"/>
                </a:solidFill>
                <a:latin typeface="Menlo" charset="0"/>
              </a:rPr>
            </a:br>
            <a:endParaRPr lang="en-US" sz="2000" dirty="0">
              <a:solidFill>
                <a:srgbClr val="F8F8F2"/>
              </a:solidFill>
              <a:latin typeface="Menlo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9081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</a:t>
            </a:r>
            <a:r>
              <a:rPr lang="en-US" dirty="0" err="1" smtClean="0"/>
              <a:t>znači</a:t>
            </a:r>
            <a:r>
              <a:rPr lang="en-US" dirty="0" smtClean="0"/>
              <a:t> SPA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511457"/>
          </a:xfrm>
        </p:spPr>
        <p:txBody>
          <a:bodyPr/>
          <a:lstStyle/>
          <a:p>
            <a:r>
              <a:rPr lang="en-US" dirty="0" smtClean="0"/>
              <a:t>Single page </a:t>
            </a:r>
            <a:r>
              <a:rPr lang="mr-IN" dirty="0" smtClean="0"/>
              <a:t>–</a:t>
            </a:r>
            <a:r>
              <a:rPr lang="en-US" dirty="0" smtClean="0"/>
              <a:t> 1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jedan</a:t>
            </a:r>
            <a:r>
              <a:rPr lang="en-US" dirty="0" smtClean="0"/>
              <a:t> view</a:t>
            </a:r>
          </a:p>
          <a:p>
            <a:r>
              <a:rPr lang="en-US" dirty="0" smtClean="0"/>
              <a:t>Routing je </a:t>
            </a:r>
            <a:r>
              <a:rPr lang="en-US" i="1" dirty="0" smtClean="0"/>
              <a:t>client-side</a:t>
            </a:r>
            <a:endParaRPr lang="en-US" dirty="0" smtClean="0"/>
          </a:p>
          <a:p>
            <a:r>
              <a:rPr lang="en-US" dirty="0" smtClean="0"/>
              <a:t>Server side routing se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iskoristiti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teške</a:t>
            </a:r>
            <a:r>
              <a:rPr lang="en-US" dirty="0" smtClean="0"/>
              <a:t> </a:t>
            </a:r>
            <a:r>
              <a:rPr lang="en-US" dirty="0" err="1" smtClean="0"/>
              <a:t>stvari</a:t>
            </a:r>
            <a:endParaRPr lang="en-US" dirty="0" smtClean="0"/>
          </a:p>
          <a:p>
            <a:r>
              <a:rPr lang="en-US" dirty="0" smtClean="0"/>
              <a:t>Server side rendering je 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opcija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30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gdje</a:t>
            </a:r>
            <a:r>
              <a:rPr lang="en-US" dirty="0" smtClean="0"/>
              <a:t> je ASP.NET?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94624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https://blogs.msdn.microsoft.com/webdev/2017/02/14/building-single-page-applications-on-asp-net-core-with-javascriptservices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dotnet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new --install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Microsoft.AspNetCore.SpaTemplates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::*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app</a:t>
            </a:r>
          </a:p>
          <a:p>
            <a:pPr marL="0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cd app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dotnet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new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reactredux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dotnet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restore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dotnet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run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200" dirty="0">
                <a:latin typeface="Consolas" charset="0"/>
                <a:ea typeface="Consolas" charset="0"/>
                <a:cs typeface="Consolas" charset="0"/>
              </a:rPr>
            </a:b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46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perspektive</a:t>
            </a:r>
            <a:r>
              <a:rPr lang="en-US" dirty="0" smtClean="0"/>
              <a:t> </a:t>
            </a:r>
            <a:r>
              <a:rPr lang="en-US" dirty="0" err="1" smtClean="0"/>
              <a:t>klijenta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7" y="1014666"/>
            <a:ext cx="9555743" cy="597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01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&amp; Server Side </a:t>
            </a:r>
            <a:r>
              <a:rPr lang="en-US" dirty="0" err="1" smtClean="0"/>
              <a:t>Prerendering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7" y="1022186"/>
            <a:ext cx="9555743" cy="597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7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Complex state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902059"/>
          </a:xfrm>
        </p:spPr>
        <p:txBody>
          <a:bodyPr/>
          <a:lstStyle/>
          <a:p>
            <a:r>
              <a:rPr lang="en-US" dirty="0" smtClean="0"/>
              <a:t>SPA framework </a:t>
            </a:r>
            <a:r>
              <a:rPr lang="en-US" dirty="0" err="1" smtClean="0"/>
              <a:t>olakšava</a:t>
            </a:r>
            <a:r>
              <a:rPr lang="en-US" dirty="0" smtClean="0"/>
              <a:t> </a:t>
            </a:r>
            <a:r>
              <a:rPr lang="en-US" dirty="0" err="1" smtClean="0"/>
              <a:t>izradu</a:t>
            </a:r>
            <a:r>
              <a:rPr lang="en-US" dirty="0" smtClean="0"/>
              <a:t> </a:t>
            </a:r>
            <a:r>
              <a:rPr lang="en-US" dirty="0" err="1" smtClean="0"/>
              <a:t>kompleksnih</a:t>
            </a:r>
            <a:r>
              <a:rPr lang="en-US" dirty="0" smtClean="0"/>
              <a:t> </a:t>
            </a:r>
            <a:r>
              <a:rPr lang="en-US" dirty="0" err="1" smtClean="0"/>
              <a:t>aplikacija</a:t>
            </a:r>
            <a:endParaRPr lang="en-US" dirty="0" smtClean="0"/>
          </a:p>
          <a:p>
            <a:r>
              <a:rPr lang="en-US" dirty="0" smtClean="0"/>
              <a:t>React je </a:t>
            </a:r>
            <a:r>
              <a:rPr lang="en-US" dirty="0" err="1" smtClean="0"/>
              <a:t>jedan</a:t>
            </a:r>
            <a:r>
              <a:rPr lang="en-US" dirty="0" smtClean="0"/>
              <a:t> SPA framework</a:t>
            </a:r>
          </a:p>
          <a:p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reusable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00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511457"/>
          </a:xfrm>
        </p:spPr>
        <p:txBody>
          <a:bodyPr/>
          <a:lstStyle/>
          <a:p>
            <a:r>
              <a:rPr lang="en-US" dirty="0" smtClean="0"/>
              <a:t>React intro</a:t>
            </a:r>
          </a:p>
          <a:p>
            <a:r>
              <a:rPr lang="en-US" dirty="0" smtClean="0"/>
              <a:t>SPA</a:t>
            </a:r>
          </a:p>
          <a:p>
            <a:r>
              <a:rPr lang="en-US" dirty="0" smtClean="0"/>
              <a:t>ASP.NET Core host</a:t>
            </a:r>
          </a:p>
          <a:p>
            <a:r>
              <a:rPr lang="en-US" dirty="0" err="1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>
            <a:spLocks/>
          </p:cNvSpPr>
          <p:nvPr/>
        </p:nvSpPr>
        <p:spPr>
          <a:xfrm>
            <a:off x="273050" y="4421918"/>
            <a:ext cx="4937760" cy="731528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Toni Petrina</a:t>
            </a:r>
          </a:p>
          <a:p>
            <a:pPr marL="0" indent="0">
              <a:buNone/>
            </a:pPr>
            <a:r>
              <a:rPr lang="en-US" dirty="0" smtClean="0"/>
              <a:t>Massive Pixel </a:t>
            </a:r>
            <a:r>
              <a:rPr lang="en-US" dirty="0" err="1" smtClean="0"/>
              <a:t>d.o.o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to_pe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toni@massivepixel.co</a:t>
            </a:r>
            <a:endParaRPr lang="en-US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74638" y="2125677"/>
            <a:ext cx="10056812" cy="118186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 smtClean="0"/>
              <a:t>Hvala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2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Što</a:t>
            </a:r>
            <a:r>
              <a:rPr lang="en-US" dirty="0" smtClean="0"/>
              <a:t> je </a:t>
            </a:r>
            <a:r>
              <a:rPr lang="en-US" dirty="0" err="1" smtClean="0"/>
              <a:t>ReactJS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120854"/>
          </a:xfrm>
        </p:spPr>
        <p:txBody>
          <a:bodyPr/>
          <a:lstStyle/>
          <a:p>
            <a:r>
              <a:rPr lang="en-US" dirty="0" smtClean="0"/>
              <a:t>SPA Framework</a:t>
            </a:r>
          </a:p>
          <a:p>
            <a:r>
              <a:rPr lang="en-US" dirty="0" err="1" smtClean="0"/>
              <a:t>Deklarativan</a:t>
            </a:r>
            <a:endParaRPr lang="en-US" dirty="0" smtClean="0"/>
          </a:p>
          <a:p>
            <a:r>
              <a:rPr lang="en-US" dirty="0" err="1" smtClean="0"/>
              <a:t>Funkcijski</a:t>
            </a:r>
            <a:endParaRPr lang="en-US" dirty="0" smtClean="0"/>
          </a:p>
          <a:p>
            <a:r>
              <a:rPr lang="en-US" dirty="0" err="1" smtClean="0"/>
              <a:t>Orijentiran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 smtClean="0"/>
              <a:t>Samo</a:t>
            </a:r>
            <a:r>
              <a:rPr lang="en-US" dirty="0" smtClean="0"/>
              <a:t> view layer"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68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wrap="none">
            <a:noAutofit/>
          </a:bodyPr>
          <a:lstStyle/>
          <a:p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as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React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'react'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2000" dirty="0" smtClean="0">
              <a:solidFill>
                <a:srgbClr val="F9267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export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Sample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React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i="1" u="sng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Component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render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sz="2000" dirty="0" smtClean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		return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h4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&gt;Sample&lt;/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h4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5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Koliko</a:t>
            </a:r>
            <a:r>
              <a:rPr lang="en-US" dirty="0" smtClean="0"/>
              <a:t> </a:t>
            </a:r>
            <a:r>
              <a:rPr lang="en-US" dirty="0" err="1" smtClean="0"/>
              <a:t>novih</a:t>
            </a:r>
            <a:r>
              <a:rPr lang="en-US" dirty="0" smtClean="0"/>
              <a:t> </a:t>
            </a:r>
            <a:r>
              <a:rPr lang="en-US" dirty="0" err="1" smtClean="0"/>
              <a:t>stvari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120854"/>
          </a:xfrm>
        </p:spPr>
        <p:txBody>
          <a:bodyPr/>
          <a:lstStyle/>
          <a:p>
            <a:r>
              <a:rPr lang="en-US" dirty="0" smtClean="0"/>
              <a:t>Moduli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export</a:t>
            </a:r>
          </a:p>
          <a:p>
            <a:r>
              <a:rPr lang="en-US" dirty="0" smtClean="0"/>
              <a:t>NPM moduli</a:t>
            </a:r>
          </a:p>
          <a:p>
            <a:r>
              <a:rPr lang="en-US" dirty="0" err="1" smtClean="0"/>
              <a:t>Klase</a:t>
            </a:r>
            <a:r>
              <a:rPr lang="en-US" dirty="0" smtClean="0"/>
              <a:t>/ES6</a:t>
            </a:r>
          </a:p>
          <a:p>
            <a:r>
              <a:rPr lang="en-US" dirty="0" smtClean="0"/>
              <a:t>Typescript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82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import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wrap="none">
            <a:noAutofit/>
          </a:bodyPr>
          <a:lstStyle/>
          <a:p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as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React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'react'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2000" dirty="0" smtClean="0">
              <a:solidFill>
                <a:srgbClr val="F9267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F9267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export</a:t>
            </a:r>
            <a:r>
              <a:rPr lang="en-US" sz="2000" dirty="0" smtClean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rgbClr val="F9267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200" dirty="0" smtClean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i="1" dirty="0">
                <a:solidFill>
                  <a:srgbClr val="66D9EF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u="sng" dirty="0">
                <a:solidFill>
                  <a:srgbClr val="A6E22E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Sample</a:t>
            </a:r>
            <a:r>
              <a:rPr lang="en-US" sz="1200" dirty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F9267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1200" dirty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u="sng" dirty="0" err="1">
                <a:solidFill>
                  <a:srgbClr val="A6E22E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React</a:t>
            </a:r>
            <a:r>
              <a:rPr lang="en-US" sz="1200" dirty="0" err="1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200" i="1" u="sng" dirty="0" err="1">
                <a:solidFill>
                  <a:srgbClr val="A6E22E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Component</a:t>
            </a:r>
            <a:r>
              <a:rPr lang="en-US" sz="1200" dirty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i="1" dirty="0">
                <a:solidFill>
                  <a:srgbClr val="66D9EF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1200" dirty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i="1" dirty="0">
                <a:solidFill>
                  <a:srgbClr val="66D9EF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1200" dirty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200" dirty="0" smtClean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1200" dirty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200" dirty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</a:br>
            <a:r>
              <a:rPr lang="en-US" sz="1200" dirty="0" smtClean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solidFill>
                  <a:srgbClr val="A6E22E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render</a:t>
            </a:r>
            <a:r>
              <a:rPr lang="en-US" sz="1200" dirty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sz="1200" dirty="0" smtClean="0">
                <a:solidFill>
                  <a:srgbClr val="F9267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		return</a:t>
            </a:r>
            <a:r>
              <a:rPr lang="en-US" sz="1200" dirty="0" smtClean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>
                <a:solidFill>
                  <a:srgbClr val="F9267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h4</a:t>
            </a:r>
            <a:r>
              <a:rPr lang="en-US" sz="1200" dirty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&gt;Sample&lt;/</a:t>
            </a:r>
            <a:r>
              <a:rPr lang="en-US" sz="1200" dirty="0">
                <a:solidFill>
                  <a:srgbClr val="F9267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h4</a:t>
            </a:r>
            <a:r>
              <a:rPr lang="en-US" sz="1200" dirty="0" smtClean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200" dirty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solidFill>
                <a:srgbClr val="F8F8F2"/>
              </a:solidFill>
              <a:effectLst>
                <a:glow>
                  <a:schemeClr val="accent1">
                    <a:alpha val="40000"/>
                  </a:schemeClr>
                </a:glow>
                <a:outerShdw dist="50800" dir="5400000" algn="ctr" rotWithShape="0">
                  <a:srgbClr val="000000">
                    <a:alpha val="43137"/>
                  </a:srgbClr>
                </a:outerShdw>
              </a:effectLst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F8F8F2"/>
                </a:solidFill>
                <a:effectLst>
                  <a:glow>
                    <a:schemeClr val="accent1">
                      <a:alpha val="40000"/>
                    </a:schemeClr>
                  </a:glow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05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Typescript/ES6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wrap="none">
            <a:noAutofit/>
          </a:bodyPr>
          <a:lstStyle/>
          <a:p>
            <a:r>
              <a:rPr lang="en-US" sz="12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AE81FF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as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React </a:t>
            </a:r>
            <a:r>
              <a:rPr lang="en-US" sz="12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E6DB74"/>
                </a:solidFill>
                <a:latin typeface="Consolas" charset="0"/>
                <a:ea typeface="Consolas" charset="0"/>
                <a:cs typeface="Consolas" charset="0"/>
              </a:rPr>
              <a:t>'react'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2000" dirty="0" smtClean="0">
              <a:solidFill>
                <a:srgbClr val="F9267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export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Sample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u="sng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React</a:t>
            </a:r>
            <a:r>
              <a:rPr lang="en-US" sz="2000" dirty="0" err="1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000" i="1" u="sng" dirty="0" err="1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Component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i="1" dirty="0">
                <a:solidFill>
                  <a:srgbClr val="66D9EF"/>
                </a:solidFill>
                <a:latin typeface="Consolas" charset="0"/>
                <a:ea typeface="Consolas" charset="0"/>
                <a:cs typeface="Consolas" charset="0"/>
              </a:rPr>
              <a:t>any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solidFill>
                  <a:srgbClr val="A6E22E"/>
                </a:solidFill>
                <a:latin typeface="Consolas" charset="0"/>
                <a:ea typeface="Consolas" charset="0"/>
                <a:cs typeface="Consolas" charset="0"/>
              </a:rPr>
              <a:t>render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sz="1200" dirty="0" smtClean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		return</a:t>
            </a:r>
            <a:r>
              <a:rPr lang="en-US" sz="12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h4</a:t>
            </a:r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&gt;Sample&lt;/</a:t>
            </a:r>
            <a:r>
              <a:rPr lang="en-US" sz="1200" dirty="0">
                <a:solidFill>
                  <a:srgbClr val="F92672"/>
                </a:solidFill>
                <a:latin typeface="Consolas" charset="0"/>
                <a:ea typeface="Consolas" charset="0"/>
                <a:cs typeface="Consolas" charset="0"/>
              </a:rPr>
              <a:t>h4</a:t>
            </a:r>
            <a:r>
              <a:rPr lang="en-US" sz="12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2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200" dirty="0" smtClean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solidFill>
                <a:srgbClr val="F8F8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3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_WinDays17_PPT_template">
  <a:themeElements>
    <a:clrScheme name="WinDays17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F05D02"/>
      </a:accent3>
      <a:accent4>
        <a:srgbClr val="92D05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F7189CBD-D811-4167-8C19-1B8524FE5EE6}" vid="{29DB6171-EB3D-4754-A15B-FECF801DF418}"/>
    </a:ext>
  </a:extLst>
</a:theme>
</file>

<file path=ppt/theme/theme2.xml><?xml version="1.0" encoding="utf-8"?>
<a:theme xmlns:a="http://schemas.openxmlformats.org/drawingml/2006/main" name="WD TECHNOLOGY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F7189CBD-D811-4167-8C19-1B8524FE5EE6}" vid="{D647E9E3-CD05-4436-80D2-FEC06D421599}"/>
    </a:ext>
  </a:extLst>
</a:theme>
</file>

<file path=ppt/theme/theme3.xml><?xml version="1.0" encoding="utf-8"?>
<a:theme xmlns:a="http://schemas.openxmlformats.org/drawingml/2006/main" name="WD GENERIC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F7189CBD-D811-4167-8C19-1B8524FE5EE6}" vid="{135A5DDB-7F17-48C0-A587-7CC4F5CB45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MS_WinDays17_PPT_template</Template>
  <TotalTime>1016</TotalTime>
  <Words>513</Words>
  <Application>Microsoft Macintosh PowerPoint</Application>
  <PresentationFormat>Custom</PresentationFormat>
  <Paragraphs>230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Consolas</vt:lpstr>
      <vt:lpstr>Menlo</vt:lpstr>
      <vt:lpstr>Segoe UI</vt:lpstr>
      <vt:lpstr>Segoe UI Light</vt:lpstr>
      <vt:lpstr>Segoe UI Semilight</vt:lpstr>
      <vt:lpstr>Wingdings</vt:lpstr>
      <vt:lpstr>Arial</vt:lpstr>
      <vt:lpstr>MS_WinDays17_PPT_template</vt:lpstr>
      <vt:lpstr>WD TECHNOLOGY TEMPLATE</vt:lpstr>
      <vt:lpstr>WD GENERIC TEMPLATE</vt:lpstr>
      <vt:lpstr>PowerPoint Presentation</vt:lpstr>
      <vt:lpstr>React i ASP.NET Core - kombinacija iz snova  </vt:lpstr>
      <vt:lpstr>Agenda</vt:lpstr>
      <vt:lpstr>Što je ReactJS?</vt:lpstr>
      <vt:lpstr>React demo</vt:lpstr>
      <vt:lpstr>React component</vt:lpstr>
      <vt:lpstr>Koliko novih stvari?</vt:lpstr>
      <vt:lpstr>Modules &amp; import</vt:lpstr>
      <vt:lpstr>Typescript/ES6 class</vt:lpstr>
      <vt:lpstr>React component</vt:lpstr>
      <vt:lpstr>Ali to nije sve!</vt:lpstr>
      <vt:lpstr>class =&gt; className</vt:lpstr>
      <vt:lpstr>for =&gt; htmlFor</vt:lpstr>
      <vt:lpstr>Props</vt:lpstr>
      <vt:lpstr>{expression}</vt:lpstr>
      <vt:lpstr>Kolekcije</vt:lpstr>
      <vt:lpstr>Kolekcije + key</vt:lpstr>
      <vt:lpstr>Props aka properties</vt:lpstr>
      <vt:lpstr>State</vt:lpstr>
      <vt:lpstr>Change state?</vt:lpstr>
      <vt:lpstr>Helper method</vt:lpstr>
      <vt:lpstr>State</vt:lpstr>
      <vt:lpstr>Više ekrana? Routing!</vt:lpstr>
      <vt:lpstr>SPA znači SPA</vt:lpstr>
      <vt:lpstr>A gdje je ASP.NET?</vt:lpstr>
      <vt:lpstr>SPA iz perspektive klijenta</vt:lpstr>
      <vt:lpstr>SPA &amp; Server Side Prerendering</vt:lpstr>
      <vt:lpstr>Redux</vt:lpstr>
      <vt:lpstr>Zaključak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&lt;Speech title here&gt;</dc:subject>
  <dc:creator>Lahi</dc:creator>
  <dc:description>Template: _x000d_
Formatting: _x000d_
Audience Type:</dc:description>
  <cp:lastModifiedBy>Toni Petrina</cp:lastModifiedBy>
  <cp:revision>46</cp:revision>
  <dcterms:created xsi:type="dcterms:W3CDTF">2017-03-28T11:41:43Z</dcterms:created>
  <dcterms:modified xsi:type="dcterms:W3CDTF">2017-04-28T11:17:01Z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