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37"/>
  </p:handoutMasterIdLst>
  <p:sldIdLst>
    <p:sldId id="263" r:id="rId5"/>
    <p:sldId id="269" r:id="rId6"/>
    <p:sldId id="274" r:id="rId7"/>
    <p:sldId id="270" r:id="rId8"/>
    <p:sldId id="271" r:id="rId9"/>
    <p:sldId id="292" r:id="rId10"/>
    <p:sldId id="275" r:id="rId11"/>
    <p:sldId id="266" r:id="rId12"/>
    <p:sldId id="279" r:id="rId13"/>
    <p:sldId id="297" r:id="rId14"/>
    <p:sldId id="281" r:id="rId15"/>
    <p:sldId id="294" r:id="rId16"/>
    <p:sldId id="280" r:id="rId17"/>
    <p:sldId id="293" r:id="rId18"/>
    <p:sldId id="287" r:id="rId19"/>
    <p:sldId id="284" r:id="rId20"/>
    <p:sldId id="295" r:id="rId21"/>
    <p:sldId id="296" r:id="rId22"/>
    <p:sldId id="273" r:id="rId23"/>
    <p:sldId id="282" r:id="rId24"/>
    <p:sldId id="288" r:id="rId25"/>
    <p:sldId id="291" r:id="rId26"/>
    <p:sldId id="299" r:id="rId27"/>
    <p:sldId id="286" r:id="rId28"/>
    <p:sldId id="289" r:id="rId29"/>
    <p:sldId id="298" r:id="rId30"/>
    <p:sldId id="285" r:id="rId31"/>
    <p:sldId id="276" r:id="rId32"/>
    <p:sldId id="277" r:id="rId33"/>
    <p:sldId id="290" r:id="rId34"/>
    <p:sldId id="272" r:id="rId35"/>
    <p:sldId id="26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ADF"/>
    <a:srgbClr val="2590A3"/>
    <a:srgbClr val="1084C6"/>
    <a:srgbClr val="6DB3E4"/>
    <a:srgbClr val="2D326E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 autoAdjust="0"/>
    <p:restoredTop sz="94712" autoAdjust="0"/>
  </p:normalViewPr>
  <p:slideViewPr>
    <p:cSldViewPr snapToObjects="1">
      <p:cViewPr varScale="1">
        <p:scale>
          <a:sx n="202" d="100"/>
          <a:sy n="202" d="100"/>
        </p:scale>
        <p:origin x="296" y="17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Kager" userId="beab57fd-1e18-4dcb-b611-baa1b617b8c0" providerId="ADAL" clId="{C762E2D0-6881-4718-B953-8DE7E6F1BBD1}"/>
    <pc:docChg chg="undo redo custSel modMainMaster">
      <pc:chgData name="Brenda Kager" userId="beab57fd-1e18-4dcb-b611-baa1b617b8c0" providerId="ADAL" clId="{C762E2D0-6881-4718-B953-8DE7E6F1BBD1}" dt="2019-05-02T13:13:00.057" v="10" actId="478"/>
      <pc:docMkLst>
        <pc:docMk/>
      </pc:docMkLst>
      <pc:sldMasterChg chg="addSp delSp modSp modSldLayout">
        <pc:chgData name="Brenda Kager" userId="beab57fd-1e18-4dcb-b611-baa1b617b8c0" providerId="ADAL" clId="{C762E2D0-6881-4718-B953-8DE7E6F1BBD1}" dt="2019-05-02T13:13:00.057" v="10" actId="478"/>
        <pc:sldMasterMkLst>
          <pc:docMk/>
          <pc:sldMasterMk cId="3525050226" sldId="2147483648"/>
        </pc:sldMasterMkLst>
        <pc:picChg chg="del">
          <ac:chgData name="Brenda Kager" userId="beab57fd-1e18-4dcb-b611-baa1b617b8c0" providerId="ADAL" clId="{C762E2D0-6881-4718-B953-8DE7E6F1BBD1}" dt="2019-04-15T12:08:52.958" v="0" actId="478"/>
          <ac:picMkLst>
            <pc:docMk/>
            <pc:sldMasterMk cId="3525050226" sldId="2147483648"/>
            <ac:picMk id="4" creationId="{00000000-0000-0000-0000-000000000000}"/>
          </ac:picMkLst>
        </pc:picChg>
        <pc:picChg chg="add mod ord">
          <ac:chgData name="Brenda Kager" userId="beab57fd-1e18-4dcb-b611-baa1b617b8c0" providerId="ADAL" clId="{C762E2D0-6881-4718-B953-8DE7E6F1BBD1}" dt="2019-04-15T12:09:01.359" v="2" actId="167"/>
          <ac:picMkLst>
            <pc:docMk/>
            <pc:sldMasterMk cId="3525050226" sldId="2147483648"/>
            <ac:picMk id="7" creationId="{B05642A2-EA5B-43CB-81EA-58043F7CFE04}"/>
          </ac:picMkLst>
        </pc:picChg>
        <pc:sldLayoutChg chg="addSp delSp">
          <pc:chgData name="Brenda Kager" userId="beab57fd-1e18-4dcb-b611-baa1b617b8c0" providerId="ADAL" clId="{C762E2D0-6881-4718-B953-8DE7E6F1BBD1}" dt="2019-05-02T13:13:00.057" v="10" actId="478"/>
          <pc:sldLayoutMkLst>
            <pc:docMk/>
            <pc:sldMasterMk cId="3525050226" sldId="2147483648"/>
            <pc:sldLayoutMk cId="191613598" sldId="2147483649"/>
          </pc:sldLayoutMkLst>
          <pc:picChg chg="add del">
            <ac:chgData name="Brenda Kager" userId="beab57fd-1e18-4dcb-b611-baa1b617b8c0" providerId="ADAL" clId="{C762E2D0-6881-4718-B953-8DE7E6F1BBD1}" dt="2019-05-02T13:13:00.057" v="10" actId="478"/>
            <ac:picMkLst>
              <pc:docMk/>
              <pc:sldMasterMk cId="3525050226" sldId="2147483648"/>
              <pc:sldLayoutMk cId="191613598" sldId="2147483649"/>
              <ac:picMk id="5" creationId="{A2354169-15CB-E747-88F4-F7F90BCD0E8B}"/>
            </ac:picMkLst>
          </pc:picChg>
          <pc:picChg chg="add del">
            <ac:chgData name="Brenda Kager" userId="beab57fd-1e18-4dcb-b611-baa1b617b8c0" providerId="ADAL" clId="{C762E2D0-6881-4718-B953-8DE7E6F1BBD1}" dt="2019-05-02T13:12:59.346" v="9"/>
            <ac:picMkLst>
              <pc:docMk/>
              <pc:sldMasterMk cId="3525050226" sldId="2147483648"/>
              <pc:sldLayoutMk cId="191613598" sldId="2147483649"/>
              <ac:picMk id="6" creationId="{CAC32A4E-96CF-4E13-945D-5F308674BD7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9141287" cy="5143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8" y="797003"/>
            <a:ext cx="5975349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39" y="3221382"/>
            <a:ext cx="5975350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bg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354169-15CB-E747-88F4-F7F90BCD0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153" y="4471741"/>
            <a:ext cx="2880317" cy="4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0320" y="1211750"/>
            <a:ext cx="6985368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&lt;Name speaker&gt;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2C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1287" cy="51434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</p:spPr>
        <p:txBody>
          <a:bodyPr anchor="ctr"/>
          <a:lstStyle>
            <a:lvl1pPr algn="ctr">
              <a:defRPr b="0" i="0">
                <a:solidFill>
                  <a:srgbClr val="FFFFF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&lt;Break&gt;</a:t>
            </a:r>
            <a:endParaRPr lang="en-US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>
                <a:solidFill>
                  <a:schemeClr val="bg1"/>
                </a:solidFill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279DDB2-505B-C649-A283-49B4C02E9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9141287" cy="514349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0B3BBC5-FF12-DF40-995D-4F315D76CA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153" y="4471741"/>
            <a:ext cx="2880317" cy="4762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00337" y="887509"/>
            <a:ext cx="6048127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bg1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&lt;Next session 00:00 – 00:00&gt;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00339" y="1412787"/>
            <a:ext cx="6048126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next session&gt;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700337" y="3394023"/>
            <a:ext cx="6048127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 next session&gt;</a:t>
            </a: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B05642A2-EA5B-43CB-81EA-58043F7CFE0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>
                <a:solidFill>
                  <a:schemeClr val="accent1"/>
                </a:solidFill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-dotnet.github.io/" TargetMode="External"/><Relationship Id="rId7" Type="http://schemas.openxmlformats.org/officeDocument/2006/relationships/hyperlink" Target="https://github.com/Dotnet-Boxed/Templates/blob/master/Docs/GraphQL.md" TargetMode="External"/><Relationship Id="rId2" Type="http://schemas.openxmlformats.org/officeDocument/2006/relationships/hyperlink" Target="https://blog.hasura.io/architecture-of-a-high-performance-graphql-to-sql-server-58d9944b8a8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ollographql.com/docs/react/" TargetMode="External"/><Relationship Id="rId5" Type="http://schemas.openxmlformats.org/officeDocument/2006/relationships/hyperlink" Target="https://www.apollographql.com/" TargetMode="External"/><Relationship Id="rId4" Type="http://schemas.openxmlformats.org/officeDocument/2006/relationships/hyperlink" Target="https://graphql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 err="1"/>
              <a:t>GraphQL</a:t>
            </a:r>
            <a:r>
              <a:rPr lang="hr-HR" b="1"/>
              <a:t> </a:t>
            </a:r>
            <a:r>
              <a:rPr lang="hr-HR" b="1" err="1"/>
              <a:t>with</a:t>
            </a:r>
            <a:r>
              <a:rPr lang="hr-HR" b="1"/>
              <a:t> </a:t>
            </a:r>
            <a:r>
              <a:rPr lang="hr-HR" b="1" err="1"/>
              <a:t>Entity</a:t>
            </a:r>
            <a:r>
              <a:rPr lang="hr-HR" b="1"/>
              <a:t> Framework Core</a:t>
            </a:r>
            <a:br>
              <a:rPr lang="hr-HR" b="1"/>
            </a:b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Toni Petrina</a:t>
            </a:r>
          </a:p>
        </p:txBody>
      </p:sp>
    </p:spTree>
    <p:extLst>
      <p:ext uri="{BB962C8B-B14F-4D97-AF65-F5344CB8AC3E}">
        <p14:creationId xmlns:p14="http://schemas.microsoft.com/office/powerpoint/2010/main" val="843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943D-D7A3-DB49-93BE-ED66F2DB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How</a:t>
            </a:r>
            <a:r>
              <a:rPr lang="sr-Latn-RS" dirty="0"/>
              <a:t> do </a:t>
            </a:r>
            <a:r>
              <a:rPr lang="sr-Latn-RS" dirty="0" err="1"/>
              <a:t>we</a:t>
            </a:r>
            <a:r>
              <a:rPr lang="sr-Latn-RS" dirty="0"/>
              <a:t> </a:t>
            </a:r>
            <a:r>
              <a:rPr lang="sr-Latn-RS" i="1" dirty="0" err="1"/>
              <a:t>get</a:t>
            </a:r>
            <a:r>
              <a:rPr lang="sr-Latn-RS" dirty="0"/>
              <a:t>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A1CE-01AD-6C46-B202-8491287EC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Every</a:t>
            </a:r>
            <a:r>
              <a:rPr lang="sr-Latn-RS" dirty="0"/>
              <a:t> </a:t>
            </a:r>
            <a:r>
              <a:rPr lang="sr-Latn-RS" dirty="0" err="1"/>
              <a:t>defined</a:t>
            </a:r>
            <a:r>
              <a:rPr lang="sr-Latn-RS" dirty="0"/>
              <a:t> </a:t>
            </a:r>
            <a:r>
              <a:rPr lang="sr-Latn-RS" dirty="0" err="1"/>
              <a:t>type</a:t>
            </a:r>
            <a:r>
              <a:rPr lang="sr-Latn-RS" dirty="0"/>
              <a:t> </a:t>
            </a:r>
            <a:r>
              <a:rPr lang="sr-Latn-RS" dirty="0" err="1"/>
              <a:t>needs</a:t>
            </a:r>
            <a:r>
              <a:rPr lang="sr-Latn-RS" dirty="0"/>
              <a:t> data </a:t>
            </a:r>
            <a:r>
              <a:rPr lang="sr-Latn-RS" dirty="0" err="1"/>
              <a:t>resolvers</a:t>
            </a:r>
            <a:endParaRPr lang="sr-Latn-RS" dirty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/>
              <a:t>Data </a:t>
            </a:r>
            <a:r>
              <a:rPr lang="sr-Latn-RS" dirty="0" err="1"/>
              <a:t>resolvers</a:t>
            </a:r>
            <a:r>
              <a:rPr lang="sr-Latn-RS" dirty="0"/>
              <a:t> </a:t>
            </a:r>
            <a:r>
              <a:rPr lang="sr-Latn-RS" dirty="0" err="1"/>
              <a:t>can</a:t>
            </a:r>
            <a:r>
              <a:rPr lang="sr-Latn-RS" dirty="0"/>
              <a:t> be </a:t>
            </a:r>
            <a:r>
              <a:rPr lang="sr-Latn-RS" dirty="0" err="1"/>
              <a:t>anything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7442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54B-673A-B043-98DD-5DF73AB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Fetching</a:t>
            </a:r>
            <a:r>
              <a:rPr lang="sr-Latn-RS"/>
              <a:t> </a:t>
            </a:r>
            <a:r>
              <a:rPr lang="sr-Latn-RS" err="1"/>
              <a:t>products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4583-06EA-6B47-998E-BAEF8D5E8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class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Demo1Query : 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ObjectGraphType</a:t>
            </a:r>
            <a:r>
              <a:rPr lang="hr-HR" sz="1200" i="1">
                <a:solidFill>
                  <a:srgbClr val="28C6E4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 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6AAF19"/>
                </a:solidFill>
                <a:latin typeface="Fira Code" panose="020B0509050000020004" pitchFamily="49" charset="0"/>
              </a:rPr>
              <a:t>Demo1Query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ApplicationDbContext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db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 { </a:t>
            </a:r>
          </a:p>
          <a:p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Field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ListGraphType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DemoProductType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&gt;&gt;(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  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products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 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resolve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context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=&gt;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  {</a:t>
            </a:r>
          </a:p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       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return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db.Product.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ToList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();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  }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);</a:t>
            </a:r>
          </a:p>
          <a:p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}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endParaRPr lang="hr-HR" sz="1200" err="1">
              <a:solidFill>
                <a:srgbClr val="F92672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9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54B-673A-B043-98DD-5DF73AB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Fetching</a:t>
            </a:r>
            <a:r>
              <a:rPr lang="sr-Latn-RS"/>
              <a:t> </a:t>
            </a:r>
            <a:r>
              <a:rPr lang="sr-Latn-RS" err="1"/>
              <a:t>products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4583-06EA-6B47-998E-BAEF8D5E8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class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DemoProductType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ObjectGraphType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DemoProduct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&gt;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 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DemoProductType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()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{</a:t>
            </a:r>
          </a:p>
          <a:p>
            <a:r>
              <a:rPr lang="hr-HR" sz="1200">
                <a:solidFill>
                  <a:srgbClr val="6AAF19"/>
                </a:solidFill>
                <a:latin typeface="Fira Code" panose="020B0509050000020004" pitchFamily="49" charset="0"/>
              </a:rPr>
              <a:t>    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Field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(i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=&gt;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i.Id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hr-HR" sz="1200">
                <a:solidFill>
                  <a:srgbClr val="6AAF19"/>
                </a:solidFill>
                <a:latin typeface="Fira Code" panose="020B0509050000020004" pitchFamily="49" charset="0"/>
              </a:rPr>
              <a:t>    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Field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(i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=&gt;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i.Name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}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[</a:t>
            </a:r>
            <a:r>
              <a:rPr lang="hr-HR" sz="1200" i="1">
                <a:solidFill>
                  <a:srgbClr val="28C6E4"/>
                </a:solidFill>
                <a:latin typeface="Fira Code" panose="020B0509050000020004" pitchFamily="49" charset="0"/>
              </a:rPr>
              <a:t>Table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Product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)]</a:t>
            </a:r>
          </a:p>
          <a:p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class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DemoProduct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[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Key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]</a:t>
            </a:r>
          </a:p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 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int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Id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{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get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;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set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; }</a:t>
            </a:r>
          </a:p>
          <a:p>
            <a:b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string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Name {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get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;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set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; }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54B-673A-B043-98DD-5DF73AB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Fetching</a:t>
            </a:r>
            <a:r>
              <a:rPr lang="sr-Latn-RS"/>
              <a:t> one </a:t>
            </a:r>
            <a:r>
              <a:rPr lang="sr-Latn-RS" err="1"/>
              <a:t>product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4583-06EA-6B47-998E-BAEF8D5E8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class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Demo1Query : 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ObjectGraphType</a:t>
            </a:r>
            <a:r>
              <a:rPr lang="hr-HR" sz="1200" i="1">
                <a:solidFill>
                  <a:srgbClr val="28C6E4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 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6AAF19"/>
                </a:solidFill>
                <a:latin typeface="Fira Code" panose="020B0509050000020004" pitchFamily="49" charset="0"/>
              </a:rPr>
              <a:t>Demo1Query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ApplicationDbContext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db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hr-HR" sz="1200">
                <a:solidFill>
                  <a:srgbClr val="6AAF19"/>
                </a:solidFill>
                <a:latin typeface="Fira Code" panose="020B0509050000020004" pitchFamily="49" charset="0"/>
              </a:rPr>
              <a:t>    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Field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DemoProductType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&gt;(</a:t>
            </a:r>
          </a:p>
          <a:p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      "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product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     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arguments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new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QueryArguments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new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QueryArgument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NonNullGraphType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IntGraphType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&gt;&gt; { Name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id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}),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 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resolve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context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=&gt;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        var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id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context.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GetArgument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int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&gt;(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id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       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return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db.Product.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FirstOrDefault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(x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=&gt;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x.Id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==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id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  }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);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}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endParaRPr lang="sr-Latn-RS" sz="1200"/>
          </a:p>
        </p:txBody>
      </p:sp>
    </p:spTree>
    <p:extLst>
      <p:ext uri="{BB962C8B-B14F-4D97-AF65-F5344CB8AC3E}">
        <p14:creationId xmlns:p14="http://schemas.microsoft.com/office/powerpoint/2010/main" val="335470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54B-673A-B043-98DD-5DF73AB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Fetching</a:t>
            </a:r>
            <a:r>
              <a:rPr lang="sr-Latn-RS"/>
              <a:t> </a:t>
            </a:r>
            <a:r>
              <a:rPr lang="sr-Latn-RS" err="1"/>
              <a:t>products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4583-06EA-6B47-998E-BAEF8D5E8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Field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ListGraphType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DemoProductType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&gt;&gt;(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 err="1">
                <a:solidFill>
                  <a:srgbClr val="F25A00"/>
                </a:solidFill>
                <a:latin typeface="Fira Code" panose="020B0509050000020004" pitchFamily="49" charset="0"/>
              </a:rPr>
              <a:t>products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arguments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new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QueryArguments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new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QueryArgument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StringGraphType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&gt; { Name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 err="1">
                <a:solidFill>
                  <a:srgbClr val="F25A00"/>
                </a:solidFill>
                <a:latin typeface="Fira Code" panose="020B0509050000020004" pitchFamily="49" charset="0"/>
              </a:rPr>
              <a:t>name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}),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resolve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context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=&gt;</a:t>
            </a:r>
            <a:endParaRPr lang="hr-HR" sz="11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{</a:t>
            </a:r>
            <a:b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var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nameFilter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context.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GetArgument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string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&gt;(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 err="1">
                <a:solidFill>
                  <a:srgbClr val="F25A00"/>
                </a:solidFill>
                <a:latin typeface="Fira Code" panose="020B0509050000020004" pitchFamily="49" charset="0"/>
              </a:rPr>
              <a:t>name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endParaRPr lang="hr-HR" sz="11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   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if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(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string.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IsNullOrEmpty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nameFilter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))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return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db.Product.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ToList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();</a:t>
            </a:r>
          </a:p>
          <a:p>
            <a:endParaRPr lang="hr-HR" sz="1100">
              <a:solidFill>
                <a:srgbClr val="F92672"/>
              </a:solidFill>
              <a:latin typeface="Fira Code" panose="020B0509050000020004" pitchFamily="49" charset="0"/>
            </a:endParaRPr>
          </a:p>
          <a:p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   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return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db.Product</a:t>
            </a:r>
            <a:endParaRPr lang="hr-HR" sz="11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  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Where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(x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=&gt;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EF.Functions.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Like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x.Name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nameFilter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))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  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ToList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();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}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endParaRPr lang="hr-HR" sz="1100" err="1">
              <a:solidFill>
                <a:srgbClr val="F92672"/>
              </a:solidFill>
              <a:latin typeface="Fira Code" panose="020B05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40AEB6-ECC9-9F44-9B00-900E08953FD4}"/>
              </a:ext>
            </a:extLst>
          </p:cNvPr>
          <p:cNvSpPr/>
          <p:nvPr/>
        </p:nvSpPr>
        <p:spPr>
          <a:xfrm>
            <a:off x="1763688" y="1419622"/>
            <a:ext cx="6408712" cy="3600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58F85-A678-C44E-9DF5-5E0E9958AC77}"/>
              </a:ext>
            </a:extLst>
          </p:cNvPr>
          <p:cNvSpPr/>
          <p:nvPr/>
        </p:nvSpPr>
        <p:spPr>
          <a:xfrm>
            <a:off x="1978648" y="2079870"/>
            <a:ext cx="4681584" cy="3600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3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DD56-3391-6346-B96C-8B80CB73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Powerful</a:t>
            </a:r>
            <a:r>
              <a:rPr lang="sr-Latn-RS"/>
              <a:t> </a:t>
            </a:r>
            <a:r>
              <a:rPr lang="sr-Latn-RS" err="1"/>
              <a:t>introspection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63350-51BC-D44A-A7E9-CB392F581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Inspectable</a:t>
            </a:r>
            <a:r>
              <a:rPr lang="sr-Latn-RS"/>
              <a:t> </a:t>
            </a:r>
            <a:r>
              <a:rPr lang="sr-Latn-RS" err="1"/>
              <a:t>by</a:t>
            </a:r>
            <a:r>
              <a:rPr lang="sr-Latn-RS"/>
              <a:t> </a:t>
            </a:r>
            <a:r>
              <a:rPr lang="sr-Latn-RS" err="1"/>
              <a:t>default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Allows</a:t>
            </a:r>
            <a:r>
              <a:rPr lang="sr-Latn-RS"/>
              <a:t> </a:t>
            </a:r>
            <a:r>
              <a:rPr lang="sr-Latn-RS" err="1"/>
              <a:t>tooling</a:t>
            </a:r>
            <a:r>
              <a:rPr lang="sr-Latn-RS"/>
              <a:t> on top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err="1"/>
              <a:t>Generate</a:t>
            </a:r>
            <a:r>
              <a:rPr lang="sr-Latn-RS"/>
              <a:t> </a:t>
            </a:r>
            <a:r>
              <a:rPr lang="sr-Latn-RS" err="1"/>
              <a:t>TypeScript</a:t>
            </a:r>
            <a:r>
              <a:rPr lang="sr-Latn-RS"/>
              <a:t> </a:t>
            </a:r>
            <a:r>
              <a:rPr lang="sr-Latn-RS" err="1"/>
              <a:t>files</a:t>
            </a:r>
            <a:endParaRPr lang="sr-Latn-RS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err="1"/>
              <a:t>GraphiQL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028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1EE6-0251-C34C-A470-48E78393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Mutations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7255F-5596-7A4B-AA72-00ACEEDBC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Another</a:t>
            </a:r>
            <a:r>
              <a:rPr lang="sr-Latn-RS"/>
              <a:t> </a:t>
            </a:r>
            <a:r>
              <a:rPr lang="sr-Latn-RS" err="1"/>
              <a:t>graph</a:t>
            </a:r>
            <a:r>
              <a:rPr lang="sr-Latn-RS"/>
              <a:t> </a:t>
            </a:r>
            <a:r>
              <a:rPr lang="sr-Latn-RS" err="1"/>
              <a:t>object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Can</a:t>
            </a:r>
            <a:r>
              <a:rPr lang="sr-Latn-RS"/>
              <a:t> </a:t>
            </a:r>
            <a:r>
              <a:rPr lang="sr-Latn-RS" err="1"/>
              <a:t>return</a:t>
            </a:r>
            <a:r>
              <a:rPr lang="sr-Latn-RS"/>
              <a:t> </a:t>
            </a:r>
            <a:r>
              <a:rPr lang="sr-Latn-RS" err="1"/>
              <a:t>object</a:t>
            </a:r>
            <a:r>
              <a:rPr lang="sr-Latn-RS"/>
              <a:t> – </a:t>
            </a:r>
            <a:r>
              <a:rPr lang="sr-Latn-RS" err="1"/>
              <a:t>reuse</a:t>
            </a:r>
            <a:r>
              <a:rPr lang="sr-Latn-RS"/>
              <a:t> </a:t>
            </a:r>
            <a:r>
              <a:rPr lang="sr-Latn-RS" err="1"/>
              <a:t>graph</a:t>
            </a:r>
            <a:r>
              <a:rPr lang="sr-Latn-RS"/>
              <a:t> </a:t>
            </a:r>
            <a:r>
              <a:rPr lang="sr-Latn-RS" err="1"/>
              <a:t>query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1623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54B-673A-B043-98DD-5DF73AB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Mutation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4583-06EA-6B47-998E-BAEF8D5E8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418184" cy="3553428"/>
          </a:xfrm>
        </p:spPr>
        <p:txBody>
          <a:bodyPr>
            <a:noAutofit/>
          </a:bodyPr>
          <a:lstStyle/>
          <a:p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class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ProductMutation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ObjectGraphType</a:t>
            </a:r>
            <a:endParaRPr lang="hr-HR" sz="11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 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ProductMutation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ApplicationDbContext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db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{</a:t>
            </a:r>
          </a:p>
          <a:p>
            <a:r>
              <a:rPr lang="hr-HR" sz="1100">
                <a:solidFill>
                  <a:srgbClr val="6AAF19"/>
                </a:solidFill>
                <a:latin typeface="Fira Code" panose="020B0509050000020004" pitchFamily="49" charset="0"/>
              </a:rPr>
              <a:t>    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Field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DemoProductType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&gt;(</a:t>
            </a:r>
          </a:p>
          <a:p>
            <a:r>
              <a:rPr lang="hr-HR" sz="1100">
                <a:solidFill>
                  <a:srgbClr val="6AAF19"/>
                </a:solidFill>
                <a:latin typeface="Fira Code" panose="020B0509050000020004" pitchFamily="49" charset="0"/>
              </a:rPr>
              <a:t>      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 err="1">
                <a:solidFill>
                  <a:srgbClr val="F25A00"/>
                </a:solidFill>
                <a:latin typeface="Fira Code" panose="020B0509050000020004" pitchFamily="49" charset="0"/>
              </a:rPr>
              <a:t>createProduct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arguments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new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QueryArguments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</a:p>
          <a:p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       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new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QueryArgument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NonNullGraphType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CreateProductType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&gt;&gt; {Name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 err="1">
                <a:solidFill>
                  <a:srgbClr val="F25A00"/>
                </a:solidFill>
                <a:latin typeface="Fira Code" panose="020B0509050000020004" pitchFamily="49" charset="0"/>
              </a:rPr>
              <a:t>product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}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),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resolve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context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=&gt;</a:t>
            </a:r>
            <a:endParaRPr lang="hr-HR" sz="11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{</a:t>
            </a:r>
          </a:p>
          <a:p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        var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product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context.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GetArgument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DemoProduct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&gt;(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 err="1">
                <a:solidFill>
                  <a:srgbClr val="F25A00"/>
                </a:solidFill>
                <a:latin typeface="Fira Code" panose="020B0509050000020004" pitchFamily="49" charset="0"/>
              </a:rPr>
              <a:t>product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);     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 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db.Product.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Add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product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 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db.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SaveChanges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();</a:t>
            </a:r>
          </a:p>
          <a:p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       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return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product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  }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);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}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endParaRPr lang="hr-HR" sz="1100" err="1">
              <a:solidFill>
                <a:srgbClr val="F92672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5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54B-673A-B043-98DD-5DF73AB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Mutation</a:t>
            </a:r>
            <a:r>
              <a:rPr lang="sr-Latn-RS"/>
              <a:t> param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4583-06EA-6B47-998E-BAEF8D5E8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418184" cy="3553428"/>
          </a:xfrm>
        </p:spPr>
        <p:txBody>
          <a:bodyPr>
            <a:noAutofit/>
          </a:bodyPr>
          <a:lstStyle/>
          <a:p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class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000000"/>
                </a:solidFill>
                <a:latin typeface="Fira Code" panose="020B0509050000020004" pitchFamily="49" charset="0"/>
              </a:rPr>
              <a:t>CreateProductType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InputObjectGraphType</a:t>
            </a:r>
            <a:endParaRPr lang="hr-HR" sz="11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  </a:t>
            </a:r>
            <a:r>
              <a:rPr lang="hr-HR" sz="11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CreateProductType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()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{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  Name </a:t>
            </a:r>
            <a:r>
              <a:rPr lang="hr-HR" sz="11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 err="1">
                <a:solidFill>
                  <a:srgbClr val="F25A00"/>
                </a:solidFill>
                <a:latin typeface="Fira Code" panose="020B0509050000020004" pitchFamily="49" charset="0"/>
              </a:rPr>
              <a:t>CreateProduct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hr-HR" sz="1100">
                <a:solidFill>
                  <a:srgbClr val="6AAF19"/>
                </a:solidFill>
                <a:latin typeface="Fira Code" panose="020B0509050000020004" pitchFamily="49" charset="0"/>
              </a:rPr>
              <a:t>    </a:t>
            </a:r>
            <a:r>
              <a:rPr lang="hr-HR" sz="1100" err="1">
                <a:solidFill>
                  <a:srgbClr val="6AAF19"/>
                </a:solidFill>
                <a:latin typeface="Fira Code" panose="020B0509050000020004" pitchFamily="49" charset="0"/>
              </a:rPr>
              <a:t>Field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NonNullGraphType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&lt;</a:t>
            </a:r>
            <a:r>
              <a:rPr lang="hr-HR" sz="1100" i="1" err="1">
                <a:solidFill>
                  <a:srgbClr val="28C6E4"/>
                </a:solidFill>
                <a:latin typeface="Fira Code" panose="020B0509050000020004" pitchFamily="49" charset="0"/>
              </a:rPr>
              <a:t>StringGraphType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&gt;&gt;(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 err="1">
                <a:solidFill>
                  <a:srgbClr val="F25A00"/>
                </a:solidFill>
                <a:latin typeface="Fira Code" panose="020B0509050000020004" pitchFamily="49" charset="0"/>
              </a:rPr>
              <a:t>name</a:t>
            </a:r>
            <a:r>
              <a:rPr lang="hr-HR" sz="1100">
                <a:solidFill>
                  <a:srgbClr val="F25A00"/>
                </a:solidFill>
                <a:latin typeface="Fira Code" panose="020B0509050000020004" pitchFamily="49" charset="0"/>
              </a:rPr>
              <a:t>"</a:t>
            </a:r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  }</a:t>
            </a:r>
          </a:p>
          <a:p>
            <a:r>
              <a:rPr lang="hr-HR" sz="110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endParaRPr lang="hr-HR" sz="1100" err="1">
              <a:solidFill>
                <a:srgbClr val="F92672"/>
              </a:solidFill>
              <a:latin typeface="Fira Code" panose="020B05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B2798-FF4E-F44F-8E72-6854AE0C2FF2}"/>
              </a:ext>
            </a:extLst>
          </p:cNvPr>
          <p:cNvSpPr txBox="1"/>
          <p:nvPr/>
        </p:nvSpPr>
        <p:spPr>
          <a:xfrm>
            <a:off x="2993457" y="1001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9153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C4D9-62B6-4746-9E7E-BE1259A0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Features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7B0D-3A1E-6041-B2B4-99331A419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Ask</a:t>
            </a:r>
            <a:r>
              <a:rPr lang="sr-Latn-RS"/>
              <a:t> </a:t>
            </a:r>
            <a:r>
              <a:rPr lang="sr-Latn-RS" err="1"/>
              <a:t>what</a:t>
            </a:r>
            <a:r>
              <a:rPr lang="sr-Latn-RS"/>
              <a:t> </a:t>
            </a:r>
            <a:r>
              <a:rPr lang="sr-Latn-RS" err="1"/>
              <a:t>you</a:t>
            </a:r>
            <a:r>
              <a:rPr lang="sr-Latn-RS"/>
              <a:t> </a:t>
            </a:r>
            <a:r>
              <a:rPr lang="sr-Latn-RS" err="1"/>
              <a:t>need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/>
              <a:t>One </a:t>
            </a:r>
            <a:r>
              <a:rPr lang="sr-Latn-RS" err="1"/>
              <a:t>request</a:t>
            </a:r>
            <a:r>
              <a:rPr lang="sr-Latn-RS"/>
              <a:t> </a:t>
            </a:r>
            <a:r>
              <a:rPr lang="sr-Latn-RS" err="1"/>
              <a:t>for</a:t>
            </a:r>
            <a:r>
              <a:rPr lang="sr-Latn-RS"/>
              <a:t> multiple </a:t>
            </a:r>
            <a:r>
              <a:rPr lang="sr-Latn-RS" err="1"/>
              <a:t>resources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Typed</a:t>
            </a:r>
            <a:r>
              <a:rPr lang="sr-Latn-RS"/>
              <a:t> </a:t>
            </a:r>
            <a:r>
              <a:rPr lang="sr-Latn-RS" err="1"/>
              <a:t>responses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Evolving</a:t>
            </a:r>
            <a:r>
              <a:rPr lang="sr-Latn-RS"/>
              <a:t> API </a:t>
            </a:r>
            <a:r>
              <a:rPr lang="sr-Latn-RS" err="1"/>
              <a:t>and</a:t>
            </a:r>
            <a:r>
              <a:rPr lang="sr-Latn-RS"/>
              <a:t> </a:t>
            </a:r>
            <a:r>
              <a:rPr lang="sr-Latn-RS" err="1"/>
              <a:t>metrics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GraphiQL</a:t>
            </a:r>
            <a:endParaRPr lang="sr-Latn-RS"/>
          </a:p>
          <a:p>
            <a:r>
              <a:rPr lang="sr-Latn-RS" err="1"/>
              <a:t>https</a:t>
            </a:r>
            <a:r>
              <a:rPr lang="sr-Latn-RS"/>
              <a:t>://</a:t>
            </a:r>
            <a:r>
              <a:rPr lang="sr-Latn-RS" err="1"/>
              <a:t>graphql.org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49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349E-31A2-2941-A95E-0767F6CC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6514-4D58-2F48-B500-E110E9FDB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What</a:t>
            </a:r>
            <a:r>
              <a:rPr lang="sr-Latn-RS"/>
              <a:t> is </a:t>
            </a:r>
            <a:r>
              <a:rPr lang="sr-Latn-RS" err="1"/>
              <a:t>GraphQL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GraphQL</a:t>
            </a:r>
            <a:r>
              <a:rPr lang="sr-Latn-RS"/>
              <a:t> in </a:t>
            </a:r>
            <a:r>
              <a:rPr lang="sr-Latn-RS" err="1"/>
              <a:t>action</a:t>
            </a:r>
            <a:endParaRPr lang="sr-Latn-RS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err="1"/>
              <a:t>Features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Conjuction</a:t>
            </a:r>
            <a:r>
              <a:rPr lang="sr-Latn-RS"/>
              <a:t> </a:t>
            </a:r>
            <a:r>
              <a:rPr lang="sr-Latn-RS" err="1"/>
              <a:t>with</a:t>
            </a:r>
            <a:r>
              <a:rPr lang="sr-Latn-RS"/>
              <a:t> EF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/>
              <a:t>Future </a:t>
            </a:r>
            <a:r>
              <a:rPr lang="sr-Latn-RS" err="1"/>
              <a:t>work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5571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 - Northwind</a:t>
            </a:r>
          </a:p>
        </p:txBody>
      </p:sp>
    </p:spTree>
    <p:extLst>
      <p:ext uri="{BB962C8B-B14F-4D97-AF65-F5344CB8AC3E}">
        <p14:creationId xmlns:p14="http://schemas.microsoft.com/office/powerpoint/2010/main" val="260283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BCBF-9449-A943-91F0-697FC52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What</a:t>
            </a:r>
            <a:r>
              <a:rPr lang="sr-Latn-RS"/>
              <a:t> </a:t>
            </a:r>
            <a:r>
              <a:rPr lang="sr-Latn-RS" err="1"/>
              <a:t>we</a:t>
            </a:r>
            <a:r>
              <a:rPr lang="sr-Latn-RS"/>
              <a:t> </a:t>
            </a:r>
            <a:r>
              <a:rPr lang="sr-Latn-RS" err="1"/>
              <a:t>have</a:t>
            </a:r>
            <a:r>
              <a:rPr lang="sr-Latn-RS"/>
              <a:t> </a:t>
            </a:r>
            <a:r>
              <a:rPr lang="sr-Latn-RS" err="1"/>
              <a:t>seen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8E25-19EE-1C42-B38B-784689AFC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Mappings</a:t>
            </a:r>
            <a:r>
              <a:rPr lang="sr-Latn-RS"/>
              <a:t>, </a:t>
            </a:r>
            <a:r>
              <a:rPr lang="sr-Latn-RS" err="1"/>
              <a:t>simple</a:t>
            </a:r>
            <a:r>
              <a:rPr lang="sr-Latn-RS"/>
              <a:t> </a:t>
            </a:r>
            <a:r>
              <a:rPr lang="sr-Latn-RS" err="1"/>
              <a:t>and</a:t>
            </a:r>
            <a:r>
              <a:rPr lang="sr-Latn-RS"/>
              <a:t> </a:t>
            </a:r>
            <a:r>
              <a:rPr lang="sr-Latn-RS" err="1"/>
              <a:t>complex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Deprecating</a:t>
            </a:r>
            <a:r>
              <a:rPr lang="sr-Latn-RS"/>
              <a:t> </a:t>
            </a:r>
            <a:r>
              <a:rPr lang="sr-Latn-RS" err="1"/>
              <a:t>fields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Complexity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/>
              <a:t>One to </a:t>
            </a:r>
            <a:r>
              <a:rPr lang="sr-Latn-RS" err="1"/>
              <a:t>many</a:t>
            </a:r>
            <a:r>
              <a:rPr lang="sr-Latn-RS"/>
              <a:t>, </a:t>
            </a:r>
            <a:r>
              <a:rPr lang="sr-Latn-RS" err="1"/>
              <a:t>many</a:t>
            </a:r>
            <a:r>
              <a:rPr lang="sr-Latn-RS"/>
              <a:t> to </a:t>
            </a:r>
            <a:r>
              <a:rPr lang="sr-Latn-RS" err="1"/>
              <a:t>many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DataLoader</a:t>
            </a:r>
            <a:r>
              <a:rPr lang="sr-Latn-RS"/>
              <a:t> </a:t>
            </a:r>
            <a:r>
              <a:rPr lang="sr-Latn-RS" err="1"/>
              <a:t>pattern</a:t>
            </a:r>
            <a:r>
              <a:rPr lang="sr-Latn-RS"/>
              <a:t> </a:t>
            </a:r>
            <a:r>
              <a:rPr lang="sr-Latn-RS" err="1"/>
              <a:t>for</a:t>
            </a:r>
            <a:r>
              <a:rPr lang="sr-Latn-RS"/>
              <a:t> </a:t>
            </a:r>
            <a:r>
              <a:rPr lang="sr-Latn-RS" err="1"/>
              <a:t>optimizing</a:t>
            </a:r>
            <a:r>
              <a:rPr lang="sr-Latn-RS"/>
              <a:t> N+1 </a:t>
            </a:r>
            <a:r>
              <a:rPr lang="sr-Latn-RS" err="1"/>
              <a:t>queries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533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A904-1C0D-2B4A-A3EE-B063C8CF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err="1"/>
              <a:t>When</a:t>
            </a:r>
            <a:r>
              <a:rPr lang="sr-Latn-RS"/>
              <a:t> do </a:t>
            </a:r>
            <a:r>
              <a:rPr lang="sr-Latn-RS" err="1"/>
              <a:t>we</a:t>
            </a:r>
            <a:r>
              <a:rPr lang="sr-Latn-RS"/>
              <a:t> </a:t>
            </a:r>
            <a:r>
              <a:rPr lang="sr-Latn-RS" err="1"/>
              <a:t>want</a:t>
            </a:r>
            <a:r>
              <a:rPr lang="sr-Latn-RS"/>
              <a:t> to </a:t>
            </a:r>
            <a:r>
              <a:rPr lang="sr-Latn-RS" err="1"/>
              <a:t>use</a:t>
            </a:r>
            <a:r>
              <a:rPr lang="sr-Latn-RS"/>
              <a:t> </a:t>
            </a:r>
            <a:r>
              <a:rPr lang="sr-Latn-RS" err="1"/>
              <a:t>this</a:t>
            </a:r>
            <a:r>
              <a:rPr lang="sr-Latn-RS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27650-614B-F848-96A2-63044FA52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Unknown</a:t>
            </a:r>
            <a:r>
              <a:rPr lang="sr-Latn-RS" dirty="0"/>
              <a:t> </a:t>
            </a:r>
            <a:r>
              <a:rPr lang="sr-Latn-RS" dirty="0" err="1"/>
              <a:t>consumer</a:t>
            </a:r>
            <a:r>
              <a:rPr lang="sr-Latn-RS" dirty="0"/>
              <a:t> </a:t>
            </a:r>
            <a:r>
              <a:rPr lang="sr-Latn-RS" dirty="0" err="1"/>
              <a:t>patterns</a:t>
            </a:r>
            <a:r>
              <a:rPr lang="sr-Latn-RS" dirty="0"/>
              <a:t> (</a:t>
            </a:r>
            <a:r>
              <a:rPr lang="sr-Latn-RS" dirty="0" err="1"/>
              <a:t>public</a:t>
            </a:r>
            <a:r>
              <a:rPr lang="sr-Latn-RS" dirty="0"/>
              <a:t> API)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dirty="0" err="1"/>
              <a:t>Underfetching</a:t>
            </a:r>
            <a:r>
              <a:rPr lang="sr-Latn-RS" dirty="0"/>
              <a:t> (N+1), </a:t>
            </a:r>
            <a:r>
              <a:rPr lang="sr-Latn-RS" dirty="0" err="1"/>
              <a:t>overfetching</a:t>
            </a:r>
            <a:endParaRPr lang="sr-Latn-RS" dirty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Quickly</a:t>
            </a:r>
            <a:r>
              <a:rPr lang="sr-Latn-RS" dirty="0"/>
              <a:t> </a:t>
            </a:r>
            <a:r>
              <a:rPr lang="sr-Latn-RS" dirty="0" err="1"/>
              <a:t>evolving</a:t>
            </a:r>
            <a:r>
              <a:rPr lang="sr-Latn-RS" dirty="0"/>
              <a:t> </a:t>
            </a:r>
            <a:r>
              <a:rPr lang="sr-Latn-RS" dirty="0" err="1"/>
              <a:t>backend</a:t>
            </a:r>
            <a:r>
              <a:rPr lang="sr-Latn-RS" dirty="0"/>
              <a:t>/</a:t>
            </a:r>
            <a:r>
              <a:rPr lang="sr-Latn-RS" dirty="0" err="1"/>
              <a:t>frontend</a:t>
            </a:r>
            <a:endParaRPr lang="sr-Latn-RS" dirty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Microservices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33434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DE2B-6CBA-7440-B766-131A0CAA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GraphQL</a:t>
            </a:r>
            <a:r>
              <a:rPr lang="sr-Latn-RS" dirty="0"/>
              <a:t> </a:t>
            </a:r>
            <a:r>
              <a:rPr lang="sr-Latn-RS" dirty="0" err="1"/>
              <a:t>limitations</a:t>
            </a:r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D27A7-7F5D-A84B-B0F9-BD7D2EE4A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Standardized</a:t>
            </a:r>
            <a:r>
              <a:rPr lang="sr-Latn-RS" dirty="0"/>
              <a:t> </a:t>
            </a:r>
            <a:r>
              <a:rPr lang="sr-Latn-RS" dirty="0" err="1"/>
              <a:t>endpoint</a:t>
            </a:r>
            <a:r>
              <a:rPr lang="sr-Latn-RS" dirty="0"/>
              <a:t> (</a:t>
            </a:r>
            <a:r>
              <a:rPr lang="sr-Latn-RS" dirty="0" err="1"/>
              <a:t>only</a:t>
            </a:r>
            <a:r>
              <a:rPr lang="sr-Latn-RS" dirty="0"/>
              <a:t> 1)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/>
              <a:t>POST </a:t>
            </a:r>
            <a:r>
              <a:rPr lang="sr-Latn-RS" dirty="0" err="1"/>
              <a:t>vs</a:t>
            </a:r>
            <a:r>
              <a:rPr lang="sr-Latn-RS" dirty="0"/>
              <a:t> PUT </a:t>
            </a:r>
            <a:r>
              <a:rPr lang="sr-Latn-RS" dirty="0" err="1"/>
              <a:t>vs</a:t>
            </a:r>
            <a:r>
              <a:rPr lang="sr-Latn-RS" dirty="0"/>
              <a:t> PATCH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/>
              <a:t>Naming </a:t>
            </a:r>
            <a:r>
              <a:rPr lang="sr-Latn-RS" dirty="0" err="1"/>
              <a:t>discussions</a:t>
            </a:r>
            <a:endParaRPr lang="sr-Latn-RS" dirty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Proliferation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special</a:t>
            </a:r>
            <a:r>
              <a:rPr lang="sr-Latn-RS" dirty="0"/>
              <a:t> </a:t>
            </a:r>
            <a:r>
              <a:rPr lang="sr-Latn-RS" dirty="0" err="1"/>
              <a:t>types</a:t>
            </a:r>
            <a:endParaRPr lang="sr-Latn-RS" dirty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Waiting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endpoint</a:t>
            </a:r>
            <a:r>
              <a:rPr lang="sr-Latn-RS" dirty="0"/>
              <a:t> to be </a:t>
            </a:r>
            <a:r>
              <a:rPr lang="sr-Latn-RS" dirty="0" err="1"/>
              <a:t>extended</a:t>
            </a:r>
            <a:r>
              <a:rPr lang="sr-Latn-R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167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– </a:t>
            </a:r>
            <a:r>
              <a:rPr lang="nl-NL" dirty="0" err="1"/>
              <a:t>consume</a:t>
            </a:r>
            <a:r>
              <a:rPr lang="nl-NL"/>
              <a:t> </a:t>
            </a:r>
            <a:r>
              <a:rPr lang="nl-NL" err="1"/>
              <a:t>from</a:t>
            </a:r>
            <a:r>
              <a:rPr lang="nl-NL"/>
              <a:t> </a:t>
            </a:r>
            <a:r>
              <a:rPr lang="nl-NL" err="1"/>
              <a:t>frontend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953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CCB2-2C0B-624E-8D1F-303CB912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Using</a:t>
            </a:r>
            <a:r>
              <a:rPr lang="sr-Latn-RS"/>
              <a:t> </a:t>
            </a:r>
            <a:r>
              <a:rPr lang="sr-Latn-RS" err="1"/>
              <a:t>Apollo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74B08-B1B3-904F-B50C-AC5584B33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import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ApolloClient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, {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gql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}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from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'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apollo-boost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'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const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client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new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ApolloClient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uri: 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'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https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://localhost:5001/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api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/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graphql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'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  <a:p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client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.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query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({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query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gql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`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  {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    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products</a:t>
            </a:r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 {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      </a:t>
            </a:r>
            <a:r>
              <a:rPr lang="hr-HR" sz="1200" err="1">
                <a:solidFill>
                  <a:srgbClr val="F25A00"/>
                </a:solidFill>
                <a:latin typeface="Fira Code" panose="020B0509050000020004" pitchFamily="49" charset="0"/>
              </a:rPr>
              <a:t>productName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    }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F25A00"/>
                </a:solidFill>
                <a:latin typeface="Fira Code" panose="020B0509050000020004" pitchFamily="49" charset="0"/>
              </a:rPr>
              <a:t>  }`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})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.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then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200" i="1" err="1">
                <a:solidFill>
                  <a:srgbClr val="FD971F"/>
                </a:solidFill>
                <a:latin typeface="Fira Code" panose="020B0509050000020004" pitchFamily="49" charset="0"/>
              </a:rPr>
              <a:t>result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i="1">
                <a:solidFill>
                  <a:srgbClr val="28C6E4"/>
                </a:solidFill>
                <a:latin typeface="Fira Code" panose="020B0509050000020004" pitchFamily="49" charset="0"/>
              </a:rPr>
              <a:t>=&gt;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6AAF19"/>
                </a:solidFill>
                <a:latin typeface="Fira Code" panose="020B0509050000020004" pitchFamily="49" charset="0"/>
              </a:rPr>
              <a:t>setData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result.data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));</a:t>
            </a:r>
          </a:p>
          <a:p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sr-Latn-R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50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– </a:t>
            </a:r>
            <a:r>
              <a:rPr lang="nl-NL" dirty="0" err="1"/>
              <a:t>Relay</a:t>
            </a:r>
            <a:r>
              <a:rPr lang="nl-NL" dirty="0"/>
              <a:t> </a:t>
            </a:r>
            <a:r>
              <a:rPr lang="nl-NL" dirty="0" err="1"/>
              <a:t>connections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999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D35D-FED0-E642-B6B0-35965128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…</a:t>
            </a:r>
            <a:r>
              <a:rPr lang="sr-Latn-RS" err="1"/>
              <a:t>further</a:t>
            </a:r>
            <a:r>
              <a:rPr lang="sr-Latn-RS"/>
              <a:t> </a:t>
            </a:r>
            <a:r>
              <a:rPr lang="sr-Latn-RS" err="1"/>
              <a:t>features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873C1-1686-2341-ACFA-CC5BA8D20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2400" err="1"/>
              <a:t>Authorization</a:t>
            </a:r>
            <a:r>
              <a:rPr lang="sr-Latn-RS" sz="2400"/>
              <a:t> on </a:t>
            </a:r>
            <a:r>
              <a:rPr lang="sr-Latn-RS" sz="2400" err="1"/>
              <a:t>field</a:t>
            </a:r>
            <a:r>
              <a:rPr lang="sr-Latn-RS" sz="2400"/>
              <a:t> </a:t>
            </a:r>
            <a:r>
              <a:rPr lang="sr-Latn-RS" sz="2400" err="1"/>
              <a:t>level</a:t>
            </a:r>
            <a:endParaRPr lang="sr-Latn-RS" sz="240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2400" err="1"/>
              <a:t>Learn</a:t>
            </a:r>
            <a:r>
              <a:rPr lang="sr-Latn-RS" sz="2400"/>
              <a:t> </a:t>
            </a:r>
            <a:r>
              <a:rPr lang="sr-Latn-RS" sz="2400" err="1"/>
              <a:t>type</a:t>
            </a:r>
            <a:r>
              <a:rPr lang="sr-Latn-RS" sz="2400"/>
              <a:t> </a:t>
            </a:r>
            <a:r>
              <a:rPr lang="sr-Latn-RS" sz="2400" err="1"/>
              <a:t>system</a:t>
            </a:r>
            <a:r>
              <a:rPr lang="sr-Latn-RS" sz="2400"/>
              <a:t> </a:t>
            </a:r>
            <a:r>
              <a:rPr lang="sr-Latn-RS" sz="2400" err="1"/>
              <a:t>under</a:t>
            </a:r>
            <a:r>
              <a:rPr lang="sr-Latn-RS" sz="2400"/>
              <a:t> </a:t>
            </a:r>
            <a:r>
              <a:rPr lang="sr-Latn-RS" sz="2400" err="1"/>
              <a:t>the</a:t>
            </a:r>
            <a:r>
              <a:rPr lang="sr-Latn-RS" sz="2400"/>
              <a:t> </a:t>
            </a:r>
            <a:r>
              <a:rPr lang="sr-Latn-RS" sz="2400" err="1"/>
              <a:t>hood</a:t>
            </a:r>
            <a:endParaRPr lang="sr-Latn-RS" sz="240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sz="2000"/>
              <a:t>Union </a:t>
            </a:r>
            <a:r>
              <a:rPr lang="sr-Latn-RS" sz="2000" err="1"/>
              <a:t>types</a:t>
            </a:r>
            <a:endParaRPr lang="sr-Latn-RS" sz="200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sz="2000" err="1"/>
              <a:t>Enums</a:t>
            </a:r>
            <a:endParaRPr lang="sr-Latn-RS" sz="200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sz="2000"/>
              <a:t>Split </a:t>
            </a:r>
            <a:r>
              <a:rPr lang="sr-Latn-RS" sz="2000" err="1"/>
              <a:t>schema</a:t>
            </a:r>
            <a:r>
              <a:rPr lang="sr-Latn-RS" sz="2000"/>
              <a:t> in multiple </a:t>
            </a:r>
            <a:r>
              <a:rPr lang="sr-Latn-RS" sz="2000" err="1"/>
              <a:t>files</a:t>
            </a:r>
            <a:endParaRPr lang="sr-Latn-RS" sz="200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2400" err="1"/>
              <a:t>Generate</a:t>
            </a:r>
            <a:r>
              <a:rPr lang="sr-Latn-RS" sz="2400"/>
              <a:t> </a:t>
            </a:r>
            <a:r>
              <a:rPr lang="sr-Latn-RS" sz="2400" err="1"/>
              <a:t>simple</a:t>
            </a:r>
            <a:r>
              <a:rPr lang="sr-Latn-RS" sz="2400"/>
              <a:t> </a:t>
            </a:r>
            <a:r>
              <a:rPr lang="sr-Latn-RS" sz="2400" err="1"/>
              <a:t>GraphQL</a:t>
            </a:r>
            <a:r>
              <a:rPr lang="sr-Latn-RS" sz="2400"/>
              <a:t> </a:t>
            </a:r>
            <a:r>
              <a:rPr lang="sr-Latn-RS" sz="2400" err="1"/>
              <a:t>for</a:t>
            </a:r>
            <a:r>
              <a:rPr lang="sr-Latn-RS" sz="2400"/>
              <a:t> CRUD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2400" err="1"/>
              <a:t>Subscriptions</a:t>
            </a:r>
            <a:endParaRPr lang="sr-Latn-RS" sz="240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2400" err="1"/>
              <a:t>Variables</a:t>
            </a:r>
            <a:r>
              <a:rPr lang="sr-Latn-RS" sz="2400"/>
              <a:t>, </a:t>
            </a:r>
            <a:r>
              <a:rPr lang="sr-Latn-RS" sz="2400" err="1"/>
              <a:t>fragments</a:t>
            </a:r>
            <a:r>
              <a:rPr lang="sr-Latn-RS" sz="2400"/>
              <a:t>, more…</a:t>
            </a:r>
          </a:p>
        </p:txBody>
      </p:sp>
    </p:spTree>
    <p:extLst>
      <p:ext uri="{BB962C8B-B14F-4D97-AF65-F5344CB8AC3E}">
        <p14:creationId xmlns:p14="http://schemas.microsoft.com/office/powerpoint/2010/main" val="265982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072F-F50F-6E4C-BFED-F59AFA27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Pitfalls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AFD5A-2FD4-BB44-83E2-C5B205542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Authorization</a:t>
            </a:r>
            <a:r>
              <a:rPr lang="sr-Latn-RS"/>
              <a:t> – </a:t>
            </a:r>
            <a:r>
              <a:rPr lang="sr-Latn-RS" err="1"/>
              <a:t>can</a:t>
            </a:r>
            <a:r>
              <a:rPr lang="sr-Latn-RS"/>
              <a:t> </a:t>
            </a:r>
            <a:r>
              <a:rPr lang="sr-Latn-RS" err="1"/>
              <a:t>you</a:t>
            </a:r>
            <a:r>
              <a:rPr lang="sr-Latn-RS"/>
              <a:t> </a:t>
            </a:r>
            <a:r>
              <a:rPr lang="sr-Latn-RS" err="1"/>
              <a:t>access</a:t>
            </a:r>
            <a:r>
              <a:rPr lang="sr-Latn-RS"/>
              <a:t> </a:t>
            </a:r>
            <a:r>
              <a:rPr lang="sr-Latn-RS" err="1"/>
              <a:t>this</a:t>
            </a:r>
            <a:r>
              <a:rPr lang="sr-Latn-RS"/>
              <a:t>?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Errors</a:t>
            </a:r>
            <a:r>
              <a:rPr lang="sr-Latn-RS"/>
              <a:t> – </a:t>
            </a:r>
            <a:r>
              <a:rPr lang="sr-Latn-RS" err="1"/>
              <a:t>How</a:t>
            </a:r>
            <a:r>
              <a:rPr lang="sr-Latn-RS"/>
              <a:t> to </a:t>
            </a:r>
            <a:r>
              <a:rPr lang="sr-Latn-RS" err="1"/>
              <a:t>handle</a:t>
            </a:r>
            <a:r>
              <a:rPr lang="sr-Latn-RS"/>
              <a:t> </a:t>
            </a:r>
            <a:r>
              <a:rPr lang="sr-Latn-RS" err="1"/>
              <a:t>special</a:t>
            </a:r>
            <a:r>
              <a:rPr lang="sr-Latn-RS"/>
              <a:t> </a:t>
            </a:r>
            <a:r>
              <a:rPr lang="sr-Latn-RS" err="1"/>
              <a:t>cases</a:t>
            </a:r>
            <a:r>
              <a:rPr lang="sr-Latn-RS"/>
              <a:t>?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Overfetching</a:t>
            </a:r>
            <a:r>
              <a:rPr lang="sr-Latn-RS"/>
              <a:t> on server side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/>
              <a:t>DDOS </a:t>
            </a:r>
            <a:r>
              <a:rPr lang="sr-Latn-RS" err="1"/>
              <a:t>waiting</a:t>
            </a:r>
            <a:r>
              <a:rPr lang="sr-Latn-RS"/>
              <a:t> to </a:t>
            </a:r>
            <a:r>
              <a:rPr lang="sr-Latn-RS" err="1"/>
              <a:t>happen</a:t>
            </a:r>
            <a:r>
              <a:rPr lang="sr-Latn-RS"/>
              <a:t>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err="1"/>
              <a:t>Efficient</a:t>
            </a:r>
            <a:r>
              <a:rPr lang="sr-Latn-RS"/>
              <a:t> </a:t>
            </a:r>
            <a:r>
              <a:rPr lang="sr-Latn-RS" err="1"/>
              <a:t>translation</a:t>
            </a:r>
            <a:r>
              <a:rPr lang="sr-Latn-RS"/>
              <a:t>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r-Latn-RS" err="1"/>
              <a:t>Max</a:t>
            </a:r>
            <a:r>
              <a:rPr lang="sr-Latn-RS"/>
              <a:t> </a:t>
            </a:r>
            <a:r>
              <a:rPr lang="sr-Latn-RS" err="1"/>
              <a:t>depth</a:t>
            </a:r>
            <a:r>
              <a:rPr lang="sr-Latn-RS"/>
              <a:t>?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513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1F4-E67A-2047-9034-5EF3038E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Conclusion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5B1BB-182C-BB4D-B064-04C6303C8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err="1"/>
              <a:t>Should</a:t>
            </a:r>
            <a:r>
              <a:rPr lang="sr-Latn-RS"/>
              <a:t> </a:t>
            </a:r>
            <a:r>
              <a:rPr lang="sr-Latn-RS" err="1"/>
              <a:t>you</a:t>
            </a:r>
            <a:r>
              <a:rPr lang="sr-Latn-RS"/>
              <a:t> </a:t>
            </a:r>
            <a:r>
              <a:rPr lang="sr-Latn-RS" err="1"/>
              <a:t>use</a:t>
            </a:r>
            <a:r>
              <a:rPr lang="sr-Latn-RS"/>
              <a:t> </a:t>
            </a:r>
            <a:r>
              <a:rPr lang="sr-Latn-RS" err="1"/>
              <a:t>it</a:t>
            </a:r>
            <a:r>
              <a:rPr lang="sr-Latn-RS"/>
              <a:t>?</a:t>
            </a:r>
          </a:p>
          <a:p>
            <a:endParaRPr lang="sr-Latn-RS"/>
          </a:p>
          <a:p>
            <a:endParaRPr lang="sr-Latn-RS"/>
          </a:p>
          <a:p>
            <a:r>
              <a:rPr lang="sr-Latn-RS" err="1"/>
              <a:t>It</a:t>
            </a:r>
            <a:r>
              <a:rPr lang="sr-Latn-RS"/>
              <a:t> </a:t>
            </a:r>
            <a:r>
              <a:rPr lang="sr-Latn-RS" err="1"/>
              <a:t>depends</a:t>
            </a:r>
            <a:r>
              <a:rPr lang="sr-Latn-R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08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CD79-AAD9-D442-B539-B6D73229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Toni Petrina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386E-EE89-854E-95C3-D3358929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err="1"/>
              <a:t>Full</a:t>
            </a:r>
            <a:r>
              <a:rPr lang="sr-Latn-RS"/>
              <a:t> </a:t>
            </a:r>
            <a:r>
              <a:rPr lang="sr-Latn-RS" err="1"/>
              <a:t>stack</a:t>
            </a:r>
            <a:r>
              <a:rPr lang="sr-Latn-RS"/>
              <a:t> dev, Microsoft MVP</a:t>
            </a:r>
          </a:p>
          <a:p>
            <a:r>
              <a:rPr lang="nl-NL" err="1"/>
              <a:t>Visma</a:t>
            </a:r>
            <a:r>
              <a:rPr lang="nl-NL"/>
              <a:t> e-</a:t>
            </a:r>
            <a:r>
              <a:rPr lang="nl-NL" err="1"/>
              <a:t>conomic</a:t>
            </a:r>
            <a:r>
              <a:rPr lang="nl-NL"/>
              <a:t> a/s</a:t>
            </a:r>
          </a:p>
          <a:p>
            <a:r>
              <a:rPr lang="nl-NL"/>
              <a:t>@</a:t>
            </a:r>
            <a:r>
              <a:rPr lang="nl-NL" err="1"/>
              <a:t>to_pe</a:t>
            </a:r>
            <a:r>
              <a:rPr lang="nl-NL"/>
              <a:t> </a:t>
            </a:r>
            <a:r>
              <a:rPr lang="nl-NL" err="1"/>
              <a:t>https</a:t>
            </a:r>
            <a:r>
              <a:rPr lang="nl-NL"/>
              <a:t>://</a:t>
            </a:r>
            <a:r>
              <a:rPr lang="nl-NL" err="1"/>
              <a:t>github.com</a:t>
            </a:r>
            <a:r>
              <a:rPr lang="nl-NL"/>
              <a:t>/</a:t>
            </a:r>
            <a:r>
              <a:rPr lang="nl-NL" err="1"/>
              <a:t>tpetrina</a:t>
            </a:r>
            <a:endParaRPr lang="nl-NL"/>
          </a:p>
          <a:p>
            <a:endParaRPr lang="sr-Latn-R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8F09D5F-FD82-D040-AB7E-4408A4075187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6658" r="6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191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792B-7589-3842-9E36-3216EEB1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See</a:t>
            </a:r>
            <a:r>
              <a:rPr lang="sr-Latn-RS"/>
              <a:t>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99F3-FA2B-0449-9E28-FA3085DB0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1400"/>
              <a:t>Hasura </a:t>
            </a:r>
            <a:r>
              <a:rPr lang="sr-Latn-RS" sz="1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https://blog.hasura.io/architecture-of-a-high-performance-graphql-to-sql-server-58d9944b8a87/</a:t>
            </a:r>
            <a:endParaRPr lang="sr-Latn-RS" sz="140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14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https://graphql-dotnet.github.io</a:t>
            </a:r>
            <a:endParaRPr lang="sr-Latn-RS" sz="140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14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https://graphql.org</a:t>
            </a:r>
            <a:endParaRPr lang="sr-Latn-RS" sz="140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14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https://www.apollographql.com</a:t>
            </a:r>
            <a:r>
              <a:rPr lang="sr-Latn-RS" sz="14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/docs/react/</a:t>
            </a:r>
            <a:endParaRPr lang="sr-Latn-RS" sz="140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sz="14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https://github.com/Dotnet-Boxed/Templates/blob/master/Docs/GraphQL.md</a:t>
            </a:r>
            <a:endParaRPr lang="sr-Latn-RS" sz="1400"/>
          </a:p>
          <a:p>
            <a:pPr marL="468312" indent="-457200">
              <a:buFont typeface="Arial" panose="020B0604020202020204" pitchFamily="34" charset="0"/>
              <a:buChar char="•"/>
            </a:pPr>
            <a:endParaRPr lang="sr-Latn-RS" sz="1400"/>
          </a:p>
        </p:txBody>
      </p:sp>
    </p:spTree>
    <p:extLst>
      <p:ext uri="{BB962C8B-B14F-4D97-AF65-F5344CB8AC3E}">
        <p14:creationId xmlns:p14="http://schemas.microsoft.com/office/powerpoint/2010/main" val="37839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2434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err="1"/>
              <a:t>Thank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!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err="1"/>
              <a:t>Please</a:t>
            </a:r>
            <a:r>
              <a:rPr lang="hr-HR"/>
              <a:t> </a:t>
            </a:r>
            <a:r>
              <a:rPr lang="hr-HR" err="1"/>
              <a:t>review</a:t>
            </a:r>
            <a:r>
              <a:rPr lang="hr-HR"/>
              <a:t> </a:t>
            </a:r>
            <a:r>
              <a:rPr lang="hr-HR" err="1"/>
              <a:t>my</a:t>
            </a:r>
            <a:r>
              <a:rPr lang="hr-HR"/>
              <a:t> </a:t>
            </a:r>
            <a:r>
              <a:rPr lang="hr-HR" err="1"/>
              <a:t>session</a:t>
            </a:r>
            <a:r>
              <a:rPr lang="hr-HR"/>
              <a:t> </a:t>
            </a:r>
            <a:r>
              <a:rPr lang="hr-HR" err="1"/>
              <a:t>in</a:t>
            </a:r>
            <a:r>
              <a:rPr lang="hr-HR"/>
              <a:t> </a:t>
            </a:r>
            <a:r>
              <a:rPr lang="hr-HR" err="1"/>
              <a:t>the</a:t>
            </a:r>
            <a:r>
              <a:rPr lang="hr-HR"/>
              <a:t> </a:t>
            </a:r>
            <a:r>
              <a:rPr lang="hr-HR" err="1"/>
              <a:t>Yellenge</a:t>
            </a:r>
            <a:r>
              <a:rPr lang="hr-HR"/>
              <a:t> App!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7F8E-B2D8-5E49-A8E6-8BC7F907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What</a:t>
            </a:r>
            <a:r>
              <a:rPr lang="sr-Latn-RS"/>
              <a:t> is </a:t>
            </a:r>
            <a:r>
              <a:rPr lang="sr-Latn-RS" err="1"/>
              <a:t>GraphQL</a:t>
            </a:r>
            <a:r>
              <a:rPr lang="sr-Latn-RS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3921-8A93-7D41-B7A7-037439AC1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/>
              <a:t>A </a:t>
            </a:r>
            <a:r>
              <a:rPr lang="sr-Latn-RS" err="1"/>
              <a:t>new</a:t>
            </a:r>
            <a:r>
              <a:rPr lang="sr-Latn-RS"/>
              <a:t> </a:t>
            </a:r>
            <a:r>
              <a:rPr lang="sr-Latn-RS" err="1"/>
              <a:t>way</a:t>
            </a:r>
            <a:r>
              <a:rPr lang="sr-Latn-RS"/>
              <a:t> </a:t>
            </a:r>
            <a:r>
              <a:rPr lang="sr-Latn-RS" err="1"/>
              <a:t>of</a:t>
            </a:r>
            <a:r>
              <a:rPr lang="sr-Latn-RS"/>
              <a:t> </a:t>
            </a:r>
            <a:r>
              <a:rPr lang="sr-Latn-RS" err="1"/>
              <a:t>building</a:t>
            </a:r>
            <a:r>
              <a:rPr lang="sr-Latn-RS"/>
              <a:t> </a:t>
            </a:r>
            <a:r>
              <a:rPr lang="sr-Latn-RS" err="1"/>
              <a:t>APIs</a:t>
            </a:r>
            <a:r>
              <a:rPr lang="sr-Latn-RS"/>
              <a:t> </a:t>
            </a:r>
            <a:r>
              <a:rPr lang="sr-Latn-RS" err="1"/>
              <a:t>with</a:t>
            </a:r>
            <a:r>
              <a:rPr lang="sr-Latn-RS"/>
              <a:t> </a:t>
            </a:r>
            <a:r>
              <a:rPr lang="sr-Latn-RS" err="1"/>
              <a:t>strong</a:t>
            </a:r>
            <a:r>
              <a:rPr lang="sr-Latn-RS"/>
              <a:t> </a:t>
            </a:r>
            <a:r>
              <a:rPr lang="sr-Latn-RS" err="1"/>
              <a:t>emphasis</a:t>
            </a:r>
            <a:r>
              <a:rPr lang="sr-Latn-RS"/>
              <a:t> on </a:t>
            </a:r>
            <a:r>
              <a:rPr lang="sr-Latn-RS" err="1"/>
              <a:t>graph-like</a:t>
            </a:r>
            <a:r>
              <a:rPr lang="sr-Latn-RS"/>
              <a:t> </a:t>
            </a:r>
            <a:r>
              <a:rPr lang="sr-Latn-RS" err="1"/>
              <a:t>querying</a:t>
            </a:r>
            <a:endParaRPr lang="sr-Latn-RS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/>
              <a:t>Single </a:t>
            </a:r>
            <a:r>
              <a:rPr lang="sr-Latn-RS" err="1"/>
              <a:t>endpoint</a:t>
            </a:r>
            <a:r>
              <a:rPr lang="sr-Latn-RS"/>
              <a:t> (POST)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err="1"/>
              <a:t>Requires</a:t>
            </a:r>
            <a:r>
              <a:rPr lang="sr-Latn-RS"/>
              <a:t> data </a:t>
            </a:r>
            <a:r>
              <a:rPr lang="sr-Latn-RS" err="1"/>
              <a:t>modeling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959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539E-026A-7449-8069-55C93B8B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Model –&gt;</a:t>
            </a:r>
            <a:r>
              <a:rPr lang="sr-Latn-RS" err="1"/>
              <a:t>Ask</a:t>
            </a:r>
            <a:r>
              <a:rPr lang="sr-Latn-RS"/>
              <a:t> –&gt; </a:t>
            </a:r>
            <a:r>
              <a:rPr lang="sr-Latn-RS" err="1"/>
              <a:t>Results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165FE-4506-B244-829C-71810D41A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7784" y="1191740"/>
            <a:ext cx="3313728" cy="3553428"/>
          </a:xfrm>
        </p:spPr>
        <p:txBody>
          <a:bodyPr>
            <a:noAutofit/>
          </a:bodyPr>
          <a:lstStyle/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err="1"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sz="1200" err="1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GraphQL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200" err="1">
                <a:latin typeface="Consolas" panose="020B0609020204030204" pitchFamily="49" charset="0"/>
                <a:cs typeface="Consolas" panose="020B0609020204030204" pitchFamily="49" charset="0"/>
              </a:rPr>
              <a:t>tagline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sr-Latn-R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4979432-640E-7642-BE4F-48D0DC1D07C7}"/>
              </a:ext>
            </a:extLst>
          </p:cNvPr>
          <p:cNvSpPr txBox="1">
            <a:spLocks/>
          </p:cNvSpPr>
          <p:nvPr/>
        </p:nvSpPr>
        <p:spPr>
          <a:xfrm>
            <a:off x="5652120" y="1191740"/>
            <a:ext cx="3313728" cy="355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tagline</a:t>
            </a:r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</a:t>
            </a:r>
            <a:r>
              <a:rPr lang="hr-HR" sz="1200" err="1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 err="1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hr-HR" sz="1200" err="1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APIs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r-Latn-R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FDEB240-911E-CE44-9587-02864D3E5785}"/>
              </a:ext>
            </a:extLst>
          </p:cNvPr>
          <p:cNvSpPr txBox="1">
            <a:spLocks/>
          </p:cNvSpPr>
          <p:nvPr/>
        </p:nvSpPr>
        <p:spPr>
          <a:xfrm>
            <a:off x="107504" y="1191740"/>
            <a:ext cx="3313728" cy="355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200" err="1">
                <a:solidFill>
                  <a:srgbClr val="B11A0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Project 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 err="1">
                <a:solidFill>
                  <a:srgbClr val="CA9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tagline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 err="1">
                <a:solidFill>
                  <a:srgbClr val="CA9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contributors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hr-HR" sz="1200">
                <a:solidFill>
                  <a:srgbClr val="CA9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r-Latn-R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2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539E-026A-7449-8069-55C93B8B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Model –&gt;</a:t>
            </a:r>
            <a:r>
              <a:rPr lang="sr-Latn-RS" err="1"/>
              <a:t>Ask</a:t>
            </a:r>
            <a:r>
              <a:rPr lang="sr-Latn-RS"/>
              <a:t> –&gt; </a:t>
            </a:r>
            <a:r>
              <a:rPr lang="sr-Latn-RS" err="1"/>
              <a:t>Results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165FE-4506-B244-829C-71810D41A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7784" y="1191740"/>
            <a:ext cx="3313728" cy="3553428"/>
          </a:xfrm>
        </p:spPr>
        <p:txBody>
          <a:bodyPr>
            <a:noAutofit/>
          </a:bodyPr>
          <a:lstStyle/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err="1"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sz="1200" err="1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GraphQL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200" err="1">
                <a:latin typeface="Consolas" panose="020B0609020204030204" pitchFamily="49" charset="0"/>
                <a:cs typeface="Consolas" panose="020B0609020204030204" pitchFamily="49" charset="0"/>
              </a:rPr>
              <a:t>tagline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sr-Latn-R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4979432-640E-7642-BE4F-48D0DC1D07C7}"/>
              </a:ext>
            </a:extLst>
          </p:cNvPr>
          <p:cNvSpPr txBox="1">
            <a:spLocks/>
          </p:cNvSpPr>
          <p:nvPr/>
        </p:nvSpPr>
        <p:spPr>
          <a:xfrm>
            <a:off x="5652120" y="1191740"/>
            <a:ext cx="3313728" cy="355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tagline</a:t>
            </a:r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</a:t>
            </a:r>
            <a:r>
              <a:rPr lang="hr-HR" sz="1200" err="1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 err="1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hr-HR" sz="1200" err="1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APIs</a:t>
            </a:r>
            <a:r>
              <a:rPr lang="hr-HR" sz="1200">
                <a:solidFill>
                  <a:srgbClr val="D642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r-Latn-R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FDEB240-911E-CE44-9587-02864D3E5785}"/>
              </a:ext>
            </a:extLst>
          </p:cNvPr>
          <p:cNvSpPr txBox="1">
            <a:spLocks/>
          </p:cNvSpPr>
          <p:nvPr/>
        </p:nvSpPr>
        <p:spPr>
          <a:xfrm>
            <a:off x="107504" y="1191740"/>
            <a:ext cx="3313728" cy="355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200" err="1">
                <a:solidFill>
                  <a:srgbClr val="B11A0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Project 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 err="1">
                <a:solidFill>
                  <a:srgbClr val="CA9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tagline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 err="1">
                <a:solidFill>
                  <a:srgbClr val="CA9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err="1">
                <a:solidFill>
                  <a:srgbClr val="1F61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contributors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hr-H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hr-HR" sz="1200">
                <a:solidFill>
                  <a:srgbClr val="CA9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hr-H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r-Latn-R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35B21-C4C4-C84D-B669-C55C211EE398}"/>
              </a:ext>
            </a:extLst>
          </p:cNvPr>
          <p:cNvSpPr txBox="1"/>
          <p:nvPr/>
        </p:nvSpPr>
        <p:spPr>
          <a:xfrm>
            <a:off x="251520" y="2355726"/>
            <a:ext cx="18722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/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1D16-A136-B249-981D-668E101CC46F}"/>
              </a:ext>
            </a:extLst>
          </p:cNvPr>
          <p:cNvSpPr txBox="1"/>
          <p:nvPr/>
        </p:nvSpPr>
        <p:spPr>
          <a:xfrm>
            <a:off x="2989184" y="2369389"/>
            <a:ext cx="18722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err="1"/>
              <a:t>Query</a:t>
            </a:r>
            <a:endParaRPr lang="sr-Latn-R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D0FA8-0324-3843-ABD3-8631AD13F08E}"/>
              </a:ext>
            </a:extLst>
          </p:cNvPr>
          <p:cNvSpPr txBox="1"/>
          <p:nvPr/>
        </p:nvSpPr>
        <p:spPr>
          <a:xfrm>
            <a:off x="6156176" y="2355726"/>
            <a:ext cx="18722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err="1"/>
              <a:t>Result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0050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F2CC-8368-0D43-A8F3-53F8D63E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Connect</a:t>
            </a:r>
            <a:r>
              <a:rPr lang="sr-Latn-RS" dirty="0"/>
              <a:t> to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885-30EE-8148-9D4F-4119DA9F8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We</a:t>
            </a:r>
            <a:r>
              <a:rPr lang="sr-Latn-RS" dirty="0"/>
              <a:t> </a:t>
            </a:r>
            <a:r>
              <a:rPr lang="sr-Latn-RS" dirty="0" err="1"/>
              <a:t>will</a:t>
            </a:r>
            <a:r>
              <a:rPr lang="sr-Latn-RS" dirty="0"/>
              <a:t> </a:t>
            </a:r>
            <a:r>
              <a:rPr lang="sr-Latn-RS" dirty="0" err="1"/>
              <a:t>use</a:t>
            </a:r>
            <a:r>
              <a:rPr lang="sr-Latn-RS" dirty="0"/>
              <a:t> EF </a:t>
            </a:r>
            <a:r>
              <a:rPr lang="sr-Latn-RS" dirty="0" err="1"/>
              <a:t>Core</a:t>
            </a:r>
            <a:r>
              <a:rPr lang="sr-Latn-RS" dirty="0"/>
              <a:t> to </a:t>
            </a:r>
            <a:r>
              <a:rPr lang="sr-Latn-RS" dirty="0" err="1"/>
              <a:t>resolve</a:t>
            </a:r>
            <a:r>
              <a:rPr lang="sr-Latn-RS" dirty="0"/>
              <a:t> data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Mapping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EF </a:t>
            </a:r>
            <a:r>
              <a:rPr lang="sr-Latn-RS" dirty="0" err="1"/>
              <a:t>models</a:t>
            </a:r>
            <a:r>
              <a:rPr lang="sr-Latn-RS" dirty="0"/>
              <a:t> to </a:t>
            </a:r>
            <a:r>
              <a:rPr lang="sr-Latn-RS" dirty="0" err="1"/>
              <a:t>GraphQL</a:t>
            </a:r>
            <a:endParaRPr lang="sr-Latn-RS" dirty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/>
              <a:t>Data </a:t>
            </a:r>
            <a:r>
              <a:rPr lang="sr-Latn-RS" dirty="0" err="1"/>
              <a:t>loader</a:t>
            </a:r>
            <a:endParaRPr lang="sr-Latn-RS" dirty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Pitfalls</a:t>
            </a:r>
            <a:endParaRPr lang="sr-Latn-RS" dirty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sr-Latn-RS" dirty="0" err="1"/>
              <a:t>Why</a:t>
            </a:r>
            <a:r>
              <a:rPr lang="sr-Latn-RS" dirty="0"/>
              <a:t> EF? </a:t>
            </a:r>
            <a:r>
              <a:rPr lang="sr-Latn-RS" dirty="0" err="1"/>
              <a:t>Because</a:t>
            </a:r>
            <a:r>
              <a:rPr lang="sr-Latn-RS" dirty="0"/>
              <a:t> </a:t>
            </a:r>
            <a:r>
              <a:rPr lang="sr-Latn-RS" dirty="0" err="1"/>
              <a:t>it</a:t>
            </a:r>
            <a:r>
              <a:rPr lang="sr-Latn-RS" dirty="0"/>
              <a:t> </a:t>
            </a:r>
            <a:r>
              <a:rPr lang="sr-Latn-RS" dirty="0" err="1"/>
              <a:t>supports</a:t>
            </a:r>
            <a:r>
              <a:rPr lang="sr-Latn-RS" dirty="0"/>
              <a:t> SQL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NoSQL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762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083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406E-8899-6447-9A7A-9BDA784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Declaring</a:t>
            </a:r>
            <a:r>
              <a:rPr lang="sr-Latn-RS"/>
              <a:t> global </a:t>
            </a:r>
            <a:r>
              <a:rPr lang="sr-Latn-RS" err="1"/>
              <a:t>schema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FA12D-C410-5241-8BCB-25987F940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class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Demo1Schema : </a:t>
            </a:r>
            <a:r>
              <a:rPr lang="hr-HR" sz="1200" i="1" err="1">
                <a:solidFill>
                  <a:srgbClr val="28C6E4"/>
                </a:solidFill>
                <a:latin typeface="Fira Code" panose="020B0509050000020004" pitchFamily="49" charset="0"/>
              </a:rPr>
              <a:t>Schema</a:t>
            </a:r>
            <a:endParaRPr lang="hr-HR" sz="120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  </a:t>
            </a:r>
            <a:r>
              <a:rPr lang="hr-HR" sz="1200" err="1">
                <a:solidFill>
                  <a:srgbClr val="F92672"/>
                </a:solidFill>
                <a:latin typeface="Fira Code" panose="020B0509050000020004" pitchFamily="49" charset="0"/>
              </a:rPr>
              <a:t>public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6AAF19"/>
                </a:solidFill>
                <a:latin typeface="Fira Code" panose="020B0509050000020004" pitchFamily="49" charset="0"/>
              </a:rPr>
              <a:t>Demo1Schema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hr-HR" sz="1200" i="1">
                <a:solidFill>
                  <a:srgbClr val="28C6E4"/>
                </a:solidFill>
                <a:latin typeface="Fira Code" panose="020B0509050000020004" pitchFamily="49" charset="0"/>
              </a:rPr>
              <a:t>Demo1Query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query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{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 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Query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>
                <a:solidFill>
                  <a:srgbClr val="F92672"/>
                </a:solidFill>
                <a:latin typeface="Fira Code" panose="020B0509050000020004" pitchFamily="49" charset="0"/>
              </a:rPr>
              <a:t>=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hr-HR" sz="1200" err="1">
                <a:solidFill>
                  <a:srgbClr val="000000"/>
                </a:solidFill>
                <a:latin typeface="Fira Code" panose="020B0509050000020004" pitchFamily="49" charset="0"/>
              </a:rPr>
              <a:t>query</a:t>
            </a:r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  }</a:t>
            </a:r>
          </a:p>
          <a:p>
            <a:r>
              <a:rPr lang="hr-HR" sz="120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endParaRPr lang="sr-Latn-R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891958d-2370-4526-82cd-f303136956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D65CADBD20F44B823D3A456FEF9B1" ma:contentTypeVersion="9" ma:contentTypeDescription="Een nieuw document maken." ma:contentTypeScope="" ma:versionID="9c1bca518ff02b008d5d8b95043e7170">
  <xsd:schema xmlns:xsd="http://www.w3.org/2001/XMLSchema" xmlns:xs="http://www.w3.org/2001/XMLSchema" xmlns:p="http://schemas.microsoft.com/office/2006/metadata/properties" xmlns:ns2="5891958d-2370-4526-82cd-f303136956a2" xmlns:ns3="042fe71a-d378-40e6-b588-f343e11f8b3b" targetNamespace="http://schemas.microsoft.com/office/2006/metadata/properties" ma:root="true" ma:fieldsID="b5cf6fb46e2f72d21178c3aba47d4210" ns2:_="" ns3:_="">
    <xsd:import namespace="5891958d-2370-4526-82cd-f303136956a2"/>
    <xsd:import namespace="042fe71a-d378-40e6-b588-f343e11f8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1958d-2370-4526-82cd-f30313695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fe71a-d378-40e6-b588-f343e11f8b3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1607CF-1953-494E-B54E-B981E1D524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091CE4-B3A4-4390-9381-0A8FAF523F41}">
  <ds:schemaRefs>
    <ds:schemaRef ds:uri="5891958d-2370-4526-82cd-f303136956a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42fe71a-d378-40e6-b588-f343e11f8b3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ACCE45-D505-4E70-A9C8-63BACCF63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1958d-2370-4526-82cd-f303136956a2"/>
    <ds:schemaRef ds:uri="042fe71a-d378-40e6-b588-f343e11f8b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909</Words>
  <Application>Microsoft Macintosh PowerPoint</Application>
  <PresentationFormat>On-screen Show (16:9)</PresentationFormat>
  <Paragraphs>237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Consolas</vt:lpstr>
      <vt:lpstr>Fira Code</vt:lpstr>
      <vt:lpstr>Lucida Grande</vt:lpstr>
      <vt:lpstr>Segoe</vt:lpstr>
      <vt:lpstr>Segoe Light</vt:lpstr>
      <vt:lpstr>Segoe UI</vt:lpstr>
      <vt:lpstr>Segoe UI Historic</vt:lpstr>
      <vt:lpstr>Segoe UI Light</vt:lpstr>
      <vt:lpstr>Office Theme</vt:lpstr>
      <vt:lpstr>GraphQL with Entity Framework Core </vt:lpstr>
      <vt:lpstr>Agenda</vt:lpstr>
      <vt:lpstr>Toni Petrina</vt:lpstr>
      <vt:lpstr>What is GraphQL?</vt:lpstr>
      <vt:lpstr>Model –&gt;Ask –&gt; Results</vt:lpstr>
      <vt:lpstr>Model –&gt;Ask –&gt; Results</vt:lpstr>
      <vt:lpstr>Connect to SQL</vt:lpstr>
      <vt:lpstr>Demo</vt:lpstr>
      <vt:lpstr>Declaring global schema</vt:lpstr>
      <vt:lpstr>How do we get data?</vt:lpstr>
      <vt:lpstr>Fetching products</vt:lpstr>
      <vt:lpstr>Fetching products</vt:lpstr>
      <vt:lpstr>Fetching one product</vt:lpstr>
      <vt:lpstr>Fetching products</vt:lpstr>
      <vt:lpstr>Powerful introspection</vt:lpstr>
      <vt:lpstr>Mutations</vt:lpstr>
      <vt:lpstr>Mutation</vt:lpstr>
      <vt:lpstr>Mutation param</vt:lpstr>
      <vt:lpstr>Features</vt:lpstr>
      <vt:lpstr>Demo - Northwind</vt:lpstr>
      <vt:lpstr>What we have seen</vt:lpstr>
      <vt:lpstr>When do we want to use this?</vt:lpstr>
      <vt:lpstr>GraphQL limitations</vt:lpstr>
      <vt:lpstr>Demo – consume from frontend</vt:lpstr>
      <vt:lpstr>Using Apollo</vt:lpstr>
      <vt:lpstr>Demo – Relay connections</vt:lpstr>
      <vt:lpstr>…further features</vt:lpstr>
      <vt:lpstr>Pitfalls</vt:lpstr>
      <vt:lpstr>Conclusion</vt:lpstr>
      <vt:lpstr>See more</vt:lpstr>
      <vt:lpstr>Questions?</vt:lpstr>
      <vt:lpstr>PowerPoint Presentation</vt:lpstr>
    </vt:vector>
  </TitlesOfParts>
  <Company>Taco van Gerven grafisch ontwerper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Toni Petrina</cp:lastModifiedBy>
  <cp:revision>97</cp:revision>
  <dcterms:created xsi:type="dcterms:W3CDTF">2013-10-22T18:22:58Z</dcterms:created>
  <dcterms:modified xsi:type="dcterms:W3CDTF">2019-06-06T14:05:35Z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0x01010097CD65CADBD20F44B823D3A456FEF9B1</vt:lpwstr>
  </property>
  <property fmtid="{D5CDD505-2E9C-101B-9397-08002B2CF9AE}" pid="3" name="AuthorIds_UIVersion_512">
    <vt:lpwstr>6</vt:lpwstr>
  </property>
</Properties>
</file>