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9.xml" ContentType="application/vnd.openxmlformats-officedocument.presentationml.tags+xml"/>
  <Override PartName="/ppt/notesSlides/notesSlide15.xml" ContentType="application/vnd.openxmlformats-officedocument.presentationml.notesSlide+xml"/>
  <Override PartName="/ppt/tags/tag10.xml" ContentType="application/vnd.openxmlformats-officedocument.presentationml.tags+xml"/>
  <Override PartName="/ppt/notesSlides/notesSlide16.xml" ContentType="application/vnd.openxmlformats-officedocument.presentationml.notesSlide+xml"/>
  <Override PartName="/ppt/tags/tag11.xml" ContentType="application/vnd.openxmlformats-officedocument.presentationml.tags+xml"/>
  <Override PartName="/ppt/notesSlides/notesSlide17.xml" ContentType="application/vnd.openxmlformats-officedocument.presentationml.notesSlide+xml"/>
  <Override PartName="/ppt/tags/tag12.xml" ContentType="application/vnd.openxmlformats-officedocument.presentationml.tags+xml"/>
  <Override PartName="/ppt/notesSlides/notesSlide18.xml" ContentType="application/vnd.openxmlformats-officedocument.presentationml.notesSlide+xml"/>
  <Override PartName="/ppt/tags/tag13.xml" ContentType="application/vnd.openxmlformats-officedocument.presentationml.tags+xml"/>
  <Override PartName="/ppt/notesSlides/notesSlide19.xml" ContentType="application/vnd.openxmlformats-officedocument.presentationml.notesSlide+xml"/>
  <Override PartName="/ppt/tags/tag14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15.xml" ContentType="application/vnd.openxmlformats-officedocument.presentationml.tags+xml"/>
  <Override PartName="/ppt/notesSlides/notesSlide22.xml" ContentType="application/vnd.openxmlformats-officedocument.presentationml.notesSlide+xml"/>
  <Override PartName="/ppt/tags/tag16.xml" ContentType="application/vnd.openxmlformats-officedocument.presentationml.tags+xml"/>
  <Override PartName="/ppt/notesSlides/notesSlide23.xml" ContentType="application/vnd.openxmlformats-officedocument.presentationml.notesSlide+xml"/>
  <Override PartName="/ppt/tags/tag17.xml" ContentType="application/vnd.openxmlformats-officedocument.presentationml.tags+xml"/>
  <Override PartName="/ppt/notesSlides/notesSlide24.xml" ContentType="application/vnd.openxmlformats-officedocument.presentationml.notesSlide+xml"/>
  <Override PartName="/ppt/tags/tag18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19.xml" ContentType="application/vnd.openxmlformats-officedocument.presentationml.tags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318" r:id="rId2"/>
    <p:sldId id="258" r:id="rId3"/>
    <p:sldId id="322" r:id="rId4"/>
    <p:sldId id="261" r:id="rId5"/>
    <p:sldId id="265" r:id="rId6"/>
    <p:sldId id="266" r:id="rId7"/>
    <p:sldId id="304" r:id="rId8"/>
    <p:sldId id="269" r:id="rId9"/>
    <p:sldId id="270" r:id="rId10"/>
    <p:sldId id="271" r:id="rId11"/>
    <p:sldId id="272" r:id="rId12"/>
    <p:sldId id="273" r:id="rId13"/>
    <p:sldId id="301" r:id="rId14"/>
    <p:sldId id="302" r:id="rId15"/>
    <p:sldId id="303" r:id="rId16"/>
    <p:sldId id="311" r:id="rId17"/>
    <p:sldId id="279" r:id="rId18"/>
    <p:sldId id="281" r:id="rId19"/>
    <p:sldId id="282" r:id="rId20"/>
    <p:sldId id="309" r:id="rId21"/>
    <p:sldId id="290" r:id="rId22"/>
    <p:sldId id="289" r:id="rId23"/>
    <p:sldId id="321" r:id="rId24"/>
    <p:sldId id="293" r:id="rId25"/>
    <p:sldId id="294" r:id="rId26"/>
    <p:sldId id="298" r:id="rId27"/>
    <p:sldId id="313" r:id="rId28"/>
    <p:sldId id="299" r:id="rId29"/>
    <p:sldId id="283" r:id="rId30"/>
    <p:sldId id="312" r:id="rId31"/>
    <p:sldId id="285" r:id="rId32"/>
    <p:sldId id="310" r:id="rId33"/>
    <p:sldId id="314" r:id="rId34"/>
    <p:sldId id="315" r:id="rId35"/>
    <p:sldId id="316" r:id="rId36"/>
    <p:sldId id="319" r:id="rId37"/>
    <p:sldId id="320" r:id="rId38"/>
  </p:sldIdLst>
  <p:sldSz cx="9144000" cy="6858000" type="screen4x3"/>
  <p:notesSz cx="6858000" cy="9144000"/>
  <p:custDataLst>
    <p:tags r:id="rId4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81" autoAdjust="0"/>
    <p:restoredTop sz="67789" autoAdjust="0"/>
  </p:normalViewPr>
  <p:slideViewPr>
    <p:cSldViewPr>
      <p:cViewPr varScale="1">
        <p:scale>
          <a:sx n="49" d="100"/>
          <a:sy n="49" d="100"/>
        </p:scale>
        <p:origin x="-199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2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D30731-3D32-4F22-851F-A585E9528576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petsas@ics.forth.gr - IMC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288AE-27FD-41DC-A298-2E1F4A692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9704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7AFAB-4605-436E-953D-C813362952F5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petsas@ics.forth.gr - IMC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7CD7A-E80A-41B4-AF6A-F0C0D6752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7017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Good</a:t>
            </a:r>
            <a:r>
              <a:rPr lang="en-US" baseline="0" dirty="0" smtClean="0"/>
              <a:t> Afternoon! My name is </a:t>
            </a:r>
            <a:r>
              <a:rPr lang="en-US" baseline="0" dirty="0" err="1" smtClean="0"/>
              <a:t>Thanasis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Petsas</a:t>
            </a:r>
            <a:r>
              <a:rPr lang="en-US" baseline="0" dirty="0" smtClean="0"/>
              <a:t>!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am going to present you our work Rise of the Planet of the apps,</a:t>
            </a:r>
          </a:p>
          <a:p>
            <a:r>
              <a:rPr lang="en-US" baseline="0" dirty="0" smtClean="0"/>
              <a:t>a systematic study of the mobile app ecosystem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 is a joint work and was done in collaboration with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7CD7A-E80A-41B4-AF6A-F0C0D6752FD3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petsas@ics.forth.gr - IMC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351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</a:t>
            </a:r>
            <a:r>
              <a:rPr lang="en-US" baseline="0" dirty="0" smtClean="0"/>
              <a:t> we can see the app popularity distribution in </a:t>
            </a:r>
            <a:r>
              <a:rPr lang="en-US" baseline="0" dirty="0" err="1" smtClean="0"/>
              <a:t>AppChina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appstore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There have been many similar studies that try to explain the popularity</a:t>
            </a:r>
            <a:br>
              <a:rPr lang="en-US" baseline="0" dirty="0" smtClean="0"/>
            </a:br>
            <a:r>
              <a:rPr lang="en-US" baseline="0" dirty="0" smtClean="0"/>
              <a:t>distribution in different </a:t>
            </a:r>
            <a:r>
              <a:rPr lang="en-US" b="1" baseline="0" dirty="0" smtClean="0"/>
              <a:t>areas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example, in the Web. On the right side we see </a:t>
            </a:r>
            <a:r>
              <a:rPr lang="en-US" b="1" baseline="0" dirty="0" smtClean="0"/>
              <a:t>the popularity distribution in the</a:t>
            </a:r>
            <a:r>
              <a:rPr lang="en-US" b="1" baseline="0" dirty="0"/>
              <a:t/>
            </a:r>
            <a:br>
              <a:rPr lang="en-US" b="1" baseline="0" dirty="0"/>
            </a:br>
            <a:r>
              <a:rPr lang="en-US" b="1" baseline="0" dirty="0" smtClean="0"/>
              <a:t>web documents</a:t>
            </a:r>
            <a:r>
              <a:rPr lang="en-US" baseline="0" dirty="0" smtClean="0"/>
              <a:t>. As we see they follow a clear </a:t>
            </a:r>
            <a:r>
              <a:rPr lang="en-US" baseline="0" dirty="0" err="1" smtClean="0"/>
              <a:t>Zipf</a:t>
            </a:r>
            <a:r>
              <a:rPr lang="en-US" baseline="0" dirty="0" smtClean="0"/>
              <a:t> distribution. In contrast,</a:t>
            </a:r>
          </a:p>
          <a:p>
            <a:r>
              <a:rPr lang="en-US" baseline="0" dirty="0" err="1" smtClean="0"/>
              <a:t>AppChina’s</a:t>
            </a:r>
            <a:r>
              <a:rPr lang="en-US" baseline="0" dirty="0" smtClean="0"/>
              <a:t> app popularity distribution appears to </a:t>
            </a:r>
            <a:r>
              <a:rPr lang="en-US" b="1" baseline="0" dirty="0" smtClean="0"/>
              <a:t>deviate from the pure </a:t>
            </a:r>
            <a:r>
              <a:rPr lang="en-US" b="1" baseline="0" dirty="0" err="1" smtClean="0"/>
              <a:t>Zipf</a:t>
            </a:r>
            <a:r>
              <a:rPr lang="en-US" b="1" baseline="0" dirty="0" smtClean="0"/>
              <a:t/>
            </a:r>
            <a:br>
              <a:rPr lang="en-US" b="1" baseline="0" dirty="0" smtClean="0"/>
            </a:br>
            <a:r>
              <a:rPr lang="en-US" b="1" baseline="0" dirty="0" smtClean="0"/>
              <a:t>at both ends</a:t>
            </a:r>
            <a:r>
              <a:rPr lang="en-US" baseline="0" dirty="0" smtClean="0"/>
              <a:t>: for small and large x values.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Such behavior has been also observed in P2P systems as for example in </a:t>
            </a:r>
            <a:r>
              <a:rPr lang="en-US" baseline="0" dirty="0" err="1" smtClean="0"/>
              <a:t>Kazaa</a:t>
            </a:r>
            <a:r>
              <a:rPr lang="en-US" baseline="0" dirty="0" smtClean="0"/>
              <a:t>,</a:t>
            </a:r>
            <a:br>
              <a:rPr lang="en-US" baseline="0" dirty="0" smtClean="0"/>
            </a:br>
            <a:r>
              <a:rPr lang="en-US" baseline="0" dirty="0" smtClean="0"/>
              <a:t>and in UGC systems, as for example in the video downloads in YouTube.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Lets see now where these works attribute these deviations.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C4FEA-5EFA-4C2F-9049-D2484BE8E7AC}" type="slidenum">
              <a:rPr lang="el-GR" smtClean="0"/>
              <a:pPr/>
              <a:t>10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795898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</a:t>
            </a:r>
            <a:r>
              <a:rPr lang="en-US" baseline="0" dirty="0" smtClean="0"/>
              <a:t> we can see, the truncation in small x values, also been observed in the P2P systems too</a:t>
            </a:r>
            <a:br>
              <a:rPr lang="en-US" baseline="0" dirty="0" smtClean="0"/>
            </a:br>
            <a:r>
              <a:rPr lang="en-US" baseline="0" dirty="0" smtClean="0"/>
              <a:t>has been already attributed in the fetch-at-most-once behavior of the users in such systems (in the right),</a:t>
            </a:r>
            <a:br>
              <a:rPr lang="en-US" baseline="0" dirty="0" smtClean="0"/>
            </a:br>
            <a:r>
              <a:rPr lang="en-US" baseline="0" dirty="0" smtClean="0"/>
              <a:t>where they download each object only once.</a:t>
            </a:r>
          </a:p>
          <a:p>
            <a:r>
              <a:rPr lang="en-US" baseline="0" dirty="0" smtClean="0"/>
              <a:t>In the right bottom there are </a:t>
            </a:r>
            <a:r>
              <a:rPr lang="en-US" b="1" baseline="0" dirty="0" smtClean="0"/>
              <a:t>the simulations results of two models</a:t>
            </a:r>
            <a:r>
              <a:rPr lang="en-US" baseline="0" dirty="0" smtClean="0"/>
              <a:t> the: </a:t>
            </a:r>
            <a:r>
              <a:rPr lang="en-US" baseline="0" dirty="0" err="1" smtClean="0"/>
              <a:t>famo</a:t>
            </a:r>
            <a:r>
              <a:rPr lang="en-US" baseline="0" dirty="0" smtClean="0"/>
              <a:t> behavior of the users and</a:t>
            </a:r>
          </a:p>
          <a:p>
            <a:r>
              <a:rPr lang="en-US" baseline="0" dirty="0" smtClean="0"/>
              <a:t>Fetch-repeatedly. It is demonstrated/validated that the </a:t>
            </a:r>
            <a:r>
              <a:rPr lang="en-US" baseline="0" dirty="0" err="1" smtClean="0"/>
              <a:t>famo</a:t>
            </a:r>
            <a:r>
              <a:rPr lang="en-US" baseline="0" dirty="0" smtClean="0"/>
              <a:t> behavior seems to deviate from the pure </a:t>
            </a:r>
            <a:r>
              <a:rPr lang="en-US" baseline="0" dirty="0" err="1" smtClean="0"/>
              <a:t>zipf</a:t>
            </a:r>
            <a:r>
              <a:rPr lang="en-US" baseline="0" dirty="0" smtClean="0"/>
              <a:t> for the</a:t>
            </a:r>
          </a:p>
          <a:p>
            <a:r>
              <a:rPr lang="en-US" baseline="0" dirty="0" smtClean="0"/>
              <a:t>most popular objects.</a:t>
            </a:r>
          </a:p>
          <a:p>
            <a:r>
              <a:rPr lang="en-US" baseline="0" dirty="0" smtClean="0"/>
              <a:t>This outcome also </a:t>
            </a:r>
            <a:r>
              <a:rPr lang="en-US" b="1" baseline="0" dirty="0" smtClean="0"/>
              <a:t>applies to </a:t>
            </a:r>
            <a:r>
              <a:rPr lang="en-US" b="1" baseline="0" dirty="0" err="1" smtClean="0"/>
              <a:t>appstores</a:t>
            </a:r>
            <a:r>
              <a:rPr lang="en-US" b="1" baseline="0" dirty="0" smtClean="0"/>
              <a:t> workloads too</a:t>
            </a:r>
            <a:r>
              <a:rPr lang="en-US" baseline="0" dirty="0" smtClean="0"/>
              <a:t>, where a user downloads an app only once and then use</a:t>
            </a:r>
          </a:p>
          <a:p>
            <a:r>
              <a:rPr lang="en-US" baseline="0" dirty="0" smtClean="0"/>
              <a:t>this app which is locally stored in their phone.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(the popularity distributions of object requests made by a set of simulated</a:t>
            </a:r>
            <a:br>
              <a:rPr lang="en-US" baseline="0" dirty="0" smtClean="0"/>
            </a:br>
            <a:r>
              <a:rPr lang="en-US" baseline="0" dirty="0" smtClean="0"/>
              <a:t>users, based on two models)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C4FEA-5EFA-4C2F-9049-D2484BE8E7AC}" type="slidenum">
              <a:rPr lang="el-GR" smtClean="0"/>
              <a:pPr/>
              <a:t>11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057284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deviation that is observed for the least popular apps (large x values),</a:t>
            </a:r>
            <a:br>
              <a:rPr lang="en-US" baseline="0" dirty="0" smtClean="0"/>
            </a:br>
            <a:r>
              <a:rPr lang="en-US" baseline="0" dirty="0" smtClean="0"/>
              <a:t>has also been observed in video sharing systems too, as we can see on the</a:t>
            </a:r>
          </a:p>
          <a:p>
            <a:r>
              <a:rPr lang="en-US" baseline="0" dirty="0" smtClean="0"/>
              <a:t>Right for the videos in </a:t>
            </a:r>
            <a:r>
              <a:rPr lang="en-US" baseline="0" dirty="0" err="1" smtClean="0"/>
              <a:t>Youtube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On the right hand, we see the same behavior in the distribution of video downloads</a:t>
            </a:r>
          </a:p>
          <a:p>
            <a:r>
              <a:rPr lang="en-US" baseline="0" dirty="0" smtClean="0"/>
              <a:t>In </a:t>
            </a:r>
            <a:r>
              <a:rPr lang="en-US" baseline="0" dirty="0" err="1" smtClean="0"/>
              <a:t>Youtube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study has attributed this deviation to search engines</a:t>
            </a:r>
            <a:r>
              <a:rPr lang="en-US" baseline="0" dirty="0" smtClean="0"/>
              <a:t> and recommendation systems</a:t>
            </a:r>
          </a:p>
          <a:p>
            <a:r>
              <a:rPr lang="en-US" baseline="0" dirty="0" smtClean="0"/>
              <a:t>that apply information filtering and propel/promote the already popular objects and thus they</a:t>
            </a:r>
            <a:br>
              <a:rPr lang="en-US" baseline="0" dirty="0" smtClean="0"/>
            </a:br>
            <a:r>
              <a:rPr lang="en-US" baseline="0" dirty="0" smtClean="0"/>
              <a:t>are becoming even more popular.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</a:t>
            </a:r>
            <a:r>
              <a:rPr lang="en-US" baseline="0" dirty="0" smtClean="0"/>
              <a:t> believe that this is an instance of a more general phenomenon which is driven by</a:t>
            </a:r>
            <a:br>
              <a:rPr lang="en-US" baseline="0" dirty="0" smtClean="0"/>
            </a:br>
            <a:r>
              <a:rPr lang="en-US" baseline="0" dirty="0" smtClean="0"/>
              <a:t>users interests and we call it clustering effect.</a:t>
            </a:r>
            <a:br>
              <a:rPr lang="en-US" baseline="0" dirty="0" smtClean="0"/>
            </a:br>
            <a:r>
              <a:rPr lang="en-US" baseline="0" dirty="0" smtClean="0"/>
              <a:t>According to this, users tend to download apps from same clusters e.g. from the same categories.</a:t>
            </a:r>
          </a:p>
          <a:p>
            <a:endParaRPr lang="en-US" baseline="0" dirty="0" smtClean="0"/>
          </a:p>
          <a:p>
            <a:r>
              <a:rPr lang="en-US" b="1" baseline="0" dirty="0" smtClean="0"/>
              <a:t>In order to validate this </a:t>
            </a:r>
          </a:p>
          <a:p>
            <a:r>
              <a:rPr lang="en-US" b="1" baseline="0" dirty="0" smtClean="0"/>
              <a:t>effect we first have to show that apps are categorized into clusters (A)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C4FEA-5EFA-4C2F-9049-D2484BE8E7AC}" type="slidenum">
              <a:rPr lang="el-GR" smtClean="0"/>
              <a:pPr/>
              <a:t>12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128144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easy to show..</a:t>
            </a:r>
          </a:p>
          <a:p>
            <a:endParaRPr lang="en-US" dirty="0" smtClean="0"/>
          </a:p>
          <a:p>
            <a:r>
              <a:rPr lang="en-US" dirty="0" smtClean="0"/>
              <a:t>Most </a:t>
            </a:r>
            <a:r>
              <a:rPr lang="en-US" dirty="0" err="1" smtClean="0"/>
              <a:t>appstores</a:t>
            </a:r>
            <a:r>
              <a:rPr lang="en-US" dirty="0" smtClean="0"/>
              <a:t> already</a:t>
            </a:r>
            <a:r>
              <a:rPr lang="en-US" baseline="0" dirty="0" smtClean="0"/>
              <a:t> group apps into clusters/categories based on the app’s content,</a:t>
            </a:r>
          </a:p>
          <a:p>
            <a:r>
              <a:rPr lang="en-US" baseline="0" dirty="0" smtClean="0"/>
              <a:t>For example, there exists a cluster of games, one of tools etc.</a:t>
            </a:r>
            <a:endParaRPr lang="en-US" dirty="0" smtClean="0"/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Moreover clusters can be formed by</a:t>
            </a:r>
            <a:r>
              <a:rPr lang="en-US" baseline="0" dirty="0" smtClean="0"/>
              <a:t> other grouping forces, such as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By recommendation systems based on users interests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By user communities as a result of positive comments or ratings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petsas@ics.forth.gr - IMC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97CD7A-E80A-41B4-AF6A-F0C0D6752FD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5914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Having shown that apps are divided into clusters we should validate our hypothesis: that is</a:t>
            </a:r>
          </a:p>
          <a:p>
            <a:r>
              <a:rPr lang="en-US" baseline="0" dirty="0" smtClean="0"/>
              <a:t>(B) once users have downloaded an app from one cluster, it is more likely to</a:t>
            </a:r>
          </a:p>
          <a:p>
            <a:r>
              <a:rPr lang="en-US" baseline="0" dirty="0" smtClean="0"/>
              <a:t>download another app from the same cluster, rather than switching to another one</a:t>
            </a:r>
          </a:p>
          <a:p>
            <a:endParaRPr lang="en-US" baseline="0" dirty="0" smtClean="0"/>
          </a:p>
          <a:p>
            <a:r>
              <a:rPr lang="en-US" dirty="0" smtClean="0"/>
              <a:t>To validate</a:t>
            </a:r>
            <a:r>
              <a:rPr lang="en-US" baseline="0" dirty="0" smtClean="0"/>
              <a:t> the clustering hypothesis we tried to study the </a:t>
            </a:r>
            <a:r>
              <a:rPr lang="en-US" b="1" baseline="0" dirty="0" smtClean="0"/>
              <a:t>download patterns </a:t>
            </a:r>
            <a:r>
              <a:rPr lang="en-US" baseline="0" dirty="0" smtClean="0"/>
              <a:t>of</a:t>
            </a:r>
          </a:p>
          <a:p>
            <a:r>
              <a:rPr lang="en-US" baseline="0" dirty="0" smtClean="0"/>
              <a:t>individual users and see </a:t>
            </a:r>
            <a:r>
              <a:rPr lang="en-US" b="1" baseline="0" dirty="0" smtClean="0"/>
              <a:t>if they tend to focus on a few clusters.</a:t>
            </a:r>
          </a:p>
          <a:p>
            <a:endParaRPr lang="en-US" b="1" baseline="0" dirty="0" smtClean="0"/>
          </a:p>
          <a:p>
            <a:r>
              <a:rPr lang="en-US" b="1" baseline="0" dirty="0" smtClean="0"/>
              <a:t>-----</a:t>
            </a:r>
          </a:p>
          <a:p>
            <a:r>
              <a:rPr lang="en-US" b="1" baseline="0" dirty="0" smtClean="0"/>
              <a:t>concentrate</a:t>
            </a:r>
            <a:r>
              <a:rPr lang="en-US" baseline="0" dirty="0" smtClean="0"/>
              <a:t> around a few clusters.</a:t>
            </a:r>
            <a:endParaRPr lang="en-US" dirty="0" smtClean="0"/>
          </a:p>
          <a:p>
            <a:endParaRPr lang="en-US" baseline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petsas@ics.forth.gr - IMC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97CD7A-E80A-41B4-AF6A-F0C0D6752FD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458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validate</a:t>
            </a:r>
            <a:r>
              <a:rPr lang="en-US" baseline="0" dirty="0" smtClean="0"/>
              <a:t> the clustering hypothesis </a:t>
            </a:r>
            <a:r>
              <a:rPr lang="en-US" baseline="0" dirty="0" err="1" smtClean="0"/>
              <a:t>bwe</a:t>
            </a:r>
            <a:r>
              <a:rPr lang="en-US" baseline="0" dirty="0" smtClean="0"/>
              <a:t> tried to study the </a:t>
            </a:r>
            <a:r>
              <a:rPr lang="en-US" b="1" baseline="0" dirty="0" smtClean="0"/>
              <a:t>download patterns </a:t>
            </a:r>
            <a:r>
              <a:rPr lang="en-US" baseline="0" dirty="0" smtClean="0"/>
              <a:t>of</a:t>
            </a:r>
          </a:p>
          <a:p>
            <a:r>
              <a:rPr lang="en-US" baseline="0" dirty="0" smtClean="0"/>
              <a:t>individual users and see if they tend to </a:t>
            </a:r>
            <a:r>
              <a:rPr lang="en-US" b="1" baseline="0" dirty="0" smtClean="0"/>
              <a:t>concentrate</a:t>
            </a:r>
            <a:r>
              <a:rPr lang="en-US" baseline="0" dirty="0" smtClean="0"/>
              <a:t> around a few clusters.</a:t>
            </a:r>
            <a:endParaRPr lang="en-US" dirty="0" smtClean="0"/>
          </a:p>
          <a:p>
            <a:endParaRPr lang="en-US" dirty="0" smtClean="0"/>
          </a:p>
          <a:p>
            <a:r>
              <a:rPr lang="en-US" baseline="0" dirty="0" smtClean="0"/>
              <a:t>In order to do this, we chose the </a:t>
            </a:r>
            <a:r>
              <a:rPr lang="en-US" b="1" baseline="0" dirty="0" err="1" smtClean="0"/>
              <a:t>Anzhi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appstore</a:t>
            </a:r>
            <a:r>
              <a:rPr lang="en-US" b="1" baseline="0" dirty="0" smtClean="0"/>
              <a:t> </a:t>
            </a:r>
            <a:r>
              <a:rPr lang="en-US" baseline="0" dirty="0" smtClean="0"/>
              <a:t>because it was the only one</a:t>
            </a:r>
          </a:p>
          <a:p>
            <a:r>
              <a:rPr lang="en-US" baseline="0" dirty="0" smtClean="0"/>
              <a:t>that gives </a:t>
            </a:r>
            <a:r>
              <a:rPr lang="en-US" b="1" baseline="0" dirty="0" smtClean="0"/>
              <a:t>precise time information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We used the comments of users accompanied by ratings, which is a strong indication</a:t>
            </a:r>
          </a:p>
          <a:p>
            <a:r>
              <a:rPr lang="en-US" baseline="0" dirty="0" smtClean="0"/>
              <a:t>of actual downloads and we gathered the comment streams of each user.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recorded over 300 thousand user comment streams to over 60 thousand apps in</a:t>
            </a:r>
          </a:p>
          <a:p>
            <a:r>
              <a:rPr lang="en-US" baseline="0" dirty="0" smtClean="0"/>
              <a:t>34 categories.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Here we see the CDF of unique categories commented per user. As we see almost half of the users</a:t>
            </a:r>
          </a:p>
          <a:p>
            <a:r>
              <a:rPr lang="en-US" baseline="0" dirty="0" smtClean="0"/>
              <a:t>commented on apps from a single category. Moreover, most of them commented to up</a:t>
            </a:r>
            <a:br>
              <a:rPr lang="en-US" baseline="0" dirty="0" smtClean="0"/>
            </a:br>
            <a:r>
              <a:rPr lang="en-US" baseline="0" dirty="0" smtClean="0"/>
              <a:t>to 5 categories.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users </a:t>
            </a:r>
            <a:r>
              <a:rPr lang="en-US" u="sng" baseline="0" dirty="0" smtClean="0"/>
              <a:t>seem to download apps from a single or very few categories</a:t>
            </a:r>
            <a:r>
              <a:rPr lang="en-US" baseline="0" dirty="0" smtClean="0"/>
              <a:t>, which </a:t>
            </a:r>
            <a:r>
              <a:rPr lang="en-US" b="1" baseline="0" dirty="0" smtClean="0"/>
              <a:t>partially</a:t>
            </a:r>
            <a:r>
              <a:rPr lang="en-US" baseline="0" dirty="0" smtClean="0"/>
              <a:t> validates our clustering</a:t>
            </a:r>
          </a:p>
          <a:p>
            <a:r>
              <a:rPr lang="en-US" baseline="0" dirty="0" smtClean="0"/>
              <a:t>Hypothesis, but we tried to study the </a:t>
            </a:r>
            <a:r>
              <a:rPr lang="en-US" b="1" baseline="0" dirty="0" smtClean="0"/>
              <a:t>user download patterns through time </a:t>
            </a:r>
            <a:r>
              <a:rPr lang="en-US" baseline="0" dirty="0" smtClean="0"/>
              <a:t>in order to better validate our hypothesis.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--------------------</a:t>
            </a:r>
          </a:p>
          <a:p>
            <a:endParaRPr lang="en-US" dirty="0" smtClean="0"/>
          </a:p>
          <a:p>
            <a:r>
              <a:rPr lang="en-US" dirty="0" smtClean="0"/>
              <a:t>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eixame</a:t>
            </a:r>
            <a:r>
              <a:rPr lang="en-US" baseline="0" dirty="0" smtClean="0"/>
              <a:t> ta actual downloads. </a:t>
            </a:r>
            <a:r>
              <a:rPr lang="en-US" baseline="0" dirty="0" err="1" smtClean="0"/>
              <a:t>Melethsame</a:t>
            </a:r>
            <a:r>
              <a:rPr lang="en-US" baseline="0" dirty="0" smtClean="0"/>
              <a:t> ta comments.</a:t>
            </a:r>
          </a:p>
          <a:p>
            <a:r>
              <a:rPr lang="en-US" baseline="0" dirty="0" smtClean="0"/>
              <a:t>5b</a:t>
            </a:r>
          </a:p>
          <a:p>
            <a:r>
              <a:rPr lang="en-US" baseline="0" dirty="0" smtClean="0"/>
              <a:t>Kai meta 8elame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doume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pws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sumperiferetai</a:t>
            </a:r>
            <a:r>
              <a:rPr lang="en-US" baseline="0" dirty="0" smtClean="0"/>
              <a:t> me to </a:t>
            </a:r>
            <a:r>
              <a:rPr lang="en-US" baseline="0" dirty="0" err="1" smtClean="0"/>
              <a:t>xrono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enas</a:t>
            </a:r>
            <a:endParaRPr lang="en-US" baseline="0" dirty="0" smtClean="0"/>
          </a:p>
          <a:p>
            <a:r>
              <a:rPr lang="en-US" baseline="0" dirty="0" err="1" smtClean="0"/>
              <a:t>Xrhsths</a:t>
            </a:r>
            <a:r>
              <a:rPr lang="en-US" baseline="0" dirty="0" smtClean="0"/>
              <a:t> me ta downloads.</a:t>
            </a:r>
          </a:p>
          <a:p>
            <a:r>
              <a:rPr lang="en-US" baseline="0" dirty="0" err="1" smtClean="0"/>
              <a:t>Opote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orisame</a:t>
            </a:r>
            <a:r>
              <a:rPr lang="en-US" baseline="0" dirty="0" smtClean="0"/>
              <a:t> to temporal affinity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petsas@ics.forth.gr - IMC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97CD7A-E80A-41B4-AF6A-F0C0D6752FD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927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do so, we used the user temporal affinity metric </a:t>
            </a:r>
            <a:r>
              <a:rPr lang="en-US" baseline="0" dirty="0" smtClean="0"/>
              <a:t>to app categories.</a:t>
            </a:r>
            <a:endParaRPr lang="en-US" dirty="0" smtClean="0"/>
          </a:p>
          <a:p>
            <a:endParaRPr lang="en-US" baseline="0" dirty="0" smtClean="0"/>
          </a:p>
          <a:p>
            <a:r>
              <a:rPr lang="en-US" baseline="0" dirty="0" smtClean="0"/>
              <a:t>We’ll now try to define this metric.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Let’s say that we have the app downloads of a user in chronological  order,</a:t>
            </a:r>
          </a:p>
          <a:p>
            <a:r>
              <a:rPr lang="en-US" baseline="0" dirty="0" smtClean="0"/>
              <a:t>Let’s also assume that we know the category for these apps as shown</a:t>
            </a:r>
          </a:p>
          <a:p>
            <a:r>
              <a:rPr lang="en-US" baseline="0" dirty="0" smtClean="0"/>
              <a:t>in different colors, For example, a1 is of red category,  a2 to a4 is of blue and a5 is of purple</a:t>
            </a:r>
          </a:p>
          <a:p>
            <a:r>
              <a:rPr lang="en-US" baseline="0" dirty="0" smtClean="0"/>
              <a:t>category.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user temporal affinity measures the tendency of a user to download apps from the same</a:t>
            </a:r>
          </a:p>
          <a:p>
            <a:r>
              <a:rPr lang="en-US" baseline="0" dirty="0" smtClean="0"/>
              <a:t>categories or not </a:t>
            </a:r>
            <a:r>
              <a:rPr lang="en-US" strike="sngStrike" baseline="0" dirty="0" smtClean="0"/>
              <a:t>and is equal to </a:t>
            </a:r>
            <a:r>
              <a:rPr lang="en-US" u="sng" strike="sngStrike" baseline="0" dirty="0" smtClean="0"/>
              <a:t>the percentage of apps that are in the same category with the</a:t>
            </a:r>
          </a:p>
          <a:p>
            <a:r>
              <a:rPr lang="en-US" u="sng" strike="sngStrike" baseline="0" dirty="0" smtClean="0"/>
              <a:t>previous downloaded ones.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order to calculate it, we divide the downloads sequence into consecutive pairs and we</a:t>
            </a:r>
            <a:br>
              <a:rPr lang="en-US" baseline="0" dirty="0" smtClean="0"/>
            </a:br>
            <a:r>
              <a:rPr lang="en-US" baseline="0" dirty="0" smtClean="0"/>
              <a:t>find </a:t>
            </a:r>
            <a:r>
              <a:rPr lang="en-US" b="1" baseline="0" dirty="0" smtClean="0"/>
              <a:t>the percentage of pairs containing identical categories</a:t>
            </a:r>
          </a:p>
          <a:p>
            <a:endParaRPr lang="en-US" b="1" baseline="0" dirty="0" smtClean="0"/>
          </a:p>
          <a:p>
            <a:r>
              <a:rPr lang="en-US" b="0" baseline="0" dirty="0" smtClean="0"/>
              <a:t>So here this percentage is 0.5</a:t>
            </a:r>
          </a:p>
          <a:p>
            <a:endParaRPr lang="en-US" b="1" baseline="0" dirty="0" smtClean="0"/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affinity approaches the highest value (i.e., one),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users tend to repeatedly download apps from the same category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contrary, if the affinity is low,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users tend to switch from one category to another.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petsas@ics.forth.gr - IMC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97CD7A-E80A-41B4-AF6A-F0C0D6752FD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933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We measured this metric on the </a:t>
            </a:r>
            <a:r>
              <a:rPr lang="en-US" baseline="0" dirty="0" err="1" smtClean="0"/>
              <a:t>Anzhi</a:t>
            </a:r>
            <a:r>
              <a:rPr lang="en-US" baseline="0" dirty="0" smtClean="0"/>
              <a:t> dataset for all the users.</a:t>
            </a:r>
          </a:p>
          <a:p>
            <a:r>
              <a:rPr lang="en-US" baseline="0" dirty="0" smtClean="0"/>
              <a:t>We grouped together the users that made the same number of comments and</a:t>
            </a:r>
          </a:p>
          <a:p>
            <a:r>
              <a:rPr lang="en-US" baseline="0" dirty="0" smtClean="0"/>
              <a:t>we plot the affinity for each group.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Also we plot the affinity of the base case, which is a random wandering</a:t>
            </a:r>
          </a:p>
          <a:p>
            <a:r>
              <a:rPr lang="en-US" baseline="0" dirty="0" smtClean="0"/>
              <a:t>where a user randomly wanders from one category to another (taking into</a:t>
            </a:r>
          </a:p>
          <a:p>
            <a:r>
              <a:rPr lang="en-US" baseline="0" dirty="0" smtClean="0"/>
              <a:t>account the uneven distribution of apps among the different categories).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results show that the affinity (0.55) is </a:t>
            </a:r>
            <a:r>
              <a:rPr lang="en-US" b="1" baseline="0" dirty="0" smtClean="0"/>
              <a:t>about 4 times</a:t>
            </a:r>
          </a:p>
          <a:p>
            <a:r>
              <a:rPr lang="en-US" b="1" baseline="0" dirty="0" smtClean="0"/>
              <a:t>higher than the one of the base case</a:t>
            </a:r>
            <a:r>
              <a:rPr lang="en-US" baseline="0" dirty="0" smtClean="0"/>
              <a:t>. This implies that </a:t>
            </a:r>
            <a:r>
              <a:rPr lang="en-US" baseline="0" dirty="0" err="1" smtClean="0"/>
              <a:t>Anzhi</a:t>
            </a:r>
            <a:r>
              <a:rPr lang="en-US" baseline="0" dirty="0" smtClean="0"/>
              <a:t> users are</a:t>
            </a:r>
          </a:p>
          <a:p>
            <a:r>
              <a:rPr lang="en-US" u="sng" baseline="0" dirty="0" smtClean="0"/>
              <a:t>4 times more likely to stay in the same category</a:t>
            </a:r>
            <a:r>
              <a:rPr lang="en-US" baseline="0" dirty="0" smtClean="0"/>
              <a:t> compared to the base case.</a:t>
            </a:r>
          </a:p>
          <a:p>
            <a:endParaRPr lang="en-US" baseline="0" dirty="0" smtClean="0"/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results show that there is a strong temporal affinity of users’ comments to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 categories,( which is a strong indication that users tend to download successive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apps from the same categories). These observations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validate our hypothesis</a:t>
            </a: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about the existence of </a:t>
            </a:r>
            <a:r>
              <a:rPr lang="en-US" sz="1200" b="1" i="0" u="sng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clustering in user downloads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petsas@ics.forth.gr - IMC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97CD7A-E80A-41B4-AF6A-F0C0D6752FD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122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 order to validate that clustering in user downloads has an effect in</a:t>
            </a:r>
            <a:br>
              <a:rPr lang="en-US" baseline="0" dirty="0" smtClean="0"/>
            </a:br>
            <a:r>
              <a:rPr lang="en-US" baseline="0" dirty="0" smtClean="0"/>
              <a:t>app popularity distribution we constructed a model.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Our model is based on simulation of </a:t>
            </a:r>
            <a:r>
              <a:rPr lang="en-US" baseline="0" dirty="0" err="1" smtClean="0"/>
              <a:t>appstore</a:t>
            </a:r>
            <a:r>
              <a:rPr lang="en-US" baseline="0" dirty="0" smtClean="0"/>
              <a:t> users.</a:t>
            </a:r>
          </a:p>
          <a:p>
            <a:r>
              <a:rPr lang="en-US" baseline="0" dirty="0" smtClean="0"/>
              <a:t>In our model each user downloads a number</a:t>
            </a:r>
            <a:br>
              <a:rPr lang="en-US" baseline="0" dirty="0" smtClean="0"/>
            </a:br>
            <a:r>
              <a:rPr lang="en-US" baseline="0" dirty="0" smtClean="0"/>
              <a:t>of apps randomly but with two constraints:</a:t>
            </a:r>
          </a:p>
          <a:p>
            <a:pPr lvl="1"/>
            <a:r>
              <a:rPr lang="en-US" b="1" dirty="0" smtClean="0"/>
              <a:t>Fetch-at-most-once</a:t>
            </a:r>
            <a:r>
              <a:rPr lang="en-US" dirty="0" smtClean="0"/>
              <a:t>: the same user cannot download the same app more than once</a:t>
            </a:r>
          </a:p>
          <a:p>
            <a:pPr lvl="1"/>
            <a:r>
              <a:rPr lang="en-US" b="1" dirty="0" smtClean="0"/>
              <a:t>Clustering effect</a:t>
            </a:r>
            <a:r>
              <a:rPr lang="en-US" dirty="0" smtClean="0"/>
              <a:t>: user downloads a percentage of apps based on previous selections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On</a:t>
            </a:r>
            <a:r>
              <a:rPr lang="en-US" baseline="0" dirty="0" smtClean="0"/>
              <a:t> the left side is a user and on the right side is the </a:t>
            </a:r>
            <a:r>
              <a:rPr lang="en-US" baseline="0" dirty="0" err="1" smtClean="0"/>
              <a:t>appstore</a:t>
            </a:r>
            <a:r>
              <a:rPr lang="en-US" baseline="0" dirty="0" smtClean="0"/>
              <a:t> with its apps</a:t>
            </a:r>
            <a:br>
              <a:rPr lang="en-US" baseline="0" dirty="0" smtClean="0"/>
            </a:br>
            <a:r>
              <a:rPr lang="en-US" baseline="0" dirty="0" err="1" smtClean="0"/>
              <a:t>devided</a:t>
            </a:r>
            <a:r>
              <a:rPr lang="en-US" baseline="0" dirty="0" smtClean="0"/>
              <a:t> in a number of clusters/categories. The first column in red is the</a:t>
            </a:r>
          </a:p>
          <a:p>
            <a:r>
              <a:rPr lang="en-US" baseline="0" dirty="0" smtClean="0"/>
              <a:t>category of games, the second in green is the category of readers and follows the social and productivity clusters.</a:t>
            </a:r>
          </a:p>
          <a:p>
            <a:r>
              <a:rPr lang="en-US" baseline="0" dirty="0" smtClean="0"/>
              <a:t>In the top is the most popular apps and in the bottom the unpopular ones.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APP-CLUSTERING MODEL </a:t>
            </a:r>
            <a:r>
              <a:rPr lang="en-US" baseline="0" dirty="0" err="1" smtClean="0"/>
              <a:t>suggets</a:t>
            </a:r>
            <a:r>
              <a:rPr lang="en-US" baseline="0" dirty="0" smtClean="0"/>
              <a:t> that a user behaves as follows:</a:t>
            </a:r>
          </a:p>
          <a:p>
            <a:endParaRPr lang="en-US" baseline="0" dirty="0" smtClean="0"/>
          </a:p>
          <a:p>
            <a:pPr marL="228600" indent="-228600">
              <a:buAutoNum type="arabicParenR"/>
            </a:pPr>
            <a:r>
              <a:rPr lang="en-US" baseline="0" dirty="0" smtClean="0"/>
              <a:t>First, he downloads an app according to the overall ranking of apps, that is through a </a:t>
            </a:r>
            <a:r>
              <a:rPr lang="en-US" baseline="0" dirty="0" err="1" smtClean="0"/>
              <a:t>Zipf</a:t>
            </a:r>
            <a:r>
              <a:rPr lang="en-US" baseline="0" dirty="0" smtClean="0"/>
              <a:t> distribution applied in all apps regardless clustering/grouping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When a user downloads the first app, this download is drawn from 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Zipf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-like distribution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Once a user has downloaded at least one app, his next downloads will be from the same category of a previous download with probability p,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from a different category with probability 1−p.</a:t>
            </a:r>
          </a:p>
          <a:p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2) So, then, he will download another app</a:t>
            </a:r>
          </a:p>
          <a:p>
            <a:pPr marL="0" indent="0">
              <a:buNone/>
            </a:pPr>
            <a:r>
              <a:rPr lang="en-US" baseline="0" dirty="0" smtClean="0"/>
              <a:t>   2.1) with prob. p from a randomly chosen category of a previous app(selection), for example a games app, as his first download was a game app. Also, here the downloads are drawn from a </a:t>
            </a:r>
            <a:r>
              <a:rPr lang="en-US" baseline="0" dirty="0" err="1" smtClean="0"/>
              <a:t>Zipf</a:t>
            </a:r>
            <a:r>
              <a:rPr lang="en-US" baseline="0" dirty="0" smtClean="0"/>
              <a:t>-like distribution applied only to the apps of the same category. </a:t>
            </a:r>
          </a:p>
          <a:p>
            <a:pPr marL="0" indent="0">
              <a:buNone/>
            </a:pPr>
            <a:r>
              <a:rPr lang="en-US" baseline="0" dirty="0" smtClean="0"/>
              <a:t>Or</a:t>
            </a:r>
          </a:p>
          <a:p>
            <a:pPr marL="0" indent="0">
              <a:buNone/>
            </a:pPr>
            <a:r>
              <a:rPr lang="en-US" baseline="0" dirty="0" smtClean="0"/>
              <a:t>   2.2) with prob. 1-p from through a </a:t>
            </a:r>
            <a:r>
              <a:rPr lang="en-US" baseline="0" dirty="0" err="1" smtClean="0"/>
              <a:t>Zipf</a:t>
            </a:r>
            <a:r>
              <a:rPr lang="en-US" baseline="0" dirty="0" smtClean="0"/>
              <a:t>-like distribution on the whole apps in the </a:t>
            </a:r>
            <a:r>
              <a:rPr lang="en-US" baseline="0" dirty="0" err="1" smtClean="0"/>
              <a:t>appstore</a:t>
            </a:r>
            <a:r>
              <a:rPr lang="en-US" baseline="0" dirty="0" smtClean="0"/>
              <a:t> as in step 1</a:t>
            </a:r>
          </a:p>
          <a:p>
            <a:pPr marL="0" indent="0">
              <a:buNone/>
            </a:pPr>
            <a:r>
              <a:rPr lang="en-US" baseline="0" dirty="0" smtClean="0"/>
              <a:t>3) Then, this process continues from the second step until user finish all of his downloads.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petsas@ics.forth.gr - IMC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97CD7A-E80A-41B4-AF6A-F0C0D6752FD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2823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have the information of Number of apps, Number of downloads and average downloads per user from</a:t>
            </a:r>
            <a:b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our collected data.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set the number of clusters equal to the number of categories in each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appstore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tuned the rest parameters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Zipf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exponents and the percentage of downloads based 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clustering effect, and number of users)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produce the best data fit to the actual data</a:t>
            </a:r>
            <a:b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through simulations.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found through simulations that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number of users that gives</a:t>
            </a: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(the minimum distance from the measured data)</a:t>
            </a:r>
            <a:b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best data fit</a:t>
            </a: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equal to the number of downloads of the most popular app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each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appstore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we set the #users to this value for the rest of our experiments.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--------------------------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by running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simulations with all parameter combinations, and measuring the distance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actual data.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petsas@ics.forth.gr - IMC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97CD7A-E80A-41B4-AF6A-F0C0D6752FD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82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rate of </a:t>
            </a:r>
            <a:r>
              <a:rPr lang="en-US" dirty="0" err="1" smtClean="0"/>
              <a:t>iOS</a:t>
            </a:r>
            <a:r>
              <a:rPr lang="en-US" dirty="0" smtClean="0"/>
              <a:t> and Android device adoption has surpassed that of any</a:t>
            </a:r>
          </a:p>
          <a:p>
            <a:r>
              <a:rPr lang="en-US" dirty="0" smtClean="0"/>
              <a:t>consumer technology in history. </a:t>
            </a:r>
            <a:r>
              <a:rPr lang="en-US" strike="sngStrike" baseline="0" dirty="0" smtClean="0"/>
              <a:t> </a:t>
            </a:r>
            <a:r>
              <a:rPr lang="en-US" strike="sngStrike" dirty="0" smtClean="0"/>
              <a:t>Compared to recent technologies,</a:t>
            </a:r>
            <a:r>
              <a:rPr lang="en-US" strike="sngStrike" baseline="0" dirty="0" smtClean="0"/>
              <a:t> </a:t>
            </a:r>
            <a:r>
              <a:rPr lang="en-US" strike="sngStrike" dirty="0" smtClean="0"/>
              <a:t>smart</a:t>
            </a:r>
          </a:p>
          <a:p>
            <a:r>
              <a:rPr lang="en-US" strike="sngStrike" dirty="0" smtClean="0"/>
              <a:t>device adoption is being adopted: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trike="sngStrike" dirty="0" smtClean="0"/>
              <a:t>10X faster than that of the</a:t>
            </a:r>
            <a:r>
              <a:rPr lang="en-US" strike="sngStrike" baseline="0" dirty="0" smtClean="0"/>
              <a:t> </a:t>
            </a:r>
            <a:r>
              <a:rPr lang="en-US" strike="sngStrike" dirty="0" smtClean="0"/>
              <a:t>PC revolution,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trike="sngStrike" dirty="0" smtClean="0"/>
              <a:t>2X faster than that of Internet Boom and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trike="sngStrike" dirty="0" smtClean="0"/>
              <a:t>3X faster than that of recent social network adoption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According to ABI research there will be about one and a half billion</a:t>
            </a:r>
            <a:br>
              <a:rPr lang="en-US" baseline="0" dirty="0" smtClean="0"/>
            </a:br>
            <a:r>
              <a:rPr lang="en-US" baseline="0" dirty="0" smtClean="0"/>
              <a:t>smartphones </a:t>
            </a:r>
            <a:r>
              <a:rPr lang="en-US" dirty="0" smtClean="0"/>
              <a:t>in active use by the end of this year, with Android keeping its lead</a:t>
            </a:r>
          </a:p>
          <a:p>
            <a:r>
              <a:rPr lang="en-US" dirty="0" smtClean="0"/>
              <a:t>in handsets</a:t>
            </a:r>
            <a:r>
              <a:rPr lang="en-US" baseline="0" dirty="0" smtClean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iOS</a:t>
            </a:r>
            <a:r>
              <a:rPr lang="en-US" dirty="0" smtClean="0"/>
              <a:t> continuing to dominate in tablets.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http://blog.flurry.com/bid/88867/iOS-and-Android-Adoption-Explodes-Internationally</a:t>
            </a:r>
            <a:endParaRPr lang="en-US" baseline="0" dirty="0" smtClean="0"/>
          </a:p>
          <a:p>
            <a:r>
              <a:rPr lang="en-US" dirty="0" smtClean="0"/>
              <a:t>http://techcrunch.com/2013/01/31/a-race-of-two-horses-and-two-ponies-1-4b-smartphones-in-use-by-2013-only-45m-windows-phone-20m-bb10-devices-with-android-ios-dominating/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aseline="0" dirty="0" smtClean="0"/>
              <a:t>http://www.brighthand.com/default.asp?newsID=20028&amp;news=Smartphone_sales_overtake_feature_phone_sales_Q1_201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7CD7A-E80A-41B4-AF6A-F0C0D6752FD3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petsas@ics.forth.gr - IMC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9090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we will</a:t>
            </a:r>
            <a:r>
              <a:rPr lang="en-US" baseline="0" dirty="0" smtClean="0"/>
              <a:t> see the results of our model. We can see the measured distribution</a:t>
            </a:r>
          </a:p>
          <a:p>
            <a:r>
              <a:rPr lang="en-US" baseline="0" dirty="0" smtClean="0"/>
              <a:t>of app popularity in </a:t>
            </a:r>
            <a:r>
              <a:rPr lang="en-US" baseline="0" dirty="0" err="1" smtClean="0"/>
              <a:t>appchina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appstore</a:t>
            </a:r>
            <a:r>
              <a:rPr lang="en-US" baseline="0" dirty="0" smtClean="0"/>
              <a:t>. We plot in red the results of</a:t>
            </a:r>
            <a:br>
              <a:rPr lang="en-US" baseline="0" dirty="0" smtClean="0"/>
            </a:br>
            <a:r>
              <a:rPr lang="en-US" baseline="0" dirty="0" smtClean="0"/>
              <a:t>the </a:t>
            </a:r>
            <a:r>
              <a:rPr lang="en-US" baseline="0" dirty="0" err="1" smtClean="0"/>
              <a:t>zipf</a:t>
            </a:r>
            <a:r>
              <a:rPr lang="en-US" baseline="0" dirty="0" smtClean="0"/>
              <a:t> user behavior model which deviates from the actual data. Then</a:t>
            </a:r>
          </a:p>
          <a:p>
            <a:r>
              <a:rPr lang="en-US" baseline="0" dirty="0" smtClean="0"/>
              <a:t>We plot in blue the results of fetch-at-most-once model which fits the data</a:t>
            </a:r>
          </a:p>
          <a:p>
            <a:r>
              <a:rPr lang="en-US" baseline="0" dirty="0" smtClean="0"/>
              <a:t>better than the pure </a:t>
            </a:r>
            <a:r>
              <a:rPr lang="en-US" baseline="0" dirty="0" err="1" smtClean="0"/>
              <a:t>zipf</a:t>
            </a:r>
            <a:r>
              <a:rPr lang="en-US" baseline="0" dirty="0" smtClean="0"/>
              <a:t> but deviate for large x values. And finally we plot</a:t>
            </a:r>
            <a:br>
              <a:rPr lang="en-US" baseline="0" dirty="0" smtClean="0"/>
            </a:br>
            <a:r>
              <a:rPr lang="en-US" baseline="0" dirty="0" smtClean="0"/>
              <a:t>in green the results of our app-clustering model which fits the measured data</a:t>
            </a:r>
            <a:br>
              <a:rPr lang="en-US" baseline="0" dirty="0" smtClean="0"/>
            </a:br>
            <a:r>
              <a:rPr lang="en-US" baseline="0" dirty="0" smtClean="0"/>
              <a:t>very closely.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Actually we measured the distance of the simulated results from the actual data</a:t>
            </a:r>
            <a:br>
              <a:rPr lang="en-US" baseline="0" dirty="0" smtClean="0"/>
            </a:br>
            <a:r>
              <a:rPr lang="en-US" baseline="0" dirty="0" smtClean="0"/>
              <a:t>and found that app-clustering exceeds the minimum distance. This is true for the</a:t>
            </a:r>
            <a:br>
              <a:rPr lang="en-US" baseline="0" dirty="0" smtClean="0"/>
            </a:br>
            <a:r>
              <a:rPr lang="en-US" baseline="0" dirty="0" smtClean="0"/>
              <a:t>other </a:t>
            </a:r>
            <a:r>
              <a:rPr lang="en-US" baseline="0" dirty="0" err="1" smtClean="0"/>
              <a:t>appstores</a:t>
            </a:r>
            <a:r>
              <a:rPr lang="en-US" baseline="0" dirty="0" smtClean="0"/>
              <a:t> too.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outcome provides </a:t>
            </a:r>
            <a:r>
              <a:rPr lang="en-US" b="1" baseline="0" dirty="0" smtClean="0"/>
              <a:t>strong evidence that clustering affects app downloads</a:t>
            </a:r>
            <a:br>
              <a:rPr lang="en-US" b="1" baseline="0" dirty="0" smtClean="0"/>
            </a:br>
            <a:r>
              <a:rPr lang="en-US" b="1" baseline="0" dirty="0" smtClean="0"/>
              <a:t>distribution</a:t>
            </a:r>
            <a:r>
              <a:rPr lang="en-US" baseline="0" dirty="0" smtClean="0"/>
              <a:t> and is responsible for the observed tail behavior.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petsas@ics.forth.gr - IMC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97CD7A-E80A-41B4-AF6A-F0C0D6752FD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8009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main questions that drive our analysis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regarding app pricing and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developers’ income are the following: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(Q1) Which are the main differences between paid and free apps?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(Q2) What is the income of the average developer?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(Q3) Which are the revenue strategies of developers?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explore these questions in more detail using the dataset of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SlideMe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appstore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which is the only of our monitored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appstores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that hosts both free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paid apps.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petsas@ics.forth.gr - IMC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97CD7A-E80A-41B4-AF6A-F0C0D6752FD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831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</a:t>
            </a:r>
            <a:r>
              <a:rPr lang="en-US" baseline="0" dirty="0" smtClean="0"/>
              <a:t> we can see the influence of the cost in app popularity.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Free apps (on the right) follow a similar distribution as the one we saw in the whole</a:t>
            </a:r>
            <a:br>
              <a:rPr lang="en-US" baseline="0" dirty="0" smtClean="0"/>
            </a:br>
            <a:r>
              <a:rPr lang="en-US" baseline="0" dirty="0" smtClean="0"/>
              <a:t>app population.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But, paid apps clearly follow a pure </a:t>
            </a:r>
            <a:r>
              <a:rPr lang="en-US" baseline="0" dirty="0" err="1" smtClean="0"/>
              <a:t>Zipf</a:t>
            </a:r>
            <a:r>
              <a:rPr lang="en-US" baseline="0" dirty="0" smtClean="0"/>
              <a:t> distribution with no significant deviations.</a:t>
            </a:r>
          </a:p>
          <a:p>
            <a:r>
              <a:rPr lang="en-US" baseline="0" dirty="0" smtClean="0"/>
              <a:t>This is probably due to the fact that users are more selective when downloading paid</a:t>
            </a:r>
            <a:br>
              <a:rPr lang="en-US" baseline="0" dirty="0" smtClean="0"/>
            </a:br>
            <a:r>
              <a:rPr lang="en-US" baseline="0" dirty="0" smtClean="0"/>
              <a:t>apps. They are less influenced by recommendation systems and more considerate about</a:t>
            </a:r>
          </a:p>
          <a:p>
            <a:r>
              <a:rPr lang="en-US" baseline="0" dirty="0" smtClean="0"/>
              <a:t>Cost.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-------------------------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Thus, less popular apps are deprived from any casual downloads.</a:t>
            </a:r>
          </a:p>
          <a:p>
            <a:pPr marL="0" indent="0">
              <a:buFont typeface="Arial" pitchFamily="34" charset="0"/>
              <a:buNone/>
            </a:pPr>
            <a:r>
              <a:rPr lang="en-US" sz="1200" dirty="0" smtClean="0"/>
              <a:t>Less popular free apps get a decent number of downloads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C4FEA-5EFA-4C2F-9049-D2484BE8E7AC}" type="slidenum">
              <a:rPr lang="el-GR" smtClean="0"/>
              <a:pPr/>
              <a:t>22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200948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CDF of total income per developer.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However, we observe that there is a small percentage of developers, roughly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around 1%, with income higher than 2 million dollars from very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popular applications.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Overall, it is clear that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majority of developers</a:t>
            </a: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SlideMe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appstore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had a negligible income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selling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paid apps, while only a very small percentage of them made a significant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income.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then tried to find if this income is correlated with the number of</a:t>
            </a:r>
            <a:b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apps made by developers.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interesting question that comes up is whether the total income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we plot he number of paid apps per developer versus their average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total income (binned by the number of paid apps)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is no correlation, so a developer cannot earn more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creating more apps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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very interesting, because it shows that quality is more important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 quantity for the developers’ income.</a:t>
            </a:r>
            <a:endParaRPr lang="en-US" dirty="0" smtClean="0"/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-----------------------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other words, can a developer earn more by offering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 applications?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petsas@ics.forth.gr - IMC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97CD7A-E80A-41B4-AF6A-F0C0D6752FD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70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 smtClean="0">
                <a:solidFill>
                  <a:schemeClr val="bg1"/>
                </a:solidFill>
              </a:rPr>
              <a:t>Here</a:t>
            </a:r>
            <a:r>
              <a:rPr lang="en-US" sz="1200" b="0" baseline="0" dirty="0" smtClean="0">
                <a:solidFill>
                  <a:schemeClr val="bg1"/>
                </a:solidFill>
              </a:rPr>
              <a:t> is the CDF of number of apps made by developers.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baseline="0" dirty="0" smtClean="0">
                <a:solidFill>
                  <a:schemeClr val="bg1"/>
                </a:solidFill>
              </a:rPr>
              <a:t>…</a:t>
            </a:r>
            <a:endParaRPr lang="en-US" sz="1200" b="0" dirty="0" smtClean="0">
              <a:solidFill>
                <a:schemeClr val="bg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 smtClean="0">
                <a:solidFill>
                  <a:schemeClr val="bg1"/>
                </a:solidFill>
              </a:rPr>
              <a:t>We also found</a:t>
            </a:r>
            <a:r>
              <a:rPr lang="en-US" sz="1200" b="0" i="0" baseline="0" dirty="0" smtClean="0">
                <a:solidFill>
                  <a:schemeClr val="bg1"/>
                </a:solidFill>
              </a:rPr>
              <a:t> that only</a:t>
            </a:r>
            <a:endParaRPr lang="en-US" sz="1200" b="1" dirty="0" smtClean="0">
              <a:solidFill>
                <a:schemeClr val="bg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10% of developers offer both</a:t>
            </a:r>
            <a:br>
              <a:rPr lang="en-US" sz="1200" b="1" dirty="0" smtClean="0">
                <a:solidFill>
                  <a:schemeClr val="bg1"/>
                </a:solidFill>
              </a:rPr>
            </a:br>
            <a:r>
              <a:rPr lang="en-US" sz="1200" b="1" dirty="0" smtClean="0">
                <a:solidFill>
                  <a:schemeClr val="bg1"/>
                </a:solidFill>
              </a:rPr>
              <a:t>free &amp; paid apps: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 smtClean="0">
              <a:solidFill>
                <a:schemeClr val="bg1"/>
              </a:solidFill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outcome implies that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 developers choose a single pricing strategy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either they offer their apps as free, aiming at income from advertisements or in-app billing,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they choose to sell their apps at a pre-defined price.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petsas@ics.forth.gr - IMC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97CD7A-E80A-41B4-AF6A-F0C0D6752FD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688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tried to answer the question:</a:t>
            </a:r>
            <a:r>
              <a:rPr lang="en-US" baseline="0" dirty="0" smtClean="0"/>
              <a:t> </a:t>
            </a:r>
            <a:r>
              <a:rPr lang="en-US" dirty="0" smtClean="0"/>
              <a:t>Whether free apps can make</a:t>
            </a:r>
          </a:p>
          <a:p>
            <a:r>
              <a:rPr lang="en-US" dirty="0" smtClean="0"/>
              <a:t>higher income than paid apps.</a:t>
            </a:r>
          </a:p>
          <a:p>
            <a:endParaRPr lang="en-US" dirty="0" smtClean="0"/>
          </a:p>
          <a:p>
            <a:r>
              <a:rPr lang="en-US" dirty="0" smtClean="0"/>
              <a:t>We didn’t have app usage information like </a:t>
            </a:r>
            <a:r>
              <a:rPr lang="en-US" baseline="0" dirty="0" smtClean="0"/>
              <a:t>Ad clicks and</a:t>
            </a:r>
          </a:p>
          <a:p>
            <a:r>
              <a:rPr lang="en-US" baseline="0" dirty="0" smtClean="0"/>
              <a:t>impressions in order to compute the ad income of free apps.</a:t>
            </a:r>
          </a:p>
          <a:p>
            <a:endParaRPr lang="en-US" baseline="0" dirty="0" smtClean="0"/>
          </a:p>
          <a:p>
            <a:r>
              <a:rPr lang="en-US" b="1" baseline="0" dirty="0" smtClean="0"/>
              <a:t>Instead we estimated the necessary ad income per download</a:t>
            </a:r>
            <a:r>
              <a:rPr lang="en-US" b="1" baseline="0" dirty="0"/>
              <a:t/>
            </a:r>
            <a:br>
              <a:rPr lang="en-US" b="1" baseline="0" dirty="0"/>
            </a:br>
            <a:r>
              <a:rPr lang="en-US" b="1" baseline="0" dirty="0" smtClean="0"/>
              <a:t>of a free app in order to match the income of a paid app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found that this value is 21 cents on average.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see that the ad income is dropping over time, and this happens because</a:t>
            </a:r>
          </a:p>
          <a:p>
            <a:r>
              <a:rPr lang="en-US" baseline="0" dirty="0" smtClean="0"/>
              <a:t>downloads of free apps increase much faster than those in paid apps.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an ad-based revenue strategy seems more promising than offering an app</a:t>
            </a:r>
            <a:br>
              <a:rPr lang="en-US" baseline="0" dirty="0" smtClean="0"/>
            </a:br>
            <a:r>
              <a:rPr lang="en-US" baseline="0" dirty="0" smtClean="0"/>
              <a:t>at a predefined price, but it depends on the app usage.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petsas@ics.forth.gr - IMC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97CD7A-E80A-41B4-AF6A-F0C0D6752FD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852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did a</a:t>
            </a:r>
            <a:r>
              <a:rPr lang="en-US" dirty="0" smtClean="0"/>
              <a:t> systematic</a:t>
            </a:r>
            <a:r>
              <a:rPr lang="en-US" baseline="0" dirty="0" smtClean="0"/>
              <a:t> study in 4 third-party Android marketplaces for a period of</a:t>
            </a:r>
          </a:p>
          <a:p>
            <a:r>
              <a:rPr lang="en-US" baseline="0" dirty="0" smtClean="0"/>
              <a:t>2 – 5 months.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studied the app popularity distribution and we found that it is affected by the</a:t>
            </a:r>
          </a:p>
          <a:p>
            <a:r>
              <a:rPr lang="en-US" baseline="0" dirty="0" smtClean="0"/>
              <a:t>Fetch-at-most-once behavior of the users and the app clustering in </a:t>
            </a:r>
            <a:r>
              <a:rPr lang="en-US" baseline="0" dirty="0" err="1" smtClean="0"/>
              <a:t>appstores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We validate it through a model.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here we describe why our results can be useful</a:t>
            </a:r>
          </a:p>
          <a:p>
            <a:endParaRPr lang="en-US" dirty="0" smtClean="0"/>
          </a:p>
          <a:p>
            <a:r>
              <a:rPr lang="en-US" dirty="0" err="1" smtClean="0"/>
              <a:t>Imiplications</a:t>
            </a:r>
            <a:endParaRPr lang="en-US" dirty="0" smtClean="0"/>
          </a:p>
          <a:p>
            <a:r>
              <a:rPr lang="en-US" dirty="0" smtClean="0"/>
              <a:t>------------------------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existence of locality</a:t>
            </a:r>
            <a:r>
              <a:rPr lang="en-US" dirty="0" smtClean="0"/>
              <a:t> in user downloads as we shown with the Pareto Effect             (or as manifested by)</a:t>
            </a:r>
            <a:br>
              <a:rPr lang="en-US" dirty="0" smtClean="0"/>
            </a:br>
            <a:r>
              <a:rPr lang="en-US" dirty="0" smtClean="0"/>
              <a:t>can help </a:t>
            </a:r>
            <a:r>
              <a:rPr lang="en-US" dirty="0" err="1" smtClean="0"/>
              <a:t>appstore</a:t>
            </a:r>
            <a:r>
              <a:rPr lang="en-US" dirty="0" smtClean="0"/>
              <a:t> operators</a:t>
            </a:r>
            <a:r>
              <a:rPr lang="en-US" baseline="0" dirty="0" smtClean="0"/>
              <a:t> to design </a:t>
            </a:r>
            <a:r>
              <a:rPr lang="en-US" b="1" baseline="0" dirty="0" smtClean="0"/>
              <a:t>efficient caching mechanisms </a:t>
            </a:r>
            <a:r>
              <a:rPr lang="en-US" baseline="0" dirty="0" smtClean="0"/>
              <a:t>for </a:t>
            </a:r>
            <a:r>
              <a:rPr lang="en-US" u="sng" baseline="0" dirty="0" smtClean="0"/>
              <a:t>improving</a:t>
            </a:r>
            <a:br>
              <a:rPr lang="en-US" u="sng" baseline="0" dirty="0" smtClean="0"/>
            </a:br>
            <a:r>
              <a:rPr lang="en-US" u="sng" baseline="0" dirty="0" smtClean="0"/>
              <a:t>the app delivery</a:t>
            </a:r>
            <a:r>
              <a:rPr lang="en-US" baseline="0" dirty="0" smtClean="0"/>
              <a:t> to end users, e.g. by caching the most popular apps in fast memory</a:t>
            </a:r>
            <a:br>
              <a:rPr lang="en-US" baseline="0" dirty="0" smtClean="0"/>
            </a:br>
            <a:r>
              <a:rPr lang="en-US" baseline="0" dirty="0" smtClean="0"/>
              <a:t>or in local network caches.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Understanding the </a:t>
            </a:r>
            <a:r>
              <a:rPr lang="en-US" b="1" baseline="0" dirty="0" smtClean="0"/>
              <a:t>strong</a:t>
            </a:r>
            <a:r>
              <a:rPr lang="en-US" baseline="0" dirty="0" smtClean="0"/>
              <a:t> </a:t>
            </a:r>
            <a:r>
              <a:rPr lang="en-US" b="1" baseline="0" dirty="0" smtClean="0"/>
              <a:t>users temporal affinity to app categories </a:t>
            </a:r>
            <a:r>
              <a:rPr lang="en-US" baseline="0" dirty="0" smtClean="0"/>
              <a:t>can help the design of</a:t>
            </a:r>
            <a:br>
              <a:rPr lang="en-US" baseline="0" dirty="0" smtClean="0"/>
            </a:br>
            <a:r>
              <a:rPr lang="en-US" b="1" baseline="0" dirty="0" smtClean="0"/>
              <a:t>more efficient prefetching methods</a:t>
            </a:r>
            <a:r>
              <a:rPr lang="en-US" baseline="0" dirty="0" smtClean="0"/>
              <a:t>. Most popular apps from a user’s preferred category, that</a:t>
            </a:r>
          </a:p>
          <a:p>
            <a:r>
              <a:rPr lang="en-US" baseline="0" dirty="0" smtClean="0"/>
              <a:t>have not been downloaded from the user yet, can be prefetched to a local place for better user</a:t>
            </a:r>
          </a:p>
          <a:p>
            <a:r>
              <a:rPr lang="en-US" baseline="0" dirty="0" smtClean="0"/>
              <a:t>experience and delivery performance.</a:t>
            </a:r>
          </a:p>
          <a:p>
            <a:endParaRPr lang="en-US" baseline="0" dirty="0" smtClean="0"/>
          </a:p>
          <a:p>
            <a:r>
              <a:rPr lang="en-US" dirty="0" smtClean="0"/>
              <a:t>The understanding</a:t>
            </a:r>
            <a:r>
              <a:rPr lang="en-US" baseline="0" dirty="0" smtClean="0"/>
              <a:t> of user download patterns as drawn from the clustering effect, can help </a:t>
            </a:r>
            <a:r>
              <a:rPr lang="en-US" baseline="0" dirty="0" err="1" smtClean="0"/>
              <a:t>appstore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improve the current state of recommendation systems through a richer set of cluster based suggestions.</a:t>
            </a:r>
          </a:p>
          <a:p>
            <a:pPr marL="0" indent="0">
              <a:buNone/>
            </a:pPr>
            <a:endParaRPr lang="en-US" baseline="0" dirty="0" smtClean="0"/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Understanding the parameters that affect app popularity is of high interest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developers who want to maximize the popularity of their apps. 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Moreover, understanding which pricing models result in higher revenue can help developers</a:t>
            </a:r>
            <a:b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choose the appropriate pricing policies for increasing their apps popularity and, eventually, their</a:t>
            </a:r>
            <a:b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income.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endParaRPr lang="en-US" baseline="0" dirty="0" smtClean="0"/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typical recommendation system follows a collaborative filtering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 [18]. The main idea of this method is to find groups of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users who share similar interests. These users can be determined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based on their similar app downloads. If an app is downloaded by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 users in a group, then it is likely to be of interest for another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in the same group that has not yet downloaded it. Thus, this is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possible suggestion from the recommendation system.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clustering effect, however, can also suggest apps that have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necessarily been downloaded by users who share similar interests.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example, a user who downloaded an app from a given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category may be interested in other popular apps of the same category.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Thus, the clustering effect provides a richer set of choices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 the limited choices of current recommendation systems, which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mainly based on the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common apps downloaded by a set of</a:t>
            </a: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r>
              <a:rPr lang="en-US" dirty="0" smtClean="0"/>
              <a:t>------------------------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observed</a:t>
            </a:r>
            <a:r>
              <a:rPr lang="en-US" baseline="0" dirty="0" smtClean="0"/>
              <a:t> the existence of high locality in user downloads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10% of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apps account for 70-90% of the total downloads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We</a:t>
            </a:r>
            <a:r>
              <a:rPr lang="en-US" baseline="0" dirty="0" smtClean="0"/>
              <a:t> show that the popularity of apps follows a </a:t>
            </a:r>
            <a:r>
              <a:rPr lang="en-US" baseline="0" dirty="0" err="1" smtClean="0"/>
              <a:t>Zipf</a:t>
            </a:r>
            <a:r>
              <a:rPr lang="en-US" baseline="0" dirty="0" smtClean="0"/>
              <a:t>-like distribution with truncated tails,</a:t>
            </a:r>
            <a:br>
              <a:rPr lang="en-US" baseline="0" dirty="0" smtClean="0"/>
            </a:br>
            <a:r>
              <a:rPr lang="en-US" baseline="0" dirty="0" smtClean="0"/>
              <a:t>which is different than the one observed in Web and P2P systems from other studies, but</a:t>
            </a:r>
            <a:br>
              <a:rPr lang="en-US" baseline="0" dirty="0" smtClean="0"/>
            </a:br>
            <a:r>
              <a:rPr lang="en-US" baseline="0" dirty="0" smtClean="0"/>
              <a:t>similar with user generated content services like ‘</a:t>
            </a:r>
            <a:r>
              <a:rPr lang="en-US" baseline="0" dirty="0" err="1" smtClean="0"/>
              <a:t>Youtube</a:t>
            </a:r>
            <a:r>
              <a:rPr lang="en-US" baseline="0" dirty="0" smtClean="0"/>
              <a:t>’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attributed the observed distribution to a new download pattern, we refer to as</a:t>
            </a:r>
          </a:p>
          <a:p>
            <a:r>
              <a:rPr lang="en-US" baseline="0" dirty="0" smtClean="0"/>
              <a:t>“clustering effect”, which implies that users will download the next apps from the same</a:t>
            </a:r>
            <a:br>
              <a:rPr lang="en-US" baseline="0" dirty="0" smtClean="0"/>
            </a:br>
            <a:r>
              <a:rPr lang="en-US" baseline="0" dirty="0" smtClean="0"/>
              <a:t>categories as their previous downloads. We validated it with a user behavior study which</a:t>
            </a:r>
          </a:p>
          <a:p>
            <a:r>
              <a:rPr lang="en-US" baseline="0" dirty="0" smtClean="0"/>
              <a:t>Shows a strong temporal affinity of users to app categories.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Then we introduced a model for app downloads based on the clustering effect and we validated</a:t>
            </a:r>
            <a:br>
              <a:rPr lang="en-US" baseline="0" dirty="0" smtClean="0"/>
            </a:br>
            <a:r>
              <a:rPr lang="en-US" baseline="0" dirty="0" smtClean="0"/>
              <a:t>with simulations that it approximates very close the actual user downloads. Our model is able</a:t>
            </a:r>
            <a:br>
              <a:rPr lang="en-US" baseline="0" dirty="0" smtClean="0"/>
            </a:br>
            <a:r>
              <a:rPr lang="en-US" baseline="0" dirty="0" smtClean="0"/>
              <a:t>to approximate very well the downloads distributions of all </a:t>
            </a:r>
            <a:r>
              <a:rPr lang="en-US" baseline="0" dirty="0" err="1" smtClean="0"/>
              <a:t>appstores</a:t>
            </a:r>
            <a:r>
              <a:rPr lang="en-US" baseline="0" dirty="0" smtClean="0"/>
              <a:t>, which implies that the</a:t>
            </a:r>
            <a:br>
              <a:rPr lang="en-US" baseline="0" dirty="0" smtClean="0"/>
            </a:br>
            <a:r>
              <a:rPr lang="en-US" baseline="0" dirty="0" smtClean="0"/>
              <a:t>proposed clustering effect is a more general phenomenon rather than a random property of</a:t>
            </a:r>
            <a:br>
              <a:rPr lang="en-US" baseline="0" dirty="0" smtClean="0"/>
            </a:br>
            <a:r>
              <a:rPr lang="en-US" baseline="0" dirty="0" smtClean="0"/>
              <a:t>a singe </a:t>
            </a:r>
            <a:r>
              <a:rPr lang="en-US" baseline="0" dirty="0" err="1" smtClean="0"/>
              <a:t>appstore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also studies the effect of cost on app popularity. We observed that paid apps follow a clear</a:t>
            </a:r>
          </a:p>
          <a:p>
            <a:r>
              <a:rPr lang="en-US" baseline="0" dirty="0" smtClean="0"/>
              <a:t>Power law distribution. We measured how revenue of paid apps are distributed to developers.</a:t>
            </a:r>
          </a:p>
          <a:p>
            <a:r>
              <a:rPr lang="en-US" baseline="0" dirty="0" smtClean="0"/>
              <a:t>The results show that the large majority of them have very low income, while a small percentage</a:t>
            </a:r>
            <a:br>
              <a:rPr lang="en-US" baseline="0" dirty="0" smtClean="0"/>
            </a:br>
            <a:r>
              <a:rPr lang="en-US" baseline="0" dirty="0" smtClean="0"/>
              <a:t>of them make a significantly higher income. We also found that the number of developer’s apps do</a:t>
            </a:r>
          </a:p>
          <a:p>
            <a:r>
              <a:rPr lang="en-US" baseline="0" dirty="0" smtClean="0"/>
              <a:t>Not increase developer’s income. Finally, we found that free apps with ads need to make just 0.21$</a:t>
            </a:r>
          </a:p>
          <a:p>
            <a:r>
              <a:rPr lang="en-US" baseline="0" dirty="0" smtClean="0"/>
              <a:t>Per download to match the income of paid apps, which seems a more promising strategy especially for</a:t>
            </a:r>
          </a:p>
          <a:p>
            <a:r>
              <a:rPr lang="en-US" baseline="0" dirty="0" smtClean="0"/>
              <a:t>Popular apps.</a:t>
            </a:r>
          </a:p>
          <a:p>
            <a:endParaRPr lang="en-US" baseline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petsas@ics.forth.gr - IMC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97CD7A-E80A-41B4-AF6A-F0C0D6752FD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864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b="1" dirty="0" smtClean="0"/>
          </a:p>
          <a:p>
            <a:r>
              <a:rPr lang="en-US" baseline="0" dirty="0" smtClean="0"/>
              <a:t>Our model is based on simulation of </a:t>
            </a:r>
            <a:r>
              <a:rPr lang="en-US" baseline="0" dirty="0" err="1" smtClean="0"/>
              <a:t>appstore</a:t>
            </a:r>
            <a:r>
              <a:rPr lang="en-US" baseline="0" dirty="0" smtClean="0"/>
              <a:t> users. In our model each user downloads a number</a:t>
            </a:r>
            <a:br>
              <a:rPr lang="en-US" baseline="0" dirty="0" smtClean="0"/>
            </a:br>
            <a:r>
              <a:rPr lang="en-US" baseline="0" dirty="0" smtClean="0"/>
              <a:t>of apps randomly but with two constraints:</a:t>
            </a:r>
          </a:p>
          <a:p>
            <a:pPr lvl="1"/>
            <a:r>
              <a:rPr lang="en-US" b="1" dirty="0" smtClean="0"/>
              <a:t>Fetch-at-most-once</a:t>
            </a:r>
            <a:r>
              <a:rPr lang="en-US" dirty="0" smtClean="0"/>
              <a:t>: the same user cannot download the same app more than once</a:t>
            </a:r>
          </a:p>
          <a:p>
            <a:pPr lvl="1"/>
            <a:r>
              <a:rPr lang="en-US" b="1" dirty="0" smtClean="0"/>
              <a:t>Clustering effect</a:t>
            </a:r>
            <a:r>
              <a:rPr lang="en-US" dirty="0" smtClean="0"/>
              <a:t>: user downloads a percentage of apps based on previous selections</a:t>
            </a:r>
          </a:p>
          <a:p>
            <a:endParaRPr lang="en-US" baseline="0" dirty="0" smtClean="0"/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assume that all apps are categorized in C clusters so that each app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belongs to exactly one cluster. </a:t>
            </a:r>
          </a:p>
          <a:p>
            <a:endParaRPr lang="en-US" baseline="0" dirty="0" smtClean="0"/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Therefore, each app has two rankings: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Its overall ranking i, taking values between 1 and the number of the total apps in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appstore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its ranking j within its category, taking values between 1 and the number of apps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that category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we’re going to see our modeling algorithm through an example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C4FEA-5EFA-4C2F-9049-D2484BE8E7AC}" type="slidenum">
              <a:rPr lang="el-GR" smtClean="0"/>
              <a:pPr/>
              <a:t>29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252413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CDF of the number of unique categories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which each developer create apps. We see that developers usually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focus on one or just few categories: 75% of the free app developers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85% of the paid app developers create apps belonging to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single category, while 99% of the developers in both cases focus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1 up to 5 categories. This outcome shows that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 developers</a:t>
            </a: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also interested in specific app categories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petsas@ics.forth.gr - IMC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97CD7A-E80A-41B4-AF6A-F0C0D6752FD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042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Given that different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appstores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have a different actual number of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users, we express the number of users as a function of the total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 of downloads of the most popular app.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users U and setting the rest of the simulation parameters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values that produce the minimum distance from the actual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our simulation results while varying the number</a:t>
            </a:r>
          </a:p>
          <a:p>
            <a:endParaRPr lang="en-US" dirty="0" smtClean="0"/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x-axis is the number of the simulated users, as a ratio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total number of downloads of the most popular app, and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y-axis reports the distance between the simulation results and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measured downloads.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all cases the minimum distance from the measured data is achieved when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number of users is very close to the downloads of the most popular app.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  <a:sym typeface="Wingdings" pitchFamily="2" charset="2"/>
            </a:endParaRPr>
          </a:p>
          <a:p>
            <a:r>
              <a:rPr lang="en-US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Downloads of the most popular app are a good </a:t>
            </a:r>
            <a:r>
              <a:rPr lang="en-US" sz="1200" b="1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esti</a:t>
            </a:r>
            <a:r>
              <a:rPr lang="en-US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</a:p>
          <a:p>
            <a:r>
              <a:rPr lang="en-US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mate of the number of users</a:t>
            </a:r>
            <a:endParaRPr lang="el-GR" baseline="0" dirty="0" smtClean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C4FEA-5EFA-4C2F-9049-D2484BE8E7AC}" type="slidenum">
              <a:rPr lang="el-GR" smtClean="0"/>
              <a:pPr/>
              <a:t>31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75431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baseline="0" dirty="0" smtClean="0"/>
              <a:t>* This evolution in smartphones also enhances the popularity of mobile applications.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Google Play, that is the official Android </a:t>
            </a:r>
            <a:r>
              <a:rPr lang="en-US" baseline="0" dirty="0" err="1" smtClean="0"/>
              <a:t>marketpace</a:t>
            </a:r>
            <a:r>
              <a:rPr lang="en-US" baseline="0" dirty="0" smtClean="0"/>
              <a:t> recently reached the milestone of</a:t>
            </a:r>
          </a:p>
          <a:p>
            <a:r>
              <a:rPr lang="en-US" baseline="0" dirty="0" smtClean="0"/>
              <a:t>1 million apps and 50 billion downloads. Second comes the Apple store</a:t>
            </a:r>
            <a:br>
              <a:rPr lang="en-US" baseline="0" dirty="0" smtClean="0"/>
            </a:br>
            <a:r>
              <a:rPr lang="en-US" baseline="0" dirty="0" smtClean="0"/>
              <a:t>with almost the same number of apps and downloads and third the windows market</a:t>
            </a:r>
          </a:p>
          <a:p>
            <a:endParaRPr lang="en-US" baseline="0" dirty="0" smtClean="0"/>
          </a:p>
          <a:p>
            <a:r>
              <a:rPr lang="en-US" baseline="0" dirty="0" smtClean="0"/>
              <a:t>---</a:t>
            </a:r>
            <a:br>
              <a:rPr lang="en-US" baseline="0" dirty="0" smtClean="0"/>
            </a:br>
            <a:r>
              <a:rPr lang="en-US" baseline="0" dirty="0" smtClean="0"/>
              <a:t>with over 100 thousands of apps and  2 billion of downloads.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Appstores</a:t>
            </a:r>
            <a:r>
              <a:rPr lang="en-US" baseline="0" dirty="0" smtClean="0"/>
              <a:t> are the platforms that host and distribute these apps to the end users.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petsas@ics.forth.gr - IMC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97CD7A-E80A-41B4-AF6A-F0C0D6752F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790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APP-CLUSTERING has the smallest distance from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measured data</a:t>
            </a:r>
          </a:p>
          <a:p>
            <a:endParaRPr lang="en-US" sz="1200" b="0" i="0" dirty="0" smtClean="0"/>
          </a:p>
          <a:p>
            <a:r>
              <a:rPr lang="en-US" sz="1200" b="0" i="0" dirty="0" smtClean="0"/>
              <a:t>APP-CLUSTERING approximates the actual</a:t>
            </a:r>
          </a:p>
          <a:p>
            <a:r>
              <a:rPr lang="en-US" sz="1200" b="0" i="0" dirty="0" smtClean="0"/>
              <a:t>downloads up to 7.2 times closer than ZIPF and up to 6.4 times</a:t>
            </a:r>
          </a:p>
          <a:p>
            <a:r>
              <a:rPr lang="en-US" sz="1200" b="0" i="0" dirty="0" smtClean="0"/>
              <a:t>closer than ZIPF-at-most-once</a:t>
            </a:r>
            <a:endParaRPr lang="el-GR" sz="1200" b="0" i="0" dirty="0" smtClean="0"/>
          </a:p>
          <a:p>
            <a:endParaRPr lang="en-US" b="0" i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petsas@ics.forth.gr - IMC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97CD7A-E80A-41B4-AF6A-F0C0D6752FD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631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do so, we used the user temporal affinity metric </a:t>
            </a:r>
            <a:r>
              <a:rPr lang="en-US" baseline="0" dirty="0" smtClean="0"/>
              <a:t>to app categories.</a:t>
            </a:r>
            <a:endParaRPr lang="en-US" dirty="0" smtClean="0"/>
          </a:p>
          <a:p>
            <a:endParaRPr lang="en-US" baseline="0" dirty="0" smtClean="0"/>
          </a:p>
          <a:p>
            <a:r>
              <a:rPr lang="en-US" baseline="0" dirty="0" smtClean="0"/>
              <a:t>We’ll now try to define this metric.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Let’s say that we have the app downloads of a user in chronological  order,</a:t>
            </a:r>
          </a:p>
          <a:p>
            <a:r>
              <a:rPr lang="en-US" baseline="0" dirty="0" smtClean="0"/>
              <a:t>Let’s also assume that we know the category for these apps as shown</a:t>
            </a:r>
          </a:p>
          <a:p>
            <a:r>
              <a:rPr lang="en-US" baseline="0" dirty="0" smtClean="0"/>
              <a:t>in different colors, For example, a1 is of red category,  a2 to a4 is of blue and a5 is of purple</a:t>
            </a:r>
          </a:p>
          <a:p>
            <a:r>
              <a:rPr lang="en-US" baseline="0" dirty="0" smtClean="0"/>
              <a:t>category.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user temporal affinity measures the tendency of a user to download apps from the same</a:t>
            </a:r>
          </a:p>
          <a:p>
            <a:r>
              <a:rPr lang="en-US" baseline="0" dirty="0" smtClean="0"/>
              <a:t>categories or not </a:t>
            </a:r>
            <a:r>
              <a:rPr lang="en-US" strike="sngStrike" baseline="0" dirty="0" smtClean="0"/>
              <a:t>and is equal to </a:t>
            </a:r>
            <a:r>
              <a:rPr lang="en-US" u="sng" strike="sngStrike" baseline="0" dirty="0" smtClean="0"/>
              <a:t>the percentage of apps that are in the same category with the</a:t>
            </a:r>
          </a:p>
          <a:p>
            <a:r>
              <a:rPr lang="en-US" u="sng" strike="sngStrike" baseline="0" dirty="0" smtClean="0"/>
              <a:t>previous downloaded ones.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order to calculate it, we divide the downloads sequence into consecutive pairs and we</a:t>
            </a:r>
            <a:br>
              <a:rPr lang="en-US" baseline="0" dirty="0" smtClean="0"/>
            </a:br>
            <a:r>
              <a:rPr lang="en-US" baseline="0" dirty="0" smtClean="0"/>
              <a:t>find </a:t>
            </a:r>
            <a:r>
              <a:rPr lang="en-US" b="1" baseline="0" dirty="0" smtClean="0"/>
              <a:t>the percentage of pairs containing identical categories</a:t>
            </a:r>
          </a:p>
          <a:p>
            <a:endParaRPr lang="en-US" b="1" baseline="0" dirty="0" smtClean="0"/>
          </a:p>
          <a:p>
            <a:r>
              <a:rPr lang="en-US" b="0" baseline="0" dirty="0" smtClean="0"/>
              <a:t>So here this percentage is 0.5</a:t>
            </a:r>
          </a:p>
          <a:p>
            <a:endParaRPr lang="en-US" b="1" baseline="0" dirty="0" smtClean="0"/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affinity approaches the highest value (i.e., one),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users tend to repeatedly download apps from the same category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contrary, if the affinity is low,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users tend to switch from one category to another.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petsas@ics.forth.gr - IMC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97CD7A-E80A-41B4-AF6A-F0C0D6752FD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93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Apart</a:t>
            </a:r>
            <a:r>
              <a:rPr lang="en-US" baseline="0" dirty="0" smtClean="0"/>
              <a:t> from the official marketplaces, there is a big number of alternative ones </a:t>
            </a:r>
            <a:br>
              <a:rPr lang="en-US" baseline="0" dirty="0" smtClean="0"/>
            </a:br>
            <a:r>
              <a:rPr lang="en-US" baseline="0" dirty="0" smtClean="0"/>
              <a:t>that boost app popularity and streamline the process of publishing apps from</a:t>
            </a:r>
          </a:p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developers, and also help users to search, download and install apps.</a:t>
            </a:r>
            <a:endParaRPr lang="en-US" dirty="0" smtClean="0"/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defRPr/>
            </a:pPr>
            <a:r>
              <a:rPr lang="en-US" strike="sngStrike" dirty="0" smtClean="0"/>
              <a:t>But why a developer to choose</a:t>
            </a:r>
            <a:r>
              <a:rPr lang="en-US" strike="sngStrike" baseline="0" dirty="0" smtClean="0"/>
              <a:t> such an </a:t>
            </a:r>
            <a:r>
              <a:rPr lang="en-US" strike="sngStrike" baseline="0" dirty="0" err="1" smtClean="0"/>
              <a:t>appstore</a:t>
            </a:r>
            <a:r>
              <a:rPr lang="en-US" strike="sngStrike" baseline="0" dirty="0" smtClean="0"/>
              <a:t>, instead of Google Play</a:t>
            </a:r>
          </a:p>
          <a:p>
            <a:pPr>
              <a:lnSpc>
                <a:spcPct val="90000"/>
              </a:lnSpc>
              <a:defRPr/>
            </a:pPr>
            <a:r>
              <a:rPr lang="en-US" strike="sngStrike" baseline="0" dirty="0" smtClean="0"/>
              <a:t>which can give it much more visibility?</a:t>
            </a:r>
          </a:p>
          <a:p>
            <a:pPr>
              <a:lnSpc>
                <a:spcPct val="90000"/>
              </a:lnSpc>
              <a:defRPr/>
            </a:pPr>
            <a:endParaRPr lang="en-US" strike="sngStrike" baseline="0" dirty="0" smtClean="0"/>
          </a:p>
          <a:p>
            <a:pPr>
              <a:lnSpc>
                <a:spcPct val="90000"/>
              </a:lnSpc>
              <a:defRPr/>
            </a:pPr>
            <a:r>
              <a:rPr lang="en-US" strike="sngStrike" baseline="0" dirty="0" smtClean="0"/>
              <a:t>3</a:t>
            </a:r>
            <a:r>
              <a:rPr lang="en-US" strike="sngStrike" baseline="30000" dirty="0" smtClean="0"/>
              <a:t>rd</a:t>
            </a:r>
            <a:r>
              <a:rPr lang="en-US" strike="sngStrike" baseline="0" dirty="0" smtClean="0"/>
              <a:t> party </a:t>
            </a:r>
            <a:r>
              <a:rPr lang="en-US" strike="sngStrike" baseline="0" dirty="0" err="1" smtClean="0"/>
              <a:t>appstores</a:t>
            </a:r>
            <a:r>
              <a:rPr lang="en-US" strike="sngStrike" baseline="0" dirty="0" smtClean="0"/>
              <a:t> may provide extra benefits to developers, e.g. </a:t>
            </a:r>
            <a:r>
              <a:rPr lang="en-US" strike="sngStrike" baseline="0" dirty="0" err="1" smtClean="0"/>
              <a:t>SlideMe</a:t>
            </a:r>
            <a:endParaRPr lang="en-US" strike="sngStrike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Ø"/>
              <a:tabLst/>
              <a:defRPr/>
            </a:pPr>
            <a:r>
              <a:rPr lang="en-US" sz="1200" b="0" i="0" u="none" strike="sng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does not charge transaction fees to developers</a:t>
            </a:r>
          </a:p>
          <a:p>
            <a:pPr marL="171450" indent="-171450">
              <a:buFont typeface="Wingdings"/>
              <a:buChar char="Ø"/>
            </a:pPr>
            <a:r>
              <a:rPr lang="en-US" sz="1200" b="0" i="0" u="none" strike="sng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be found pre-installed in many devices</a:t>
            </a:r>
          </a:p>
          <a:p>
            <a:pPr marL="171450" indent="-171450">
              <a:buFont typeface="Wingdings"/>
              <a:buChar char="Ø"/>
            </a:pPr>
            <a:endParaRPr lang="en-US" sz="1200" b="0" i="0" u="none" strike="sng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defRPr/>
            </a:pPr>
            <a:r>
              <a:rPr lang="en-US" sz="1200" b="0" i="0" u="none" strike="sng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-------------------------------------------</a:t>
            </a:r>
          </a:p>
          <a:p>
            <a:pPr>
              <a:lnSpc>
                <a:spcPct val="90000"/>
              </a:lnSpc>
              <a:defRPr/>
            </a:pPr>
            <a:r>
              <a:rPr lang="en-US" strike="sngStrike" baseline="0" dirty="0" smtClean="0"/>
              <a:t>There are many reasons,</a:t>
            </a:r>
          </a:p>
          <a:p>
            <a:pPr>
              <a:lnSpc>
                <a:spcPct val="90000"/>
              </a:lnSpc>
              <a:defRPr/>
            </a:pPr>
            <a:r>
              <a:rPr lang="en-US" strike="sngStrike" baseline="0" dirty="0" smtClean="0"/>
              <a:t>For example, he can put his app to many other </a:t>
            </a:r>
            <a:r>
              <a:rPr lang="en-US" strike="sngStrike" baseline="0" dirty="0" err="1" smtClean="0"/>
              <a:t>appstores</a:t>
            </a:r>
            <a:r>
              <a:rPr lang="en-US" strike="sngStrike" baseline="0" dirty="0" smtClean="0"/>
              <a:t> in order to gain more popularity,</a:t>
            </a:r>
            <a:br>
              <a:rPr lang="en-US" strike="sngStrike" baseline="0" dirty="0" smtClean="0"/>
            </a:br>
            <a:r>
              <a:rPr lang="en-US" strike="sngStrike" baseline="0" dirty="0" smtClean="0"/>
              <a:t>and to increase his income</a:t>
            </a:r>
          </a:p>
          <a:p>
            <a:pPr>
              <a:lnSpc>
                <a:spcPct val="90000"/>
              </a:lnSpc>
              <a:defRPr/>
            </a:pPr>
            <a:endParaRPr lang="en-US" strike="sngStrike" baseline="0" dirty="0" smtClean="0"/>
          </a:p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sng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Moreover, Google Play supports only specific locations for merchants, so some developers</a:t>
            </a:r>
            <a:br>
              <a:rPr lang="en-US" sz="1200" b="0" i="0" u="none" strike="sng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u="none" strike="sng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no supported locations will choose a local marketplace instead</a:t>
            </a:r>
          </a:p>
          <a:p>
            <a:pPr marL="171450" indent="-171450">
              <a:buFont typeface="Wingdings"/>
              <a:buChar char="Ø"/>
            </a:pPr>
            <a:endParaRPr lang="en-US" sz="1200" b="0" i="0" u="none" strike="sng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trike="sngStrike" baseline="0" dirty="0" smtClean="0"/>
          </a:p>
          <a:p>
            <a:r>
              <a:rPr lang="en-US" strike="sngStrike" baseline="0" dirty="0" smtClean="0"/>
              <a:t> </a:t>
            </a:r>
            <a:endParaRPr lang="el-GR" strike="sngStri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C4FEA-5EFA-4C2F-9049-D2484BE8E7AC}" type="slidenum">
              <a:rPr lang="el-GR" smtClean="0"/>
              <a:pPr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63553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* Despite this rapid evolution of</a:t>
            </a:r>
            <a:r>
              <a:rPr lang="en-US" b="1" baseline="0" dirty="0" smtClean="0"/>
              <a:t> this mobile app ecosystem, there is no </a:t>
            </a:r>
            <a:r>
              <a:rPr lang="en-US" b="1" u="sng" baseline="0" dirty="0" smtClean="0"/>
              <a:t>any large scale study</a:t>
            </a:r>
            <a:r>
              <a:rPr lang="en-US" b="1" baseline="0" dirty="0" smtClean="0"/>
              <a:t/>
            </a:r>
            <a:br>
              <a:rPr lang="en-US" b="1" baseline="0" dirty="0" smtClean="0"/>
            </a:br>
            <a:r>
              <a:rPr lang="en-US" b="1" baseline="0" dirty="0" smtClean="0"/>
              <a:t>analyzing its main properties.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this study we are focusing on app popularity.  We </a:t>
            </a:r>
            <a:r>
              <a:rPr lang="en-US" b="1" baseline="0" dirty="0" smtClean="0"/>
              <a:t>compare it </a:t>
            </a:r>
            <a:r>
              <a:rPr lang="en-US" baseline="0" dirty="0" smtClean="0"/>
              <a:t>with</a:t>
            </a:r>
            <a:br>
              <a:rPr lang="en-US" baseline="0" dirty="0" smtClean="0"/>
            </a:br>
            <a:r>
              <a:rPr lang="en-US" baseline="0" dirty="0" smtClean="0"/>
              <a:t>other fields like web, p2p and video sharing systems </a:t>
            </a:r>
            <a:r>
              <a:rPr lang="en-US" dirty="0" smtClean="0"/>
              <a:t>and try</a:t>
            </a:r>
            <a:r>
              <a:rPr lang="en-US" baseline="0" dirty="0" smtClean="0"/>
              <a:t> to </a:t>
            </a:r>
            <a:r>
              <a:rPr lang="en-US" b="1" baseline="0" dirty="0" smtClean="0"/>
              <a:t>identify</a:t>
            </a:r>
          </a:p>
          <a:p>
            <a:r>
              <a:rPr lang="en-US" b="1" baseline="0" dirty="0" smtClean="0"/>
              <a:t>the parameters</a:t>
            </a:r>
            <a:r>
              <a:rPr lang="en-US" baseline="0" dirty="0" smtClean="0"/>
              <a:t> that may affect it. Then, based on these parameters we</a:t>
            </a:r>
            <a:br>
              <a:rPr lang="en-US" baseline="0" dirty="0" smtClean="0"/>
            </a:br>
            <a:r>
              <a:rPr lang="en-US" baseline="0" dirty="0" smtClean="0"/>
              <a:t>construct a model for it.</a:t>
            </a:r>
          </a:p>
          <a:p>
            <a:endParaRPr lang="en-US" baseline="0" dirty="0" smtClean="0"/>
          </a:p>
          <a:p>
            <a:r>
              <a:rPr lang="en-US" dirty="0" smtClean="0"/>
              <a:t>Moreover,</a:t>
            </a:r>
            <a:r>
              <a:rPr lang="en-US" baseline="0" dirty="0" smtClean="0"/>
              <a:t> we are also interested in app pricing.</a:t>
            </a:r>
          </a:p>
          <a:p>
            <a:r>
              <a:rPr lang="en-US" baseline="0" dirty="0" smtClean="0"/>
              <a:t>We try to explore how the </a:t>
            </a:r>
            <a:r>
              <a:rPr lang="en-US" b="1" baseline="0" dirty="0" smtClean="0"/>
              <a:t>cost affects app popularity</a:t>
            </a:r>
            <a:r>
              <a:rPr lang="en-US" baseline="0" dirty="0" smtClean="0"/>
              <a:t> and</a:t>
            </a:r>
            <a:br>
              <a:rPr lang="en-US" baseline="0" dirty="0" smtClean="0"/>
            </a:br>
            <a:r>
              <a:rPr lang="en-US" b="1" baseline="0" dirty="0" smtClean="0"/>
              <a:t>developers income</a:t>
            </a:r>
            <a:r>
              <a:rPr lang="en-US" b="1" baseline="0" dirty="0"/>
              <a:t> </a:t>
            </a:r>
            <a:r>
              <a:rPr lang="en-US" baseline="0" dirty="0" smtClean="0"/>
              <a:t>and what are their common </a:t>
            </a:r>
            <a:r>
              <a:rPr lang="en-US" b="1" baseline="0" dirty="0" smtClean="0"/>
              <a:t>revenue strategies.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C4FEA-5EFA-4C2F-9049-D2484BE8E7AC}" type="slidenum">
              <a:rPr lang="el-GR" smtClean="0"/>
              <a:pPr/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66596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For our data collection,</a:t>
            </a:r>
            <a:r>
              <a:rPr lang="en-US" baseline="0" dirty="0" smtClean="0"/>
              <a:t> we used a set of local machines (as you can see in the bottom)</a:t>
            </a:r>
            <a:br>
              <a:rPr lang="en-US" baseline="0" dirty="0" smtClean="0"/>
            </a:br>
            <a:r>
              <a:rPr lang="en-US" baseline="0" dirty="0" smtClean="0"/>
              <a:t>where each one is hosting multiple crawler instances.</a:t>
            </a:r>
          </a:p>
          <a:p>
            <a:endParaRPr lang="en-US" baseline="0" dirty="0" smtClean="0"/>
          </a:p>
          <a:p>
            <a:r>
              <a:rPr lang="en-US" b="1" baseline="0" dirty="0" smtClean="0"/>
              <a:t>We implemented our </a:t>
            </a:r>
            <a:r>
              <a:rPr lang="en-US" b="1" baseline="0" dirty="0" err="1" smtClean="0"/>
              <a:t>cralwers</a:t>
            </a:r>
            <a:r>
              <a:rPr lang="en-US" b="1" baseline="0" dirty="0" smtClean="0"/>
              <a:t> </a:t>
            </a:r>
            <a:r>
              <a:rPr lang="en-US" baseline="0" dirty="0" smtClean="0"/>
              <a:t>using the </a:t>
            </a:r>
            <a:r>
              <a:rPr lang="en-US" baseline="0" dirty="0" err="1" smtClean="0"/>
              <a:t>Scrapy</a:t>
            </a:r>
            <a:r>
              <a:rPr lang="en-US" baseline="0" dirty="0" smtClean="0"/>
              <a:t> framework in Python.</a:t>
            </a:r>
          </a:p>
          <a:p>
            <a:r>
              <a:rPr lang="en-US" strike="sngStrike" baseline="0" dirty="0" smtClean="0"/>
              <a:t>In order to </a:t>
            </a:r>
            <a:r>
              <a:rPr lang="en-US" b="1" strike="sngStrike" baseline="0" dirty="0" smtClean="0"/>
              <a:t>deal with </a:t>
            </a:r>
            <a:r>
              <a:rPr lang="en-US" b="1" strike="sngStrike" baseline="0" dirty="0" err="1" smtClean="0"/>
              <a:t>Javascript</a:t>
            </a:r>
            <a:r>
              <a:rPr lang="en-US" b="1" strike="sngStrike" baseline="0" dirty="0" smtClean="0"/>
              <a:t> </a:t>
            </a:r>
            <a:r>
              <a:rPr lang="en-US" strike="sngStrike" baseline="0" dirty="0" smtClean="0"/>
              <a:t>generated content, we proxy</a:t>
            </a:r>
            <a:br>
              <a:rPr lang="en-US" strike="sngStrike" baseline="0" dirty="0" smtClean="0"/>
            </a:br>
            <a:r>
              <a:rPr lang="en-US" strike="sngStrike" baseline="0" dirty="0" smtClean="0"/>
              <a:t>our requests through the Selenium browser automation tool.</a:t>
            </a:r>
          </a:p>
          <a:p>
            <a:r>
              <a:rPr lang="en-US" baseline="0" dirty="0" smtClean="0"/>
              <a:t> 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crawled 4 popular alternative Android marketplaces on a daily basis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SlideMe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1Mobile and the Chinese ones: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AppChina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Anzhi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didn’t crawl Google Play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terms of service do not allow to access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site through any type automated means. Moreover, Google Play does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provide precise number of app downloads, but ranges, which would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harden our analysis.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order to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avoid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our crawler hosts to be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blacklisted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we used a set of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Planetlab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nodes as proxies.</a:t>
            </a:r>
          </a:p>
          <a:p>
            <a:r>
              <a:rPr lang="en-US" sz="1200" b="0" i="0" u="none" strike="sng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Moreover, the Chinese </a:t>
            </a:r>
            <a:r>
              <a:rPr lang="en-US" sz="1200" b="0" i="0" u="none" strike="sng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appstores</a:t>
            </a:r>
            <a:r>
              <a:rPr lang="en-US" sz="1200" b="0" i="0" u="none" strike="sng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apply </a:t>
            </a:r>
            <a:r>
              <a:rPr lang="en-US" sz="1200" b="1" i="0" u="none" strike="sng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rate limiting </a:t>
            </a:r>
            <a:r>
              <a:rPr lang="en-US" sz="1200" b="0" i="0" u="none" strike="sng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hosts away from China, so we used a set</a:t>
            </a:r>
            <a:br>
              <a:rPr lang="en-US" sz="1200" b="0" i="0" u="none" strike="sng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u="none" strike="sng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</a:t>
            </a:r>
            <a:r>
              <a:rPr lang="en-US" sz="1200" b="0" i="0" u="none" strike="sng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PlanetLab</a:t>
            </a:r>
            <a:r>
              <a:rPr lang="en-US" sz="1200" b="0" i="0" u="none" strike="sng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nodes located in China.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Finally the collected information is stored in a local database (MySQL).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petsas@ics.forth.gr - IMC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97CD7A-E80A-41B4-AF6A-F0C0D6752F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20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</a:t>
            </a:r>
            <a:r>
              <a:rPr lang="en-US" baseline="0" dirty="0" smtClean="0"/>
              <a:t> are the collected data from our crawling process of our 4 monitored </a:t>
            </a:r>
            <a:r>
              <a:rPr lang="en-US" baseline="0" dirty="0" err="1" smtClean="0"/>
              <a:t>appstores</a:t>
            </a:r>
            <a:r>
              <a:rPr lang="en-US" baseline="0" dirty="0" smtClean="0"/>
              <a:t> which</a:t>
            </a:r>
            <a:br>
              <a:rPr lang="en-US" baseline="0" dirty="0" smtClean="0"/>
            </a:br>
            <a:r>
              <a:rPr lang="en-US" baseline="0" dirty="0" smtClean="0"/>
              <a:t>has a duration from 2 – 5 months.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total apps we collected from all the marketplaces are around 300 thousand applications,</a:t>
            </a:r>
            <a:br>
              <a:rPr lang="en-US" baseline="0" dirty="0" smtClean="0"/>
            </a:br>
            <a:r>
              <a:rPr lang="en-US" strike="sngStrike" baseline="0" dirty="0" smtClean="0"/>
              <a:t>which was roughly half of the apps hosted on Google Play at the same time. This implies that</a:t>
            </a:r>
          </a:p>
          <a:p>
            <a:r>
              <a:rPr lang="en-US" strike="sngStrike" baseline="0" dirty="0" smtClean="0"/>
              <a:t>our dataset comprises a significant part of the mobile app ecosystem.</a:t>
            </a:r>
          </a:p>
          <a:p>
            <a:endParaRPr lang="en-US" baseline="0" dirty="0" smtClean="0"/>
          </a:p>
          <a:p>
            <a:r>
              <a:rPr lang="en-US" sz="1200" b="0" i="0" u="none" strike="sng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see that a higher number of new apps are added every day to </a:t>
            </a:r>
            <a:r>
              <a:rPr lang="en-US" sz="1200" b="0" i="0" u="none" strike="sng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AppChina</a:t>
            </a:r>
            <a:r>
              <a:rPr lang="en-US" sz="1200" b="0" i="0" u="none" strike="sng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</a:t>
            </a:r>
          </a:p>
          <a:p>
            <a:r>
              <a:rPr lang="en-US" sz="1200" b="0" i="0" u="none" strike="sng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1Mobile  as oppose to the other </a:t>
            </a:r>
            <a:r>
              <a:rPr lang="en-US" sz="1200" b="0" i="0" u="none" strike="sng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appstores</a:t>
            </a:r>
            <a:r>
              <a:rPr lang="en-US" sz="1200" b="0" i="0" u="none" strike="sng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This is probably </a:t>
            </a:r>
            <a:r>
              <a:rPr lang="en-US" sz="1200" b="1" i="0" u="none" strike="sng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due to the increasing</a:t>
            </a:r>
            <a:br>
              <a:rPr lang="en-US" sz="1200" b="1" i="0" u="none" strike="sng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1" i="0" u="none" strike="sng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popularity of the </a:t>
            </a:r>
            <a:r>
              <a:rPr lang="en-US" sz="1200" b="1" i="0" u="none" strike="sng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AppChina</a:t>
            </a:r>
            <a:r>
              <a:rPr lang="en-US" sz="1200" b="0" i="0" u="none" strike="sng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marketplace, while </a:t>
            </a:r>
            <a:r>
              <a:rPr lang="en-US" sz="1200" b="1" i="0" u="none" strike="sng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1Mobile hosts the largest number</a:t>
            </a:r>
            <a:br>
              <a:rPr lang="en-US" sz="1200" b="1" i="0" u="none" strike="sng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1" i="0" u="none" strike="sng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apps</a:t>
            </a:r>
            <a:r>
              <a:rPr lang="en-US" sz="1200" b="0" i="0" u="none" strike="sng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among these </a:t>
            </a:r>
            <a:r>
              <a:rPr lang="en-US" sz="1200" b="0" i="0" u="none" strike="sng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appstores</a:t>
            </a:r>
            <a:r>
              <a:rPr lang="en-US" sz="1200" b="0" i="0" u="none" strike="sng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see that the Chinese markets receive an extremely higher number of downloads per day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 the rest as they are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used by a larger share of users in China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also observe that paid apps receive significantly/notably less downloads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 free apps, and fewer paid apps are added to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SlideMe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appstore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per day.</a:t>
            </a:r>
          </a:p>
          <a:p>
            <a:endParaRPr lang="en-US" baseline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petsas@ics.forth.gr - IMC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97CD7A-E80A-41B4-AF6A-F0C0D6752F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05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</a:t>
            </a:r>
            <a:r>
              <a:rPr lang="en-US" baseline="0" dirty="0" smtClean="0"/>
              <a:t> figure we can see the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CDF of the percentage of app downloads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a function of the app ranking (ranked from the most popular to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least popular) for the different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appstores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we can see,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small percentage of apps receives a large percentage</a:t>
            </a:r>
            <a:b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</a:t>
            </a:r>
            <a:r>
              <a:rPr 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downolads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example: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Chinese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appstores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about 10% of the apps receives the 90% of total downloads.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sng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evidence for the existence of the Pareto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effect is significant for the design of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efficient</a:t>
            </a: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caching mechanisms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application delivery to end users, as we will see later on, in this</a:t>
            </a:r>
            <a:b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presentation.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Next, we will explore whether the app downloads follow a power law distribution much like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 downloads do.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petsas@ics.forth.gr - IMC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97CD7A-E80A-41B4-AF6A-F0C0D6752F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970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 these 4 plots we can see the popularity distribution among the 4 different monitored </a:t>
            </a:r>
            <a:r>
              <a:rPr lang="en-US" baseline="0" dirty="0" err="1" smtClean="0"/>
              <a:t>appstores</a:t>
            </a:r>
            <a:r>
              <a:rPr lang="en-US" baseline="0" dirty="0" smtClean="0"/>
              <a:t>.</a:t>
            </a:r>
          </a:p>
          <a:p>
            <a:r>
              <a:rPr lang="en-US" dirty="0" smtClean="0"/>
              <a:t>In the y-axis</a:t>
            </a:r>
            <a:r>
              <a:rPr lang="en-US" baseline="0" dirty="0" smtClean="0"/>
              <a:t> is the number of downloads for each app, where in the x-axis is the app ranking.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 we can see, all monitored share a similar pattern: that is the </a:t>
            </a:r>
            <a:r>
              <a:rPr lang="en-US" b="1" baseline="0" dirty="0" smtClean="0"/>
              <a:t>main “trunk”</a:t>
            </a:r>
            <a:r>
              <a:rPr lang="en-US" baseline="0" dirty="0" smtClean="0"/>
              <a:t> in each plot has a</a:t>
            </a:r>
          </a:p>
          <a:p>
            <a:r>
              <a:rPr lang="en-US" b="1" baseline="0" dirty="0" smtClean="0"/>
              <a:t>linear slope </a:t>
            </a:r>
            <a:r>
              <a:rPr lang="en-US" b="1" u="sng" baseline="0" dirty="0" smtClean="0">
                <a:effectLst/>
              </a:rPr>
              <a:t>indicating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smtClean="0"/>
              <a:t>a </a:t>
            </a:r>
            <a:r>
              <a:rPr lang="en-US" baseline="0" dirty="0" err="1" smtClean="0"/>
              <a:t>Zipf</a:t>
            </a:r>
            <a:r>
              <a:rPr lang="en-US" baseline="0" dirty="0" smtClean="0"/>
              <a:t> distribution.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But, lets focus on one </a:t>
            </a:r>
            <a:r>
              <a:rPr lang="en-US" baseline="0" dirty="0" err="1" smtClean="0"/>
              <a:t>appstore</a:t>
            </a:r>
            <a:r>
              <a:rPr lang="en-US" baseline="0" dirty="0" smtClean="0"/>
              <a:t> to see what are the differences from a pure </a:t>
            </a:r>
            <a:r>
              <a:rPr lang="en-US" baseline="0" dirty="0" err="1" smtClean="0"/>
              <a:t>Zipf</a:t>
            </a:r>
            <a:r>
              <a:rPr lang="en-US" baseline="0" dirty="0" smtClean="0"/>
              <a:t> behavior.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petsas@ics.forth.gr - IMC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97CD7A-E80A-41B4-AF6A-F0C0D6752F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12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790E-6B4A-432E-8449-84F3D5029653}" type="datetime1">
              <a:rPr lang="en-US" smtClean="0"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8B61-1084-4E45-A034-448653312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23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1FDD-73D2-47F8-ACC2-4DCE9F1B18CB}" type="datetime1">
              <a:rPr lang="en-US" smtClean="0"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8B61-1084-4E45-A034-448653312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87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3D8D-FEF8-4EDC-B41D-67B95156E88D}" type="datetime1">
              <a:rPr lang="en-US" smtClean="0"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8B61-1084-4E45-A034-448653312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92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EAFF2-6F61-4E62-A43F-636FC9926EFA}" type="datetime1">
              <a:rPr lang="en-US" smtClean="0"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8B61-1084-4E45-A034-448653312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24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D5006-ED65-4340-81F6-07B68DFCF020}" type="datetime1">
              <a:rPr lang="en-US" smtClean="0"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8B61-1084-4E45-A034-448653312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61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3C07-A933-45A1-B071-6043C2DC4A49}" type="datetime1">
              <a:rPr lang="en-US" smtClean="0"/>
              <a:t>10/24/2013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8B61-1084-4E45-A034-448653312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5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3249-6E34-45FF-B6D6-DCDD31F67FD0}" type="datetime1">
              <a:rPr lang="en-US" smtClean="0"/>
              <a:t>10/24/2013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8B61-1084-4E45-A034-448653312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45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0DDF-77DE-4BFF-90CF-027F612C87E7}" type="datetime1">
              <a:rPr lang="en-US" smtClean="0"/>
              <a:t>10/24/2013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8B61-1084-4E45-A034-448653312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82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C56E-002E-4010-B73D-043E65DF3617}" type="datetime1">
              <a:rPr lang="en-US" smtClean="0"/>
              <a:t>10/24/2013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8B61-1084-4E45-A034-448653312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68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D1D4-A5B7-4B14-91FD-B29F44493653}" type="datetime1">
              <a:rPr lang="en-US" smtClean="0"/>
              <a:t>10/24/2013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8B61-1084-4E45-A034-448653312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86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503C-5341-4F5E-A079-457D186CA287}" type="datetime1">
              <a:rPr lang="en-US" smtClean="0"/>
              <a:t>10/24/2013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8B61-1084-4E45-A034-448653312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14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4A5A3-CE34-451B-86F0-134627A8659D}" type="datetime1">
              <a:rPr lang="en-US" smtClean="0"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58B61-1084-4E45-A034-448653312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19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38.jpe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48.png"/><Relationship Id="rId3" Type="http://schemas.openxmlformats.org/officeDocument/2006/relationships/image" Target="../media/image50.png"/><Relationship Id="rId7" Type="http://schemas.openxmlformats.org/officeDocument/2006/relationships/image" Target="../media/image45.png"/><Relationship Id="rId12" Type="http://schemas.openxmlformats.org/officeDocument/2006/relationships/image" Target="../media/image42.png"/><Relationship Id="rId17" Type="http://schemas.openxmlformats.org/officeDocument/2006/relationships/image" Target="../media/image58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eg"/><Relationship Id="rId11" Type="http://schemas.openxmlformats.org/officeDocument/2006/relationships/image" Target="../media/image55.jpeg"/><Relationship Id="rId5" Type="http://schemas.openxmlformats.org/officeDocument/2006/relationships/image" Target="../media/image52.png"/><Relationship Id="rId15" Type="http://schemas.openxmlformats.org/officeDocument/2006/relationships/image" Target="../media/image56.png"/><Relationship Id="rId10" Type="http://schemas.openxmlformats.org/officeDocument/2006/relationships/image" Target="../media/image54.jpeg"/><Relationship Id="rId4" Type="http://schemas.openxmlformats.org/officeDocument/2006/relationships/image" Target="../media/image51.png"/><Relationship Id="rId9" Type="http://schemas.openxmlformats.org/officeDocument/2006/relationships/image" Target="../media/image53.jpeg"/><Relationship Id="rId1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19.png"/><Relationship Id="rId4" Type="http://schemas.openxmlformats.org/officeDocument/2006/relationships/image" Target="../media/image5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6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2.png"/><Relationship Id="rId18" Type="http://schemas.openxmlformats.org/officeDocument/2006/relationships/image" Target="../media/image77.png"/><Relationship Id="rId3" Type="http://schemas.openxmlformats.org/officeDocument/2006/relationships/notesSlide" Target="../notesSlides/notesSlide18.xml"/><Relationship Id="rId21" Type="http://schemas.openxmlformats.org/officeDocument/2006/relationships/image" Target="../media/image80.png"/><Relationship Id="rId7" Type="http://schemas.openxmlformats.org/officeDocument/2006/relationships/image" Target="../media/image66.jpeg"/><Relationship Id="rId12" Type="http://schemas.openxmlformats.org/officeDocument/2006/relationships/image" Target="../media/image71.png"/><Relationship Id="rId17" Type="http://schemas.openxmlformats.org/officeDocument/2006/relationships/image" Target="../media/image76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5.png"/><Relationship Id="rId20" Type="http://schemas.openxmlformats.org/officeDocument/2006/relationships/image" Target="../media/image79.png"/><Relationship Id="rId1" Type="http://schemas.openxmlformats.org/officeDocument/2006/relationships/tags" Target="../tags/tag12.xml"/><Relationship Id="rId6" Type="http://schemas.openxmlformats.org/officeDocument/2006/relationships/image" Target="../media/image50.png"/><Relationship Id="rId11" Type="http://schemas.openxmlformats.org/officeDocument/2006/relationships/image" Target="../media/image70.png"/><Relationship Id="rId5" Type="http://schemas.openxmlformats.org/officeDocument/2006/relationships/image" Target="../media/image65.png"/><Relationship Id="rId15" Type="http://schemas.openxmlformats.org/officeDocument/2006/relationships/image" Target="../media/image74.png"/><Relationship Id="rId10" Type="http://schemas.openxmlformats.org/officeDocument/2006/relationships/image" Target="../media/image69.png"/><Relationship Id="rId19" Type="http://schemas.openxmlformats.org/officeDocument/2006/relationships/image" Target="../media/image78.png"/><Relationship Id="rId4" Type="http://schemas.openxmlformats.org/officeDocument/2006/relationships/image" Target="../media/image64.png"/><Relationship Id="rId9" Type="http://schemas.openxmlformats.org/officeDocument/2006/relationships/image" Target="../media/image68.png"/><Relationship Id="rId14" Type="http://schemas.openxmlformats.org/officeDocument/2006/relationships/image" Target="../media/image7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8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8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10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10" Type="http://schemas.openxmlformats.org/officeDocument/2006/relationships/image" Target="../media/image108.png"/><Relationship Id="rId4" Type="http://schemas.openxmlformats.org/officeDocument/2006/relationships/image" Target="../media/image102.png"/><Relationship Id="rId9" Type="http://schemas.openxmlformats.org/officeDocument/2006/relationships/image" Target="../media/image10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jpe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3.png"/><Relationship Id="rId1" Type="http://schemas.openxmlformats.org/officeDocument/2006/relationships/tags" Target="../tags/tag3.xml"/><Relationship Id="rId6" Type="http://schemas.openxmlformats.org/officeDocument/2006/relationships/image" Target="../media/image13.jpe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jpe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9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28.jpe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esktop\presentation\images\forth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557" y="4851648"/>
            <a:ext cx="2331753" cy="723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37058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A Systematic Study of the Mobile App Ecosystem</a:t>
            </a:r>
            <a:endParaRPr lang="en-US" sz="3600" b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731" y="414669"/>
            <a:ext cx="4059727" cy="2177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0" y="4495477"/>
            <a:ext cx="9144000" cy="576065"/>
          </a:xfrm>
        </p:spPr>
        <p:txBody>
          <a:bodyPr>
            <a:noAutofit/>
          </a:bodyPr>
          <a:lstStyle/>
          <a:p>
            <a:r>
              <a:rPr lang="en-US" sz="2500" b="1" u="sng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Thanasis</a:t>
            </a:r>
            <a:r>
              <a:rPr lang="en-US" sz="25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500" b="1" u="sng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Petsas</a:t>
            </a:r>
            <a:r>
              <a:rPr lang="en-US" sz="2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2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Antonis</a:t>
            </a:r>
            <a:r>
              <a:rPr lang="en-US" sz="2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Papadogiannakis</a:t>
            </a:r>
            <a:r>
              <a:rPr lang="en-US" sz="2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 </a:t>
            </a:r>
            <a:r>
              <a:rPr lang="en-US" sz="2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Evangelos</a:t>
            </a:r>
            <a:r>
              <a:rPr lang="en-US" sz="2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P. </a:t>
            </a:r>
            <a:r>
              <a:rPr lang="en-US" sz="2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Markatos</a:t>
            </a:r>
            <a:endParaRPr lang="en-US" sz="25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Subtitle 3"/>
          <p:cNvSpPr txBox="1">
            <a:spLocks/>
          </p:cNvSpPr>
          <p:nvPr/>
        </p:nvSpPr>
        <p:spPr>
          <a:xfrm>
            <a:off x="251520" y="5587513"/>
            <a:ext cx="3203848" cy="5641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Michalis</a:t>
            </a:r>
            <a:r>
              <a:rPr lang="en-US" sz="2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Polychronakis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25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2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Subtitle 3"/>
          <p:cNvSpPr txBox="1">
            <a:spLocks/>
          </p:cNvSpPr>
          <p:nvPr/>
        </p:nvSpPr>
        <p:spPr>
          <a:xfrm>
            <a:off x="5779492" y="5587513"/>
            <a:ext cx="2968972" cy="5760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Thomas </a:t>
            </a:r>
            <a:r>
              <a:rPr lang="en-US" sz="2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Karagiannis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2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051" name="Picture 3" descr="C:\Users\user\Desktop\presentation\images\url.jpe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56" y="6003776"/>
            <a:ext cx="2161973" cy="402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user\Desktop\presentation\images\20110309193628!Microsoft_Research_logo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060" y="5990133"/>
            <a:ext cx="1793834" cy="500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/>
        </p:nvCxnSpPr>
        <p:spPr>
          <a:xfrm>
            <a:off x="-36512" y="4470210"/>
            <a:ext cx="9217024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-36512" y="6597352"/>
            <a:ext cx="9217024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473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920"/>
    </mc:Choice>
    <mc:Fallback xmlns="">
      <p:transition spd="slow" advTm="1992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529" y="4509120"/>
            <a:ext cx="3316432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 Popularity</a:t>
            </a:r>
            <a:br>
              <a:rPr lang="en-US" dirty="0" smtClean="0"/>
            </a:br>
            <a:r>
              <a:rPr lang="en-US" dirty="0" smtClean="0"/>
              <a:t>Deviations from ZIPF</a:t>
            </a:r>
            <a:endParaRPr lang="el-GR" dirty="0"/>
          </a:p>
        </p:txBody>
      </p:sp>
      <p:pic>
        <p:nvPicPr>
          <p:cNvPr id="11266" name="Picture 2" descr="C:\Users\Thanasis\Desktop\slides\appchina_cdf1_2012-06-0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75" y="1628800"/>
            <a:ext cx="3935950" cy="275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328" y="1472857"/>
            <a:ext cx="3552825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11812" y="1566170"/>
            <a:ext cx="219669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WWW</a:t>
            </a:r>
          </a:p>
          <a:p>
            <a:r>
              <a:rPr lang="en-US" sz="2800" b="1" i="1" dirty="0" smtClean="0"/>
              <a:t>INFOCOM‘99 </a:t>
            </a:r>
            <a:endParaRPr lang="el-GR" sz="2800" b="1" i="1" dirty="0"/>
          </a:p>
        </p:txBody>
      </p:sp>
      <p:sp>
        <p:nvSpPr>
          <p:cNvPr id="5" name="Oval 4"/>
          <p:cNvSpPr/>
          <p:nvPr/>
        </p:nvSpPr>
        <p:spPr>
          <a:xfrm>
            <a:off x="1115616" y="1640880"/>
            <a:ext cx="720080" cy="72008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Oval 8"/>
          <p:cNvSpPr/>
          <p:nvPr/>
        </p:nvSpPr>
        <p:spPr>
          <a:xfrm>
            <a:off x="3275856" y="3212976"/>
            <a:ext cx="720080" cy="720080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531686"/>
            <a:ext cx="4172107" cy="2353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388856" y="4725144"/>
            <a:ext cx="1415644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P2P</a:t>
            </a:r>
          </a:p>
          <a:p>
            <a:r>
              <a:rPr lang="en-US" sz="2800" b="1" i="1" dirty="0" smtClean="0"/>
              <a:t>SOSP’03</a:t>
            </a:r>
            <a:endParaRPr lang="el-GR" sz="2800" b="1" i="1" dirty="0"/>
          </a:p>
        </p:txBody>
      </p:sp>
      <p:sp>
        <p:nvSpPr>
          <p:cNvPr id="12" name="Oval 11"/>
          <p:cNvSpPr/>
          <p:nvPr/>
        </p:nvSpPr>
        <p:spPr>
          <a:xfrm>
            <a:off x="1115616" y="5301208"/>
            <a:ext cx="720080" cy="72008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TextBox 13"/>
          <p:cNvSpPr txBox="1"/>
          <p:nvPr/>
        </p:nvSpPr>
        <p:spPr>
          <a:xfrm>
            <a:off x="7853352" y="5355213"/>
            <a:ext cx="12551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UGC</a:t>
            </a:r>
          </a:p>
          <a:p>
            <a:r>
              <a:rPr lang="en-US" sz="2800" b="1" dirty="0" smtClean="0"/>
              <a:t>IMC’07</a:t>
            </a:r>
            <a:endParaRPr lang="el-GR" sz="2800" b="1" dirty="0"/>
          </a:p>
        </p:txBody>
      </p:sp>
      <p:sp>
        <p:nvSpPr>
          <p:cNvPr id="15" name="Oval 14"/>
          <p:cNvSpPr/>
          <p:nvPr/>
        </p:nvSpPr>
        <p:spPr>
          <a:xfrm>
            <a:off x="5508104" y="4698722"/>
            <a:ext cx="720080" cy="72008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6" name="Oval 15"/>
          <p:cNvSpPr/>
          <p:nvPr/>
        </p:nvSpPr>
        <p:spPr>
          <a:xfrm>
            <a:off x="6907526" y="5755391"/>
            <a:ext cx="720080" cy="720080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8B61-1084-4E45-A034-44865331203C}" type="slidenum">
              <a:rPr lang="en-US" sz="2000" b="1" smtClean="0"/>
              <a:t>10</a:t>
            </a:fld>
            <a:endParaRPr lang="en-US" sz="20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0800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31"/>
    </mc:Choice>
    <mc:Fallback xmlns="">
      <p:transition spd="slow" advTm="383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1" grpId="0" animBg="1"/>
      <p:bldP spid="12" grpId="0" animBg="1"/>
      <p:bldP spid="14" grpId="0" animBg="1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Truncation for small x values: </a:t>
            </a:r>
            <a:br>
              <a:rPr lang="en-US" dirty="0" smtClean="0"/>
            </a:br>
            <a:r>
              <a:rPr lang="en-US" b="1" dirty="0" smtClean="0"/>
              <a:t>Fetch-at-most-once</a:t>
            </a:r>
            <a:endParaRPr lang="el-GR" b="1" dirty="0"/>
          </a:p>
        </p:txBody>
      </p:sp>
      <p:pic>
        <p:nvPicPr>
          <p:cNvPr id="4" name="Picture 2" descr="C:\Users\Thanasis\Desktop\slides\appchina_cdf1_2012-06-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75" y="2174033"/>
            <a:ext cx="3935950" cy="275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1115616" y="2186113"/>
            <a:ext cx="720080" cy="72008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098" y="4622220"/>
            <a:ext cx="3878700" cy="1975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6326" y="4941168"/>
            <a:ext cx="43924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Also </a:t>
            </a:r>
            <a:r>
              <a:rPr lang="en-US" sz="2400" dirty="0"/>
              <a:t>observed in P2P </a:t>
            </a:r>
            <a:r>
              <a:rPr lang="en-US" sz="2400" dirty="0" smtClean="0"/>
              <a:t>workloads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Users appear to </a:t>
            </a:r>
            <a:r>
              <a:rPr lang="en-US" sz="2400" b="1" dirty="0" smtClean="0"/>
              <a:t>download an</a:t>
            </a:r>
            <a:br>
              <a:rPr lang="en-US" sz="2400" b="1" dirty="0" smtClean="0"/>
            </a:br>
            <a:r>
              <a:rPr lang="en-US" sz="2400" b="1" dirty="0" smtClean="0"/>
              <a:t>   application at most once</a:t>
            </a:r>
          </a:p>
          <a:p>
            <a:pPr>
              <a:buFont typeface="Arial" pitchFamily="34" charset="0"/>
              <a:buChar char="•"/>
            </a:pPr>
            <a:endParaRPr lang="el-GR" sz="2400" dirty="0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167948"/>
            <a:ext cx="4172107" cy="2353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Oval 10"/>
          <p:cNvSpPr/>
          <p:nvPr/>
        </p:nvSpPr>
        <p:spPr>
          <a:xfrm>
            <a:off x="5436096" y="2937470"/>
            <a:ext cx="720080" cy="72008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2" name="TextBox 11"/>
          <p:cNvSpPr txBox="1"/>
          <p:nvPr/>
        </p:nvSpPr>
        <p:spPr>
          <a:xfrm>
            <a:off x="7668344" y="2221953"/>
            <a:ext cx="1415644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P2P</a:t>
            </a:r>
          </a:p>
          <a:p>
            <a:r>
              <a:rPr lang="en-US" sz="2800" b="1" i="1" dirty="0" smtClean="0"/>
              <a:t>SOSP’03</a:t>
            </a:r>
            <a:endParaRPr lang="el-GR" sz="2800" b="1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7193021" y="4869160"/>
            <a:ext cx="1902957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simulations</a:t>
            </a:r>
            <a:endParaRPr lang="el-GR" sz="2800" b="1" i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8B61-1084-4E45-A034-44865331203C}" type="slidenum">
              <a:rPr lang="en-US" sz="2000" b="1" smtClean="0"/>
              <a:t>11</a:t>
            </a:fld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2666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277"/>
    </mc:Choice>
    <mc:Fallback xmlns="">
      <p:transition spd="slow" advTm="50277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Truncation for large x values:</a:t>
            </a:r>
            <a:br>
              <a:rPr lang="en-US" dirty="0" smtClean="0"/>
            </a:br>
            <a:r>
              <a:rPr lang="en-US" b="1" dirty="0" smtClean="0"/>
              <a:t>clustering effect </a:t>
            </a:r>
            <a:endParaRPr lang="el-GR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5334307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Other studies attribute this truncation to information filtering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Our suggestion:  </a:t>
            </a:r>
            <a:r>
              <a:rPr lang="en-US" sz="2400" b="1" dirty="0" smtClean="0"/>
              <a:t>the clustering effect</a:t>
            </a:r>
            <a:endParaRPr lang="el-GR" sz="2400" b="1" dirty="0"/>
          </a:p>
        </p:txBody>
      </p:sp>
      <p:pic>
        <p:nvPicPr>
          <p:cNvPr id="9" name="Picture 2" descr="C:\Users\Thanasis\Desktop\slides\appchina_cdf1_2012-06-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75" y="2218581"/>
            <a:ext cx="3935950" cy="275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/>
          <p:cNvSpPr/>
          <p:nvPr/>
        </p:nvSpPr>
        <p:spPr>
          <a:xfrm>
            <a:off x="3275856" y="3789040"/>
            <a:ext cx="720080" cy="720080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60" y="1970510"/>
            <a:ext cx="4414171" cy="3042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Oval 14"/>
          <p:cNvSpPr/>
          <p:nvPr/>
        </p:nvSpPr>
        <p:spPr>
          <a:xfrm>
            <a:off x="7002069" y="3789040"/>
            <a:ext cx="720080" cy="720080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3" name="TextBox 12"/>
          <p:cNvSpPr txBox="1"/>
          <p:nvPr/>
        </p:nvSpPr>
        <p:spPr>
          <a:xfrm>
            <a:off x="7853352" y="3436049"/>
            <a:ext cx="12551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UGC</a:t>
            </a:r>
          </a:p>
          <a:p>
            <a:r>
              <a:rPr lang="en-US" sz="2800" b="1" dirty="0" smtClean="0"/>
              <a:t>IMC’07</a:t>
            </a:r>
            <a:endParaRPr lang="el-GR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8B61-1084-4E45-A034-44865331203C}" type="slidenum">
              <a:rPr lang="en-US" sz="2000" b="1" smtClean="0"/>
              <a:t>12</a:t>
            </a:fld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7554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3"/>
    </mc:Choice>
    <mc:Fallback xmlns="">
      <p:transition spd="slow" advTm="283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Clustering</a:t>
            </a:r>
            <a:endParaRPr lang="en-US" dirty="0"/>
          </a:p>
        </p:txBody>
      </p:sp>
      <p:pic>
        <p:nvPicPr>
          <p:cNvPr id="46" name="Picture 6" descr="C:\Users\user\Desktop\presentation\images\apps\90e6983d9631e4cf8a43f7947992d8de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834" y="3743713"/>
            <a:ext cx="363086" cy="363086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7" descr="C:\Users\user\Desktop\presentation\images\apps\2959_2011090809595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226" y="3213439"/>
            <a:ext cx="362453" cy="362453"/>
          </a:xfrm>
          <a:prstGeom prst="rect">
            <a:avLst/>
          </a:prstGeom>
          <a:solidFill>
            <a:srgbClr val="92D050"/>
          </a:solidFill>
          <a:ln w="76200">
            <a:solidFill>
              <a:srgbClr val="92D050"/>
            </a:solidFill>
          </a:ln>
          <a:extLst/>
        </p:spPr>
      </p:pic>
      <p:pic>
        <p:nvPicPr>
          <p:cNvPr id="48" name="Picture 10" descr="C:\Users\user\Desktop\presentation\images\apps\Evernot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5720" y="3225231"/>
            <a:ext cx="362453" cy="362453"/>
          </a:xfrm>
          <a:prstGeom prst="rect">
            <a:avLst/>
          </a:prstGeom>
          <a:solidFill>
            <a:srgbClr val="FFC000"/>
          </a:solidFill>
          <a:ln w="76200">
            <a:solidFill>
              <a:srgbClr val="FFC000"/>
            </a:solidFill>
          </a:ln>
          <a:extLst/>
        </p:spPr>
      </p:pic>
      <p:pic>
        <p:nvPicPr>
          <p:cNvPr id="49" name="Picture 13" descr="C:\Users\user\Desktop\presentation\images\apps\Adobe_Reader_v9-0_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889" y="3751134"/>
            <a:ext cx="362453" cy="362453"/>
          </a:xfrm>
          <a:prstGeom prst="rect">
            <a:avLst/>
          </a:prstGeom>
          <a:solidFill>
            <a:srgbClr val="92D050"/>
          </a:solidFill>
          <a:ln w="76200">
            <a:solidFill>
              <a:srgbClr val="92D050"/>
            </a:solidFill>
          </a:ln>
        </p:spPr>
      </p:pic>
      <p:pic>
        <p:nvPicPr>
          <p:cNvPr id="50" name="Picture 14" descr="C:\Users\user\Desktop\presentation\images\apps\twitter_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4384" y="3749564"/>
            <a:ext cx="362453" cy="362453"/>
          </a:xfrm>
          <a:prstGeom prst="rect">
            <a:avLst/>
          </a:prstGeom>
          <a:solidFill>
            <a:srgbClr val="7030A0"/>
          </a:solidFill>
          <a:ln w="76200">
            <a:solidFill>
              <a:srgbClr val="7030A0"/>
            </a:solidFill>
          </a:ln>
          <a:extLst/>
        </p:spPr>
      </p:pic>
      <p:pic>
        <p:nvPicPr>
          <p:cNvPr id="51" name="Picture 16" descr="C:\Users\user\Desktop\presentation\images\apps\dropbox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194" y="3760772"/>
            <a:ext cx="362453" cy="362453"/>
          </a:xfrm>
          <a:prstGeom prst="rect">
            <a:avLst/>
          </a:prstGeom>
          <a:solidFill>
            <a:srgbClr val="FFC000"/>
          </a:solidFill>
          <a:ln w="76200">
            <a:solidFill>
              <a:srgbClr val="FFC000"/>
            </a:solidFill>
          </a:ln>
          <a:extLst/>
        </p:spPr>
      </p:pic>
      <p:pic>
        <p:nvPicPr>
          <p:cNvPr id="52" name="Picture 17" descr="C:\Users\user\Desktop\presentation\images\apps\teamviewery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815" y="4298955"/>
            <a:ext cx="363086" cy="363086"/>
          </a:xfrm>
          <a:prstGeom prst="rect">
            <a:avLst/>
          </a:prstGeom>
          <a:solidFill>
            <a:srgbClr val="FFC000"/>
          </a:solidFill>
          <a:ln w="76200">
            <a:solidFill>
              <a:srgbClr val="FFC000"/>
            </a:solidFill>
          </a:ln>
          <a:extLst/>
        </p:spPr>
      </p:pic>
      <p:pic>
        <p:nvPicPr>
          <p:cNvPr id="62" name="Picture 2" descr="C:\Users\user\Desktop\presentation\images\apps\angry_birds_icon_for_obly_tile_by_enigmaxg2-d5k9hr7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955" y="3204071"/>
            <a:ext cx="363086" cy="363086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3" descr="C:\Users\user\Desktop\presentation\images\apps\book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943" y="4284157"/>
            <a:ext cx="369442" cy="369442"/>
          </a:xfrm>
          <a:prstGeom prst="rect">
            <a:avLst/>
          </a:prstGeom>
          <a:noFill/>
          <a:ln w="76200"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5" descr="C:\Users\user\Desktop\presentation\images\apps\fruit_ninja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734" y="4281230"/>
            <a:ext cx="384432" cy="384432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8" descr="C:\Users\user\Desktop\presentation\images\apps\android_app_instagram_logo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4855" y="3213986"/>
            <a:ext cx="363086" cy="363086"/>
          </a:xfrm>
          <a:prstGeom prst="rect">
            <a:avLst/>
          </a:prstGeom>
          <a:solidFill>
            <a:srgbClr val="7030A0"/>
          </a:solidFill>
          <a:ln w="76200">
            <a:solidFill>
              <a:srgbClr val="7030A0"/>
            </a:solidFill>
          </a:ln>
          <a:extLst/>
        </p:spPr>
      </p:pic>
      <p:pic>
        <p:nvPicPr>
          <p:cNvPr id="66" name="Picture 9" descr="C:\Users\user\Desktop\presentation\images\apps\facebook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791" y="4291146"/>
            <a:ext cx="362453" cy="362453"/>
          </a:xfrm>
          <a:prstGeom prst="rect">
            <a:avLst/>
          </a:prstGeom>
          <a:solidFill>
            <a:srgbClr val="7030A0"/>
          </a:solidFill>
          <a:ln w="76200">
            <a:solidFill>
              <a:srgbClr val="7030A0"/>
            </a:solidFill>
          </a:ln>
          <a:extLst/>
        </p:spPr>
      </p:pic>
      <p:sp>
        <p:nvSpPr>
          <p:cNvPr id="68" name="Rounded Rectangle 67"/>
          <p:cNvSpPr/>
          <p:nvPr/>
        </p:nvSpPr>
        <p:spPr>
          <a:xfrm rot="19570370">
            <a:off x="6489657" y="2662267"/>
            <a:ext cx="928838" cy="202729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Games</a:t>
            </a:r>
            <a:endParaRPr lang="en-US" b="1" dirty="0"/>
          </a:p>
        </p:txBody>
      </p:sp>
      <p:sp>
        <p:nvSpPr>
          <p:cNvPr id="71" name="Rounded Rectangle 70"/>
          <p:cNvSpPr/>
          <p:nvPr/>
        </p:nvSpPr>
        <p:spPr>
          <a:xfrm rot="19570370">
            <a:off x="7057540" y="2670008"/>
            <a:ext cx="928838" cy="202729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Reader</a:t>
            </a:r>
            <a:endParaRPr lang="en-US" b="1" dirty="0"/>
          </a:p>
        </p:txBody>
      </p:sp>
      <p:sp>
        <p:nvSpPr>
          <p:cNvPr id="72" name="Rounded Rectangle 71"/>
          <p:cNvSpPr/>
          <p:nvPr/>
        </p:nvSpPr>
        <p:spPr>
          <a:xfrm rot="19570370">
            <a:off x="7641785" y="2674793"/>
            <a:ext cx="928838" cy="202729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Social</a:t>
            </a:r>
            <a:endParaRPr lang="en-US" b="1" dirty="0"/>
          </a:p>
        </p:txBody>
      </p:sp>
      <p:sp>
        <p:nvSpPr>
          <p:cNvPr id="77" name="Rounded Rectangle 76"/>
          <p:cNvSpPr/>
          <p:nvPr/>
        </p:nvSpPr>
        <p:spPr>
          <a:xfrm rot="19570370">
            <a:off x="8166207" y="2687319"/>
            <a:ext cx="928838" cy="202729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Tool</a:t>
            </a:r>
            <a:endParaRPr lang="en-US" b="1" dirty="0"/>
          </a:p>
        </p:txBody>
      </p:sp>
      <p:sp>
        <p:nvSpPr>
          <p:cNvPr id="7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Apps are grouped into clusters</a:t>
            </a:r>
          </a:p>
          <a:p>
            <a:endParaRPr lang="en-US" dirty="0"/>
          </a:p>
          <a:p>
            <a:r>
              <a:rPr lang="en-US" dirty="0" smtClean="0"/>
              <a:t>App clusters can be formed by</a:t>
            </a:r>
          </a:p>
          <a:p>
            <a:pPr lvl="1"/>
            <a:r>
              <a:rPr lang="en-US" dirty="0" smtClean="0"/>
              <a:t>App categories</a:t>
            </a:r>
          </a:p>
          <a:p>
            <a:pPr lvl="1"/>
            <a:r>
              <a:rPr lang="en-US" dirty="0" smtClean="0"/>
              <a:t>Recommendation systems</a:t>
            </a:r>
          </a:p>
          <a:p>
            <a:pPr lvl="1"/>
            <a:r>
              <a:rPr lang="en-US" dirty="0" smtClean="0"/>
              <a:t>User communities</a:t>
            </a:r>
          </a:p>
          <a:p>
            <a:pPr lvl="1"/>
            <a:r>
              <a:rPr lang="en-US" dirty="0" smtClean="0"/>
              <a:t>Other grouping forces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8B61-1084-4E45-A034-44865331203C}" type="slidenum">
              <a:rPr lang="en-US" sz="2000" b="1" smtClean="0"/>
              <a:t>13</a:t>
            </a:fld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2516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481"/>
    </mc:Choice>
    <mc:Fallback xmlns="">
      <p:transition spd="slow" advTm="28481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5" descr="C:\Users\user\Desktop\presentation\images\apps\android_devic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475" y="4022753"/>
            <a:ext cx="896893" cy="167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tend to download apps from the same clusters</a:t>
            </a:r>
            <a:endParaRPr lang="en-US" dirty="0"/>
          </a:p>
        </p:txBody>
      </p:sp>
      <p:pic>
        <p:nvPicPr>
          <p:cNvPr id="1026" name="Picture 2" descr="C:\Users\user\Desktop\presentation\images\user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27" y="4031495"/>
            <a:ext cx="1665459" cy="1665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er\Desktop\presentation\images\User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676" y="4017590"/>
            <a:ext cx="1665459" cy="1665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user\Desktop\presentation\images\apps\90e6983d9631e4cf8a43f7947992d8de.jpe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155" y="4221088"/>
            <a:ext cx="363086" cy="363086"/>
          </a:xfrm>
          <a:prstGeom prst="rect">
            <a:avLst/>
          </a:prstGeom>
          <a:noFill/>
          <a:ln w="76200">
            <a:noFill/>
          </a:ln>
          <a:extLst/>
        </p:spPr>
      </p:pic>
      <p:pic>
        <p:nvPicPr>
          <p:cNvPr id="9" name="Picture 2" descr="C:\Users\user\Desktop\presentation\images\apps\angry_birds_icon_for_obly_tile_by_enigmaxg2-d5k9hr7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189" y="4221088"/>
            <a:ext cx="363086" cy="363086"/>
          </a:xfrm>
          <a:prstGeom prst="rect">
            <a:avLst/>
          </a:prstGeom>
          <a:noFill/>
          <a:ln w="76200" cmpd="sng">
            <a:noFill/>
          </a:ln>
          <a:extLst/>
        </p:spPr>
      </p:pic>
      <p:pic>
        <p:nvPicPr>
          <p:cNvPr id="10" name="Picture 5" descr="C:\Users\user\Desktop\presentation\images\apps\fruit_ninja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922" y="4584174"/>
            <a:ext cx="384432" cy="384432"/>
          </a:xfrm>
          <a:prstGeom prst="rect">
            <a:avLst/>
          </a:prstGeom>
          <a:noFill/>
          <a:ln w="76200">
            <a:noFill/>
          </a:ln>
          <a:extLst/>
        </p:spPr>
      </p:pic>
      <p:pic>
        <p:nvPicPr>
          <p:cNvPr id="1028" name="Picture 4" descr="C:\Users\user\Desktop\presentation\images\apps\papertoss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320" y="4593654"/>
            <a:ext cx="363086" cy="36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user\Desktop\presentation\images\apps\817448557122b8919e0be789e9b44fc0.jpe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708" y="4996900"/>
            <a:ext cx="363086" cy="36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user\Desktop\presentation\images\apps\dragonvale-icon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162" y="4996900"/>
            <a:ext cx="362453" cy="362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5" descr="C:\Users\user\Desktop\presentation\images\apps\android_devic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003" y="4005064"/>
            <a:ext cx="896893" cy="167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 descr="C:\Users\user\Desktop\presentation\images\apps\twitter_icon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448" y="4181612"/>
            <a:ext cx="362453" cy="362453"/>
          </a:xfrm>
          <a:prstGeom prst="rect">
            <a:avLst/>
          </a:prstGeom>
          <a:noFill/>
          <a:ln w="76200">
            <a:noFill/>
          </a:ln>
          <a:extLst/>
        </p:spPr>
      </p:pic>
      <p:pic>
        <p:nvPicPr>
          <p:cNvPr id="17" name="Picture 8" descr="C:\Users\user\Desktop\presentation\images\apps\android_app_instagram_logo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996" y="4571595"/>
            <a:ext cx="363086" cy="363086"/>
          </a:xfrm>
          <a:prstGeom prst="rect">
            <a:avLst/>
          </a:prstGeom>
          <a:noFill/>
          <a:ln w="76200">
            <a:noFill/>
          </a:ln>
          <a:extLst/>
        </p:spPr>
      </p:pic>
      <p:pic>
        <p:nvPicPr>
          <p:cNvPr id="18" name="Picture 9" descr="C:\Users\user\Desktop\presentation\images\apps\facebook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996" y="4209142"/>
            <a:ext cx="362453" cy="362453"/>
          </a:xfrm>
          <a:prstGeom prst="rect">
            <a:avLst/>
          </a:prstGeom>
          <a:noFill/>
          <a:ln w="76200">
            <a:noFill/>
          </a:ln>
          <a:extLst/>
        </p:spPr>
      </p:pic>
      <p:pic>
        <p:nvPicPr>
          <p:cNvPr id="1031" name="Picture 7" descr="C:\Users\user\Desktop\presentation\images\apps\foursquare-app-for-iphone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791" y="4586613"/>
            <a:ext cx="329503" cy="329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user\Desktop\presentation\images\apps\flickr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323" y="4982695"/>
            <a:ext cx="329503" cy="329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user\Desktop\presentation\images\apps\linkedinlogo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143" y="4961295"/>
            <a:ext cx="399395" cy="39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loud Callout 6"/>
          <p:cNvSpPr/>
          <p:nvPr/>
        </p:nvSpPr>
        <p:spPr>
          <a:xfrm>
            <a:off x="611560" y="3140968"/>
            <a:ext cx="1979712" cy="1261663"/>
          </a:xfrm>
          <a:prstGeom prst="cloudCallout">
            <a:avLst>
              <a:gd name="adj1" fmla="val 39057"/>
              <a:gd name="adj2" fmla="val 69850"/>
            </a:avLst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 like Games!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Cloud Callout 23"/>
          <p:cNvSpPr/>
          <p:nvPr/>
        </p:nvSpPr>
        <p:spPr>
          <a:xfrm>
            <a:off x="4499992" y="3140968"/>
            <a:ext cx="1979712" cy="1261663"/>
          </a:xfrm>
          <a:prstGeom prst="cloudCallout">
            <a:avLst>
              <a:gd name="adj1" fmla="val 39057"/>
              <a:gd name="adj2" fmla="val 69850"/>
            </a:avLst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 like Social apps!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8B61-1084-4E45-A034-44865331203C}" type="slidenum">
              <a:rPr lang="en-US" sz="2000" b="1" smtClean="0"/>
              <a:t>14</a:t>
            </a:fld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0254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164"/>
    </mc:Choice>
    <mc:Fallback xmlns="">
      <p:transition spd="slow" advTm="26164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Validating Clustering Effect in User Downloads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Dataset:   </a:t>
            </a:r>
            <a:r>
              <a:rPr lang="en-US" dirty="0" smtClean="0"/>
              <a:t>361,282 </a:t>
            </a:r>
            <a:r>
              <a:rPr lang="en-US" dirty="0"/>
              <a:t>user </a:t>
            </a:r>
            <a:r>
              <a:rPr lang="en-US" dirty="0" smtClean="0"/>
              <a:t>comment streams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       </a:t>
            </a:r>
            <a:r>
              <a:rPr lang="en-US" dirty="0" smtClean="0"/>
              <a:t>       60,196 </a:t>
            </a:r>
            <a:r>
              <a:rPr lang="en-US" dirty="0"/>
              <a:t>apps in 34 </a:t>
            </a:r>
            <a:r>
              <a:rPr lang="en-US" dirty="0" smtClean="0"/>
              <a:t>categories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965549"/>
            <a:ext cx="5109579" cy="3656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Oval 7"/>
          <p:cNvSpPr/>
          <p:nvPr/>
        </p:nvSpPr>
        <p:spPr>
          <a:xfrm>
            <a:off x="2576871" y="4365104"/>
            <a:ext cx="296694" cy="287991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987824" y="4365104"/>
            <a:ext cx="4727384" cy="954107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53% of users commented</a:t>
            </a:r>
            <a:r>
              <a:rPr lang="en-US" sz="2800" b="1" dirty="0">
                <a:solidFill>
                  <a:schemeClr val="bg1"/>
                </a:solidFill>
              </a:rPr>
              <a:t/>
            </a:r>
            <a:br>
              <a:rPr lang="en-US" sz="2800" b="1" dirty="0">
                <a:solidFill>
                  <a:schemeClr val="bg1"/>
                </a:solidFill>
              </a:rPr>
            </a:br>
            <a:r>
              <a:rPr lang="en-US" sz="2800" b="1" dirty="0" smtClean="0">
                <a:solidFill>
                  <a:schemeClr val="bg1"/>
                </a:solidFill>
              </a:rPr>
              <a:t>on apps from a single category</a:t>
            </a:r>
          </a:p>
        </p:txBody>
      </p:sp>
      <p:sp>
        <p:nvSpPr>
          <p:cNvPr id="10" name="Oval 9"/>
          <p:cNvSpPr/>
          <p:nvPr/>
        </p:nvSpPr>
        <p:spPr>
          <a:xfrm>
            <a:off x="3097410" y="3140968"/>
            <a:ext cx="296694" cy="287991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508363" y="3140968"/>
            <a:ext cx="4890570" cy="954107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9</a:t>
            </a:r>
            <a:r>
              <a:rPr lang="en-US" sz="2800" b="1" dirty="0">
                <a:solidFill>
                  <a:schemeClr val="bg1"/>
                </a:solidFill>
              </a:rPr>
              <a:t>4</a:t>
            </a:r>
            <a:r>
              <a:rPr lang="en-US" sz="2800" b="1" dirty="0" smtClean="0">
                <a:solidFill>
                  <a:schemeClr val="bg1"/>
                </a:solidFill>
              </a:rPr>
              <a:t>% of users commented</a:t>
            </a:r>
            <a:r>
              <a:rPr lang="en-US" sz="2800" b="1" dirty="0">
                <a:solidFill>
                  <a:schemeClr val="bg1"/>
                </a:solidFill>
              </a:rPr>
              <a:t/>
            </a:r>
            <a:br>
              <a:rPr lang="en-US" sz="2800" b="1" dirty="0">
                <a:solidFill>
                  <a:schemeClr val="bg1"/>
                </a:solidFill>
              </a:rPr>
            </a:br>
            <a:r>
              <a:rPr lang="en-US" sz="2800" b="1" dirty="0" smtClean="0">
                <a:solidFill>
                  <a:schemeClr val="bg1"/>
                </a:solidFill>
              </a:rPr>
              <a:t>on apps from up to 5 categories</a:t>
            </a:r>
          </a:p>
        </p:txBody>
      </p:sp>
      <p:pic>
        <p:nvPicPr>
          <p:cNvPr id="12" name="Picture 2" descr="C:\Users\Thanasis\Desktop\slides\cn.goapk.market_56930400_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1698672"/>
            <a:ext cx="740972" cy="74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8B61-1084-4E45-A034-44865331203C}" type="slidenum">
              <a:rPr lang="en-US" sz="2000" b="1" smtClean="0"/>
              <a:t>15</a:t>
            </a:fld>
            <a:endParaRPr lang="en-US" sz="20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072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768"/>
    </mc:Choice>
    <mc:Fallback xmlns="">
      <p:transition spd="slow" advTm="567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Temporal Affinity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67544" y="2753461"/>
            <a:ext cx="648072" cy="648072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b="1" dirty="0" smtClean="0">
                <a:solidFill>
                  <a:schemeClr val="bg1"/>
                </a:solidFill>
              </a:rPr>
              <a:t>a1</a:t>
            </a:r>
            <a:endParaRPr lang="el-GR" sz="2100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619672" y="2753461"/>
            <a:ext cx="648072" cy="648072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b="1" dirty="0" smtClean="0">
                <a:solidFill>
                  <a:schemeClr val="bg1"/>
                </a:solidFill>
              </a:rPr>
              <a:t>a2</a:t>
            </a:r>
            <a:endParaRPr lang="el-GR" sz="2100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807804" y="2753461"/>
            <a:ext cx="648072" cy="648072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b="1" dirty="0" smtClean="0">
                <a:solidFill>
                  <a:schemeClr val="bg1"/>
                </a:solidFill>
              </a:rPr>
              <a:t>a</a:t>
            </a:r>
            <a:r>
              <a:rPr lang="en-US" sz="2100" b="1" dirty="0">
                <a:solidFill>
                  <a:schemeClr val="bg1"/>
                </a:solidFill>
              </a:rPr>
              <a:t>3</a:t>
            </a:r>
            <a:endParaRPr lang="el-GR" sz="2100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067944" y="2753461"/>
            <a:ext cx="648072" cy="648072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b="1" dirty="0" smtClean="0">
                <a:solidFill>
                  <a:schemeClr val="bg1"/>
                </a:solidFill>
              </a:rPr>
              <a:t>a</a:t>
            </a:r>
            <a:r>
              <a:rPr lang="en-US" sz="2100" b="1" dirty="0">
                <a:solidFill>
                  <a:schemeClr val="bg1"/>
                </a:solidFill>
              </a:rPr>
              <a:t>4</a:t>
            </a:r>
            <a:endParaRPr lang="el-GR" sz="2100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292080" y="2753461"/>
            <a:ext cx="648072" cy="648072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b="1" dirty="0" smtClean="0">
                <a:solidFill>
                  <a:schemeClr val="bg1"/>
                </a:solidFill>
              </a:rPr>
              <a:t>a</a:t>
            </a:r>
            <a:r>
              <a:rPr lang="en-US" sz="2100" b="1" dirty="0">
                <a:solidFill>
                  <a:schemeClr val="bg1"/>
                </a:solidFill>
              </a:rPr>
              <a:t>5</a:t>
            </a:r>
            <a:endParaRPr lang="el-GR" sz="2100" b="1" dirty="0">
              <a:solidFill>
                <a:schemeClr val="bg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6517794" y="2528059"/>
            <a:ext cx="2437551" cy="108011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i="1" dirty="0" smtClean="0">
              <a:solidFill>
                <a:schemeClr val="tx1"/>
              </a:solidFill>
            </a:endParaRP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User downloads sequence</a:t>
            </a:r>
          </a:p>
          <a:p>
            <a:pPr algn="ctr"/>
            <a:r>
              <a:rPr lang="en-US" sz="2000" i="1" dirty="0" smtClean="0">
                <a:solidFill>
                  <a:schemeClr val="tx1"/>
                </a:solidFill>
              </a:rPr>
              <a:t>a1</a:t>
            </a:r>
            <a:r>
              <a:rPr lang="en-US" sz="2000" i="1" dirty="0">
                <a:solidFill>
                  <a:schemeClr val="tx1"/>
                </a:solidFill>
              </a:rPr>
              <a:t>, a2, a3, a4, a5</a:t>
            </a:r>
          </a:p>
          <a:p>
            <a:pPr algn="ctr"/>
            <a:endParaRPr lang="en-US" sz="2400" b="1" i="1" dirty="0">
              <a:solidFill>
                <a:schemeClr val="tx1"/>
              </a:solidFill>
            </a:endParaRPr>
          </a:p>
        </p:txBody>
      </p:sp>
      <p:cxnSp>
        <p:nvCxnSpPr>
          <p:cNvPr id="50" name="Curved Connector 49"/>
          <p:cNvCxnSpPr>
            <a:stCxn id="5" idx="0"/>
            <a:endCxn id="4" idx="0"/>
          </p:cNvCxnSpPr>
          <p:nvPr/>
        </p:nvCxnSpPr>
        <p:spPr>
          <a:xfrm rot="16200000" flipV="1">
            <a:off x="1367644" y="2177397"/>
            <a:ext cx="12700" cy="1152128"/>
          </a:xfrm>
          <a:prstGeom prst="curvedConnector3">
            <a:avLst>
              <a:gd name="adj1" fmla="val 3082197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219603" y="1868128"/>
            <a:ext cx="426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 smtClean="0">
                <a:solidFill>
                  <a:srgbClr val="FF0000"/>
                </a:solidFill>
                <a:latin typeface="Comic Sans MS" pitchFamily="66" charset="0"/>
              </a:rPr>
              <a:t>x</a:t>
            </a:r>
            <a:endParaRPr lang="el-GR" sz="3200" b="1" i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96774" y="3522162"/>
            <a:ext cx="1162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Aff</a:t>
            </a:r>
            <a:r>
              <a:rPr lang="en-US" sz="2000" dirty="0" smtClean="0"/>
              <a:t>1</a:t>
            </a:r>
            <a:r>
              <a:rPr lang="en-US" sz="2400" dirty="0" smtClean="0"/>
              <a:t> = 0</a:t>
            </a:r>
            <a:endParaRPr lang="el-GR" sz="2400" dirty="0"/>
          </a:p>
        </p:txBody>
      </p:sp>
      <p:cxnSp>
        <p:nvCxnSpPr>
          <p:cNvPr id="56" name="Curved Connector 55"/>
          <p:cNvCxnSpPr/>
          <p:nvPr/>
        </p:nvCxnSpPr>
        <p:spPr>
          <a:xfrm rot="16200000" flipV="1">
            <a:off x="2588160" y="2198634"/>
            <a:ext cx="12700" cy="1152128"/>
          </a:xfrm>
          <a:prstGeom prst="curvedConnector3">
            <a:avLst>
              <a:gd name="adj1" fmla="val 3082197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440119" y="1889365"/>
            <a:ext cx="596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200" b="1" i="1" dirty="0">
                <a:solidFill>
                  <a:srgbClr val="00B050"/>
                </a:solidFill>
                <a:latin typeface="Comic Sans MS" pitchFamily="66" charset="0"/>
              </a:rPr>
              <a:t>✔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017290" y="3543399"/>
            <a:ext cx="1125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Aff</a:t>
            </a:r>
            <a:r>
              <a:rPr lang="en-US" sz="2000" dirty="0"/>
              <a:t>2</a:t>
            </a:r>
            <a:r>
              <a:rPr lang="en-US" sz="2400" dirty="0" smtClean="0"/>
              <a:t> = 1</a:t>
            </a:r>
            <a:endParaRPr lang="el-GR" sz="2400" dirty="0"/>
          </a:p>
        </p:txBody>
      </p:sp>
      <p:cxnSp>
        <p:nvCxnSpPr>
          <p:cNvPr id="59" name="Curved Connector 58"/>
          <p:cNvCxnSpPr/>
          <p:nvPr/>
        </p:nvCxnSpPr>
        <p:spPr>
          <a:xfrm rot="16200000" flipV="1">
            <a:off x="3812296" y="2183693"/>
            <a:ext cx="12700" cy="1152128"/>
          </a:xfrm>
          <a:prstGeom prst="curvedConnector3">
            <a:avLst>
              <a:gd name="adj1" fmla="val 3082197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664255" y="1874424"/>
            <a:ext cx="596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200" b="1" i="1" dirty="0">
                <a:solidFill>
                  <a:srgbClr val="00B050"/>
                </a:solidFill>
                <a:latin typeface="Comic Sans MS" pitchFamily="66" charset="0"/>
              </a:rPr>
              <a:t>✔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241426" y="3528458"/>
            <a:ext cx="1125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Aff</a:t>
            </a:r>
            <a:r>
              <a:rPr lang="en-US" sz="2000" dirty="0"/>
              <a:t>3</a:t>
            </a:r>
            <a:r>
              <a:rPr lang="en-US" sz="2400" dirty="0" smtClean="0"/>
              <a:t> = 1</a:t>
            </a:r>
            <a:endParaRPr lang="el-GR" sz="2400" dirty="0"/>
          </a:p>
        </p:txBody>
      </p:sp>
      <p:cxnSp>
        <p:nvCxnSpPr>
          <p:cNvPr id="62" name="Curved Connector 61"/>
          <p:cNvCxnSpPr/>
          <p:nvPr/>
        </p:nvCxnSpPr>
        <p:spPr>
          <a:xfrm rot="16200000" flipV="1">
            <a:off x="5060006" y="2183693"/>
            <a:ext cx="12700" cy="1152128"/>
          </a:xfrm>
          <a:prstGeom prst="curvedConnector3">
            <a:avLst>
              <a:gd name="adj1" fmla="val 3082197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911965" y="1874424"/>
            <a:ext cx="426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 smtClean="0">
                <a:solidFill>
                  <a:srgbClr val="FF0000"/>
                </a:solidFill>
                <a:latin typeface="Comic Sans MS" pitchFamily="66" charset="0"/>
              </a:rPr>
              <a:t>x</a:t>
            </a:r>
            <a:endParaRPr lang="el-GR" sz="3200" b="1" i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489136" y="3528458"/>
            <a:ext cx="1194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Aff</a:t>
            </a:r>
            <a:r>
              <a:rPr lang="en-US" sz="2000" dirty="0"/>
              <a:t>4</a:t>
            </a:r>
            <a:r>
              <a:rPr lang="en-US" sz="2400" dirty="0" smtClean="0"/>
              <a:t> = 0 </a:t>
            </a:r>
            <a:endParaRPr lang="el-GR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77614" y="4890515"/>
                <a:ext cx="3176126" cy="1123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𝐴𝑓𝑓</m:t>
                      </m:r>
                      <m:r>
                        <a:rPr lang="en-US" sz="2400" b="0" i="1" smtClean="0">
                          <a:latin typeface="Cambria Math"/>
                        </a:rPr>
                        <m:t>𝑖𝑛𝑖𝑡𝑦</m:t>
                      </m:r>
                      <m:r>
                        <a:rPr lang="en-US" sz="24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240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  <m:e>
                              <m:r>
                                <m:rPr>
                                  <m:nor/>
                                </m:rPr>
                                <a:rPr lang="en-US" sz="2400" smtClean="0"/>
                                <m:t>Aff</m:t>
                              </m:r>
                              <m:r>
                                <m:rPr>
                                  <m:nor/>
                                </m:rPr>
                                <a:rPr lang="en-US" sz="2400" baseline="-25000" smtClean="0"/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en-US" sz="2400" smtClean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400"/>
                                <m:t> </m:t>
                              </m:r>
                            </m:e>
                          </m:nary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latin typeface="Cambria Math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14" y="4890515"/>
                <a:ext cx="3176126" cy="1123000"/>
              </a:xfrm>
              <a:prstGeom prst="rect">
                <a:avLst/>
              </a:prstGeom>
              <a:blipFill rotWithShape="1">
                <a:blip r:embed="rId4"/>
                <a:stretch>
                  <a:fillRect l="-1536" r="-2687" b="-8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3404647" y="4960485"/>
                <a:ext cx="2391489" cy="1060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/>
                            </a:rPr>
                            <m:t>0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+1+1+0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647" y="4960485"/>
                <a:ext cx="2391489" cy="1060803"/>
              </a:xfrm>
              <a:prstGeom prst="rect">
                <a:avLst/>
              </a:prstGeom>
              <a:blipFill rotWithShape="1">
                <a:blip r:embed="rId5"/>
                <a:stretch>
                  <a:fillRect l="-2296" r="-3827" b="-8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5511135" y="5145399"/>
                <a:ext cx="1149097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smtClean="0">
                          <a:latin typeface="Cambria Math"/>
                        </a:rPr>
                        <m:t>=</m:t>
                      </m:r>
                      <m:r>
                        <a:rPr lang="en-US" sz="2400" i="1" smtClean="0">
                          <a:latin typeface="Cambria Math"/>
                        </a:rPr>
                        <m:t>0</m:t>
                      </m:r>
                      <m:r>
                        <a:rPr lang="en-US" sz="2400" b="0" i="1" smtClean="0">
                          <a:latin typeface="Cambria Math"/>
                        </a:rPr>
                        <m:t>.5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135" y="5145399"/>
                <a:ext cx="1149097" cy="738664"/>
              </a:xfrm>
              <a:prstGeom prst="rect">
                <a:avLst/>
              </a:prstGeom>
              <a:blipFill rotWithShape="1">
                <a:blip r:embed="rId6"/>
                <a:stretch>
                  <a:fillRect l="-4233" t="-6612" r="-2646" b="-12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Arc 34"/>
          <p:cNvSpPr/>
          <p:nvPr/>
        </p:nvSpPr>
        <p:spPr>
          <a:xfrm rot="10800000">
            <a:off x="650294" y="3073105"/>
            <a:ext cx="1368152" cy="729372"/>
          </a:xfrm>
          <a:prstGeom prst="arc">
            <a:avLst>
              <a:gd name="adj1" fmla="val 11387780"/>
              <a:gd name="adj2" fmla="val 20847661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981995" y="3846041"/>
            <a:ext cx="783997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Pair 1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69" name="Arc 68"/>
          <p:cNvSpPr/>
          <p:nvPr/>
        </p:nvSpPr>
        <p:spPr>
          <a:xfrm rot="10800000">
            <a:off x="1907704" y="3081486"/>
            <a:ext cx="1368152" cy="729372"/>
          </a:xfrm>
          <a:prstGeom prst="arc">
            <a:avLst>
              <a:gd name="adj1" fmla="val 11387780"/>
              <a:gd name="adj2" fmla="val 20847661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2239405" y="3854422"/>
            <a:ext cx="783997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Pair 2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71" name="Arc 70"/>
          <p:cNvSpPr/>
          <p:nvPr/>
        </p:nvSpPr>
        <p:spPr>
          <a:xfrm rot="10800000">
            <a:off x="3131841" y="3073094"/>
            <a:ext cx="1368152" cy="729372"/>
          </a:xfrm>
          <a:prstGeom prst="arc">
            <a:avLst>
              <a:gd name="adj1" fmla="val 11387780"/>
              <a:gd name="adj2" fmla="val 20847661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3463542" y="3846030"/>
            <a:ext cx="783997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Pair 3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73" name="Arc 72"/>
          <p:cNvSpPr/>
          <p:nvPr/>
        </p:nvSpPr>
        <p:spPr>
          <a:xfrm rot="10800000">
            <a:off x="4355977" y="3081486"/>
            <a:ext cx="1368152" cy="729372"/>
          </a:xfrm>
          <a:prstGeom prst="arc">
            <a:avLst>
              <a:gd name="adj1" fmla="val 11387780"/>
              <a:gd name="adj2" fmla="val 20847661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4687678" y="3854422"/>
            <a:ext cx="783997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Pair 4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75" name="Slide Number Placeholder 7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8B61-1084-4E45-A034-44865331203C}" type="slidenum">
              <a:rPr lang="en-US" sz="2000" b="1" smtClean="0"/>
              <a:t>16</a:t>
            </a:fld>
            <a:endParaRPr lang="en-US" sz="20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601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360"/>
    </mc:Choice>
    <mc:Fallback xmlns="">
      <p:transition spd="slow" advTm="1013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44" grpId="0" animBg="1"/>
      <p:bldP spid="54" grpId="0"/>
      <p:bldP spid="55" grpId="0"/>
      <p:bldP spid="57" grpId="0"/>
      <p:bldP spid="58" grpId="0"/>
      <p:bldP spid="60" grpId="0"/>
      <p:bldP spid="61" grpId="0"/>
      <p:bldP spid="63" grpId="0"/>
      <p:bldP spid="64" grpId="0"/>
      <p:bldP spid="34" grpId="0"/>
      <p:bldP spid="65" grpId="0"/>
      <p:bldP spid="66" grpId="0"/>
      <p:bldP spid="35" grpId="0" animBg="1"/>
      <p:bldP spid="35" grpId="1" animBg="1"/>
      <p:bldP spid="68" grpId="0"/>
      <p:bldP spid="68" grpId="1"/>
      <p:bldP spid="69" grpId="0" animBg="1"/>
      <p:bldP spid="69" grpId="1" animBg="1"/>
      <p:bldP spid="70" grpId="0"/>
      <p:bldP spid="70" grpId="1"/>
      <p:bldP spid="71" grpId="0" animBg="1"/>
      <p:bldP spid="71" grpId="1" animBg="1"/>
      <p:bldP spid="72" grpId="0"/>
      <p:bldP spid="72" grpId="1"/>
      <p:bldP spid="73" grpId="0" animBg="1"/>
      <p:bldP spid="73" grpId="1" animBg="1"/>
      <p:bldP spid="74" grpId="0"/>
      <p:bldP spid="74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Users Exhibit a Strong Temporal Affinity to Categories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5364088" y="3861048"/>
            <a:ext cx="1656184" cy="0"/>
          </a:xfrm>
          <a:prstGeom prst="line">
            <a:avLst/>
          </a:prstGeom>
          <a:ln w="5715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36096" y="4221088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b="1" dirty="0" smtClean="0"/>
              <a:t>0.55</a:t>
            </a:r>
            <a:endParaRPr lang="el-GR" sz="28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439395" y="5301208"/>
            <a:ext cx="829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b="1" dirty="0" smtClean="0"/>
              <a:t>0.14</a:t>
            </a:r>
            <a:endParaRPr lang="el-GR" sz="2800" b="1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364088" y="5060132"/>
            <a:ext cx="1656184" cy="0"/>
          </a:xfrm>
          <a:prstGeom prst="line">
            <a:avLst/>
          </a:prstGeom>
          <a:ln w="5715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92151" y="4198776"/>
            <a:ext cx="89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b="1" dirty="0" smtClean="0"/>
              <a:t>3.9 </a:t>
            </a:r>
            <a:r>
              <a:rPr lang="en-US" sz="2800" b="1" dirty="0" smtClean="0"/>
              <a:t>x</a:t>
            </a:r>
            <a:endParaRPr lang="el-GR" sz="2800" b="1" dirty="0"/>
          </a:p>
        </p:txBody>
      </p:sp>
      <p:sp>
        <p:nvSpPr>
          <p:cNvPr id="24" name="Right Brace 23"/>
          <p:cNvSpPr/>
          <p:nvPr/>
        </p:nvSpPr>
        <p:spPr>
          <a:xfrm>
            <a:off x="7064080" y="3861048"/>
            <a:ext cx="360040" cy="1199084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85692"/>
            <a:ext cx="5718514" cy="4170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8B61-1084-4E45-A034-44865331203C}" type="slidenum">
              <a:rPr lang="en-US" sz="2000" b="1" smtClean="0"/>
              <a:t>17</a:t>
            </a:fld>
            <a:endParaRPr lang="en-US" sz="20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975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558"/>
    </mc:Choice>
    <mc:Fallback xmlns="">
      <p:transition spd="slow" advTm="705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Appstore Workloads</a:t>
            </a:r>
          </a:p>
        </p:txBody>
      </p:sp>
      <p:pic>
        <p:nvPicPr>
          <p:cNvPr id="1026" name="Picture 2" descr="C:\Users\user\Desktop\presentation\images\apps\angry_birds_icon_for_obly_tile_by_enigmaxg2-d5k9hr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352" y="1507644"/>
            <a:ext cx="531596" cy="531596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er\Desktop\presentation\images\Us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844824"/>
            <a:ext cx="2015206" cy="201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user\Desktop\presentation\images\apps\android_devic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563886"/>
            <a:ext cx="745019" cy="1390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user\Desktop\presentation\images\apps\90e6983d9631e4cf8a43f7947992d8de.jpe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352" y="2200184"/>
            <a:ext cx="531596" cy="531596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user\Desktop\presentation\images\apps\2959_20110908095955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138" y="1507321"/>
            <a:ext cx="530667" cy="530667"/>
          </a:xfrm>
          <a:prstGeom prst="rect">
            <a:avLst/>
          </a:prstGeom>
          <a:solidFill>
            <a:srgbClr val="92D050"/>
          </a:solidFill>
          <a:ln w="76200">
            <a:solidFill>
              <a:srgbClr val="92D050"/>
            </a:solidFill>
          </a:ln>
          <a:extLst/>
        </p:spPr>
      </p:pic>
      <p:pic>
        <p:nvPicPr>
          <p:cNvPr id="1032" name="Picture 8" descr="C:\Users\user\Desktop\presentation\images\apps\android_app_instagram_logo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507644"/>
            <a:ext cx="531596" cy="531596"/>
          </a:xfrm>
          <a:prstGeom prst="rect">
            <a:avLst/>
          </a:prstGeom>
          <a:solidFill>
            <a:srgbClr val="7030A0"/>
          </a:solidFill>
          <a:ln w="76200">
            <a:solidFill>
              <a:srgbClr val="7030A0"/>
            </a:solidFill>
          </a:ln>
          <a:extLst/>
        </p:spPr>
      </p:pic>
      <p:pic>
        <p:nvPicPr>
          <p:cNvPr id="1033" name="Picture 9" descr="C:\Users\user\Desktop\presentation\images\apps\facebook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898656"/>
            <a:ext cx="530668" cy="530668"/>
          </a:xfrm>
          <a:prstGeom prst="rect">
            <a:avLst/>
          </a:prstGeom>
          <a:solidFill>
            <a:srgbClr val="7030A0"/>
          </a:solidFill>
          <a:ln w="76200">
            <a:solidFill>
              <a:srgbClr val="7030A0"/>
            </a:solidFill>
          </a:ln>
          <a:extLst/>
        </p:spPr>
      </p:pic>
      <p:pic>
        <p:nvPicPr>
          <p:cNvPr id="1034" name="Picture 10" descr="C:\Users\user\Desktop\presentation\images\apps\Evernote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120" y="1515173"/>
            <a:ext cx="530668" cy="530668"/>
          </a:xfrm>
          <a:prstGeom prst="rect">
            <a:avLst/>
          </a:prstGeom>
          <a:solidFill>
            <a:srgbClr val="FFC000"/>
          </a:solidFill>
          <a:ln w="76200">
            <a:solidFill>
              <a:srgbClr val="FFC000"/>
            </a:solidFill>
          </a:ln>
          <a:extLst/>
        </p:spPr>
      </p:pic>
      <p:pic>
        <p:nvPicPr>
          <p:cNvPr id="1037" name="Picture 13" descr="C:\Users\user\Desktop\presentation\images\apps\Adobe_Reader_v9-0_icon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137" y="2199165"/>
            <a:ext cx="530668" cy="530668"/>
          </a:xfrm>
          <a:prstGeom prst="rect">
            <a:avLst/>
          </a:prstGeom>
          <a:solidFill>
            <a:srgbClr val="92D050"/>
          </a:solidFill>
          <a:ln w="76200">
            <a:solidFill>
              <a:srgbClr val="92D050"/>
            </a:solidFill>
          </a:ln>
        </p:spPr>
      </p:pic>
      <p:pic>
        <p:nvPicPr>
          <p:cNvPr id="1038" name="Picture 14" descr="C:\Users\user\Desktop\presentation\images\apps\twitter_icon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900" y="2199217"/>
            <a:ext cx="530668" cy="530668"/>
          </a:xfrm>
          <a:prstGeom prst="rect">
            <a:avLst/>
          </a:prstGeom>
          <a:solidFill>
            <a:srgbClr val="7030A0"/>
          </a:solidFill>
          <a:ln w="76200">
            <a:solidFill>
              <a:srgbClr val="7030A0"/>
            </a:solidFill>
          </a:ln>
          <a:extLst/>
        </p:spPr>
      </p:pic>
      <p:pic>
        <p:nvPicPr>
          <p:cNvPr id="1040" name="Picture 16" descr="C:\Users\user\Desktop\presentation\images\apps\dropbox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120" y="2204864"/>
            <a:ext cx="530668" cy="530668"/>
          </a:xfrm>
          <a:prstGeom prst="rect">
            <a:avLst/>
          </a:prstGeom>
          <a:solidFill>
            <a:srgbClr val="FFC000"/>
          </a:solidFill>
          <a:ln w="76200">
            <a:solidFill>
              <a:srgbClr val="FFC000"/>
            </a:solidFill>
          </a:ln>
          <a:extLst/>
        </p:spPr>
      </p:pic>
      <p:pic>
        <p:nvPicPr>
          <p:cNvPr id="1041" name="Picture 17" descr="C:\Users\user\Desktop\presentation\images\apps\teamviewery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120" y="2897728"/>
            <a:ext cx="531596" cy="531596"/>
          </a:xfrm>
          <a:prstGeom prst="rect">
            <a:avLst/>
          </a:prstGeom>
          <a:solidFill>
            <a:srgbClr val="FFC000"/>
          </a:solidFill>
          <a:ln w="76200">
            <a:solidFill>
              <a:srgbClr val="FFC000"/>
            </a:solidFill>
          </a:ln>
          <a:extLst/>
        </p:spPr>
      </p:pic>
      <p:sp>
        <p:nvSpPr>
          <p:cNvPr id="6" name="Rectangle 5"/>
          <p:cNvSpPr/>
          <p:nvPr/>
        </p:nvSpPr>
        <p:spPr>
          <a:xfrm>
            <a:off x="5131810" y="4054927"/>
            <a:ext cx="600922" cy="621069"/>
          </a:xfrm>
          <a:prstGeom prst="rect">
            <a:avLst/>
          </a:prstGeom>
          <a:solidFill>
            <a:srgbClr val="FF000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Impact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837417" y="4054927"/>
            <a:ext cx="600922" cy="621069"/>
          </a:xfrm>
          <a:prstGeom prst="rect">
            <a:avLst/>
          </a:prstGeom>
          <a:solidFill>
            <a:srgbClr val="92D050"/>
          </a:solidFill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Impact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542180" y="4045304"/>
            <a:ext cx="600922" cy="621069"/>
          </a:xfrm>
          <a:prstGeom prst="rect">
            <a:avLst/>
          </a:prstGeom>
          <a:solidFill>
            <a:srgbClr val="7030A0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237726" y="4045303"/>
            <a:ext cx="600922" cy="621069"/>
          </a:xfrm>
          <a:prstGeom prst="rect">
            <a:avLst/>
          </a:prstGeom>
          <a:solidFill>
            <a:srgbClr val="FFC000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984797" y="3018000"/>
            <a:ext cx="12057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/>
              <a:t>. . .</a:t>
            </a:r>
            <a:endParaRPr lang="en-US" sz="6600" dirty="0"/>
          </a:p>
        </p:txBody>
      </p:sp>
      <p:pic>
        <p:nvPicPr>
          <p:cNvPr id="1046" name="Picture 22" descr="C:\Users\user\Desktop\half_ruler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063489" y="2915238"/>
            <a:ext cx="2348615" cy="314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ounded Rectangle 38"/>
          <p:cNvSpPr/>
          <p:nvPr/>
        </p:nvSpPr>
        <p:spPr>
          <a:xfrm>
            <a:off x="7956376" y="1484784"/>
            <a:ext cx="1136649" cy="3600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Top</a:t>
            </a:r>
            <a:endParaRPr lang="el-GR" b="1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7956376" y="4315956"/>
            <a:ext cx="1136649" cy="3600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bottom</a:t>
            </a:r>
            <a:endParaRPr lang="el-GR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7641881" y="2829741"/>
            <a:ext cx="2039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App </a:t>
            </a:r>
            <a:r>
              <a:rPr lang="en-US" sz="2400" dirty="0" err="1" smtClean="0"/>
              <a:t>populatiry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5771421" y="4697482"/>
            <a:ext cx="9608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Impact" pitchFamily="34" charset="0"/>
              </a:rPr>
              <a:t>Reader</a:t>
            </a:r>
            <a:endParaRPr lang="en-US" sz="1600" dirty="0">
              <a:latin typeface="Impact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051341" y="4698856"/>
            <a:ext cx="9608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Impact" pitchFamily="34" charset="0"/>
              </a:rPr>
              <a:t>Games</a:t>
            </a:r>
            <a:endParaRPr lang="en-US" sz="1600" dirty="0">
              <a:latin typeface="Impact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468641" y="4698856"/>
            <a:ext cx="9608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Impact" pitchFamily="34" charset="0"/>
              </a:rPr>
              <a:t>Social</a:t>
            </a:r>
            <a:endParaRPr lang="en-US" sz="1600" dirty="0">
              <a:latin typeface="Impact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121897" y="4698856"/>
            <a:ext cx="1410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Impact" pitchFamily="34" charset="0"/>
              </a:rPr>
              <a:t>Productivity</a:t>
            </a:r>
            <a:endParaRPr lang="en-US" sz="1600" dirty="0">
              <a:latin typeface="Impact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013176"/>
            <a:ext cx="9144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496" y="494116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APP-CLUSTERING model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-36512" y="1340768"/>
            <a:ext cx="9217024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1744" y="4964028"/>
            <a:ext cx="915775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r>
              <a:rPr lang="en-US" sz="2000" b="1" dirty="0" smtClean="0"/>
              <a:t>1.   </a:t>
            </a:r>
            <a:r>
              <a:rPr lang="en-US" sz="2000" dirty="0" smtClean="0"/>
              <a:t>Download </a:t>
            </a:r>
            <a:r>
              <a:rPr lang="en-US" sz="2000" dirty="0"/>
              <a:t>the 1</a:t>
            </a:r>
            <a:r>
              <a:rPr lang="en-US" sz="2000" baseline="30000" dirty="0"/>
              <a:t>st</a:t>
            </a:r>
            <a:r>
              <a:rPr lang="en-US" sz="2000" dirty="0"/>
              <a:t> app  – </a:t>
            </a:r>
            <a:r>
              <a:rPr lang="en-US" sz="2000" dirty="0" smtClean="0"/>
              <a:t>overall app ranking</a:t>
            </a:r>
          </a:p>
          <a:p>
            <a:r>
              <a:rPr lang="en-US" sz="2000" b="1" dirty="0" smtClean="0"/>
              <a:t>2.   </a:t>
            </a:r>
            <a:r>
              <a:rPr lang="en-US" sz="2000" dirty="0" smtClean="0"/>
              <a:t>Download another app</a:t>
            </a:r>
          </a:p>
          <a:p>
            <a:r>
              <a:rPr lang="en-US" sz="2000" b="1" dirty="0" smtClean="0"/>
              <a:t>     2.1   </a:t>
            </a:r>
            <a:r>
              <a:rPr lang="en-US" sz="2000" dirty="0" smtClean="0"/>
              <a:t>with prob. </a:t>
            </a:r>
            <a:r>
              <a:rPr lang="en-US" sz="2000" b="1" i="1" dirty="0" smtClean="0"/>
              <a:t>p</a:t>
            </a:r>
            <a:r>
              <a:rPr lang="en-US" sz="2000" dirty="0" smtClean="0"/>
              <a:t> from a previous app cluster </a:t>
            </a:r>
            <a:r>
              <a:rPr lang="en-US" sz="2000" i="1" dirty="0" smtClean="0"/>
              <a:t>c</a:t>
            </a:r>
            <a:r>
              <a:rPr lang="en-US" sz="2000" dirty="0" smtClean="0"/>
              <a:t> </a:t>
            </a:r>
            <a:r>
              <a:rPr lang="en-US" sz="2000" dirty="0"/>
              <a:t> –</a:t>
            </a:r>
            <a:r>
              <a:rPr lang="en-US" sz="2000" dirty="0" smtClean="0"/>
              <a:t>  cluster app ranking</a:t>
            </a:r>
            <a:endParaRPr lang="en-US" sz="1400" b="1" dirty="0"/>
          </a:p>
          <a:p>
            <a:r>
              <a:rPr lang="en-US" sz="2000" dirty="0" smtClean="0"/>
              <a:t>    </a:t>
            </a:r>
            <a:r>
              <a:rPr lang="en-US" sz="2000" b="1" dirty="0" smtClean="0"/>
              <a:t> 2.2   </a:t>
            </a:r>
            <a:r>
              <a:rPr lang="en-US" sz="2000" dirty="0" smtClean="0"/>
              <a:t>with prob. </a:t>
            </a:r>
            <a:r>
              <a:rPr lang="en-US" sz="2000" b="1" i="1" dirty="0" smtClean="0"/>
              <a:t>1-p </a:t>
            </a:r>
            <a:r>
              <a:rPr lang="en-US" sz="2000" dirty="0"/>
              <a:t> </a:t>
            </a:r>
            <a:r>
              <a:rPr lang="en-US" sz="2000" dirty="0" smtClean="0"/>
              <a:t>–  overall app ranking</a:t>
            </a:r>
          </a:p>
          <a:p>
            <a:r>
              <a:rPr lang="en-US" sz="2000" b="1" dirty="0" smtClean="0"/>
              <a:t>3.   </a:t>
            </a:r>
            <a:r>
              <a:rPr lang="en-US" sz="2000" dirty="0" smtClean="0"/>
              <a:t>If user’s downloads &lt; </a:t>
            </a:r>
            <a:r>
              <a:rPr lang="en-US" sz="2000" b="1" i="1" dirty="0" smtClean="0"/>
              <a:t>d </a:t>
            </a:r>
            <a:r>
              <a:rPr lang="en-US" sz="2000" dirty="0" smtClean="0"/>
              <a:t>go to </a:t>
            </a:r>
            <a:r>
              <a:rPr lang="en-US" sz="2000" b="1" dirty="0" smtClean="0"/>
              <a:t>2.</a:t>
            </a:r>
            <a:endParaRPr lang="en-US" sz="2000" b="1" i="1" dirty="0" smtClean="0"/>
          </a:p>
          <a:p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2483768" y="1780507"/>
            <a:ext cx="2495565" cy="111959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Connector 20"/>
          <p:cNvSpPr/>
          <p:nvPr/>
        </p:nvSpPr>
        <p:spPr>
          <a:xfrm>
            <a:off x="3203848" y="1808820"/>
            <a:ext cx="576064" cy="54006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pic>
        <p:nvPicPr>
          <p:cNvPr id="70" name="Picture 2" descr="C:\Users\user\Desktop\presentation\images\apps\angry_birds_icon_for_obly_tile_by_enigmaxg2-d5k9hr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473" y="1506392"/>
            <a:ext cx="531596" cy="531596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 descr="C:\Users\user\Desktop\presentation\images\apps\angry_birds_icon_for_obly_tile_by_enigmaxg2-d5k9hr7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719" y="2779925"/>
            <a:ext cx="247993" cy="247993"/>
          </a:xfrm>
          <a:prstGeom prst="rect">
            <a:avLst/>
          </a:prstGeom>
          <a:noFill/>
          <a:ln w="76200" cmpd="sng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Straight Arrow Connector 41"/>
          <p:cNvCxnSpPr/>
          <p:nvPr/>
        </p:nvCxnSpPr>
        <p:spPr>
          <a:xfrm>
            <a:off x="2436475" y="2913096"/>
            <a:ext cx="2542858" cy="25043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Connector 46"/>
          <p:cNvSpPr/>
          <p:nvPr/>
        </p:nvSpPr>
        <p:spPr>
          <a:xfrm>
            <a:off x="3203848" y="2420888"/>
            <a:ext cx="576064" cy="54006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2</a:t>
            </a:r>
          </a:p>
        </p:txBody>
      </p:sp>
      <p:sp>
        <p:nvSpPr>
          <p:cNvPr id="49" name="Flowchart: Connector 48"/>
          <p:cNvSpPr/>
          <p:nvPr/>
        </p:nvSpPr>
        <p:spPr>
          <a:xfrm>
            <a:off x="3203848" y="2420888"/>
            <a:ext cx="576064" cy="54006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167936" y="2420888"/>
            <a:ext cx="646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2.1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Up Arrow 7"/>
          <p:cNvSpPr/>
          <p:nvPr/>
        </p:nvSpPr>
        <p:spPr>
          <a:xfrm>
            <a:off x="5292080" y="5125834"/>
            <a:ext cx="239670" cy="823446"/>
          </a:xfrm>
          <a:prstGeom prst="up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 descr="C:\Users\user\Desktop\presentation\images\apps\book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728" y="2914616"/>
            <a:ext cx="511679" cy="511679"/>
          </a:xfrm>
          <a:prstGeom prst="rect">
            <a:avLst/>
          </a:prstGeom>
          <a:noFill/>
          <a:ln w="76200"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C:\Users\user\Desktop\presentation\images\apps\fruit_ninja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685" y="2894598"/>
            <a:ext cx="562847" cy="562847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le 9"/>
          <p:cNvSpPr/>
          <p:nvPr/>
        </p:nvSpPr>
        <p:spPr>
          <a:xfrm>
            <a:off x="5045972" y="1340768"/>
            <a:ext cx="786076" cy="3696642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Up Arrow 52"/>
          <p:cNvSpPr/>
          <p:nvPr/>
        </p:nvSpPr>
        <p:spPr>
          <a:xfrm>
            <a:off x="1749477" y="3074407"/>
            <a:ext cx="229217" cy="970896"/>
          </a:xfrm>
          <a:prstGeom prst="up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" descr="C:\Users\user\Desktop\presentation\images\apps\fruit_ninja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352" y="2900103"/>
            <a:ext cx="562847" cy="562847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C:\Users\user\Desktop\presentation\images\apps\TmvG4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181" y="2771235"/>
            <a:ext cx="267076" cy="26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3203848" y="2854677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 smtClean="0">
                <a:solidFill>
                  <a:srgbClr val="00B0F0"/>
                </a:solidFill>
              </a:rPr>
              <a:t>p</a:t>
            </a:r>
            <a:endParaRPr lang="en-US" sz="3600" b="1" i="1" dirty="0">
              <a:solidFill>
                <a:srgbClr val="00B0F0"/>
              </a:solidFill>
            </a:endParaRPr>
          </a:p>
        </p:txBody>
      </p:sp>
      <p:sp>
        <p:nvSpPr>
          <p:cNvPr id="74" name="Flowchart: Connector 73"/>
          <p:cNvSpPr/>
          <p:nvPr/>
        </p:nvSpPr>
        <p:spPr>
          <a:xfrm>
            <a:off x="3170732" y="2096852"/>
            <a:ext cx="576064" cy="54006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75" name="Straight Arrow Connector 74"/>
          <p:cNvCxnSpPr/>
          <p:nvPr/>
        </p:nvCxnSpPr>
        <p:spPr>
          <a:xfrm flipV="1">
            <a:off x="2411760" y="1760968"/>
            <a:ext cx="4105705" cy="136097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134820" y="2096852"/>
            <a:ext cx="646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2.2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0" name="Up Arrow 79"/>
          <p:cNvSpPr/>
          <p:nvPr/>
        </p:nvSpPr>
        <p:spPr>
          <a:xfrm>
            <a:off x="6372200" y="5197842"/>
            <a:ext cx="215486" cy="535414"/>
          </a:xfrm>
          <a:prstGeom prst="up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4979333" y="1268760"/>
            <a:ext cx="2977043" cy="3840658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" name="Picture 8" descr="C:\Users\user\Desktop\presentation\images\apps\android_app_instagram_logo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496816"/>
            <a:ext cx="531596" cy="531596"/>
          </a:xfrm>
          <a:prstGeom prst="rect">
            <a:avLst/>
          </a:prstGeom>
          <a:solidFill>
            <a:srgbClr val="7030A0"/>
          </a:solidFill>
          <a:ln w="76200">
            <a:solidFill>
              <a:srgbClr val="7030A0"/>
            </a:solidFill>
          </a:ln>
          <a:extLst/>
        </p:spPr>
      </p:pic>
      <p:pic>
        <p:nvPicPr>
          <p:cNvPr id="33" name="Picture 7" descr="C:\Users\user\Desktop\presentation\images\apps\android_app_instagram_logo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319" y="3056928"/>
            <a:ext cx="272792" cy="272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Rounded Rectangle 83"/>
          <p:cNvSpPr/>
          <p:nvPr/>
        </p:nvSpPr>
        <p:spPr>
          <a:xfrm>
            <a:off x="2771800" y="2204864"/>
            <a:ext cx="5928303" cy="1251797"/>
          </a:xfrm>
          <a:prstGeom prst="roundRect">
            <a:avLst/>
          </a:prstGeom>
          <a:solidFill>
            <a:srgbClr val="00B0F0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If downloaded apps &lt; user downloads</a:t>
            </a:r>
          </a:p>
          <a:p>
            <a:r>
              <a:rPr lang="en-US" sz="2800" b="1" dirty="0" smtClean="0">
                <a:solidFill>
                  <a:schemeClr val="bg1"/>
                </a:solidFill>
              </a:rPr>
              <a:t> 		    </a:t>
            </a:r>
            <a:r>
              <a:rPr lang="en-US" sz="2800" b="1" dirty="0" smtClean="0">
                <a:solidFill>
                  <a:schemeClr val="bg1"/>
                </a:solidFill>
                <a:sym typeface="Wingdings" pitchFamily="2" charset="2"/>
              </a:rPr>
              <a:t> go to 2.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85" name="Flowchart: Connector 84"/>
          <p:cNvSpPr/>
          <p:nvPr/>
        </p:nvSpPr>
        <p:spPr>
          <a:xfrm>
            <a:off x="3251141" y="1556792"/>
            <a:ext cx="576064" cy="54006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3048495" y="2780928"/>
            <a:ext cx="803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 smtClean="0">
                <a:solidFill>
                  <a:srgbClr val="00B0F0"/>
                </a:solidFill>
              </a:rPr>
              <a:t>1-p</a:t>
            </a:r>
            <a:endParaRPr lang="en-US" sz="3600" b="1" i="1" dirty="0">
              <a:solidFill>
                <a:srgbClr val="00B0F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8B61-1084-4E45-A034-44865331203C}" type="slidenum">
              <a:rPr lang="en-US" sz="2000" b="1" smtClean="0"/>
              <a:t>18</a:t>
            </a:fld>
            <a:endParaRPr lang="en-US" sz="20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185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310"/>
    </mc:Choice>
    <mc:Fallback xmlns="">
      <p:transition spd="slow" advTm="793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6.66667E-6 C -0.02708 -0.00879 -0.05486 -0.01342 -0.08264 -0.01666 C -0.13021 -0.01411 -0.13906 -0.0155 -0.175 6.66667E-6 C -0.18698 0.01042 -0.20156 0.0139 -0.2151 0.01991 C -0.23108 0.02709 -0.24653 0.03635 -0.2625 0.04329 C -0.2651 0.04561 -0.26736 0.04815 -0.27014 0.05001 C -0.27257 0.05163 -0.27535 0.05163 -0.2776 0.05325 C -0.3033 0.07223 -0.28316 0.06251 -0.3 0.06991 C -0.30712 0.07616 -0.31615 0.07894 -0.32257 0.08658 C -0.33438 0.10047 -0.34462 0.122 -0.35764 0.13334 C -0.35851 0.13658 -0.35885 0.14028 -0.36007 0.14329 C -0.36146 0.14677 -0.3651 0.15325 -0.3651 0.15325 " pathEditMode="relative" ptsTypes="fffffffffffA">
                                      <p:cBhvr>
                                        <p:cTn id="23" dur="1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07 C -0.00469 -0.00278 -0.00799 -0.00579 -0.01233 -0.00764 C -0.01632 -0.01343 -0.02257 -0.01389 -0.02813 -0.01644 C -0.04514 -0.02408 -0.06302 -0.025 -0.08073 -0.0287 C -0.09775 -0.03658 -0.11806 -0.03611 -0.13594 -0.03935 C -0.14358 -0.04236 -0.14931 -0.04491 -0.15712 -0.0463 C -0.18663 -0.04514 -0.21476 -0.0419 -0.24393 -0.03935 C -0.2882 -0.02685 -0.32622 -0.01644 -0.37292 -0.01644 " pathEditMode="relative" ptsTypes="fffffffA">
                                      <p:cBhvr>
                                        <p:cTn id="93" dur="1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22222E-6 C -0.02032 -0.00254 -0.03993 -0.00741 -0.06042 -0.00879 C -0.10191 -0.02037 -0.15938 -0.01111 -0.19202 -0.01065 C -0.20035 -0.00903 -0.20851 -0.00671 -0.21702 -0.00532 C -0.22483 -0.00162 -0.23368 2.22222E-6 -0.24202 0.00162 C -0.25538 0.00787 -0.26893 0.01297 -0.28282 0.01736 C -0.28907 0.02176 -0.29601 0.02454 -0.30261 0.02801 C -0.30521 0.0294 -0.31042 0.03148 -0.31042 0.03148 C -0.31632 0.03889 -0.32535 0.03982 -0.33282 0.04375 C -0.34705 0.05139 -0.36181 0.05625 -0.37622 0.0632 C -0.37778 0.06389 -0.37882 0.06574 -0.38021 0.06667 C -0.38594 0.07037 -0.39271 0.07199 -0.39861 0.07547 C -0.40243 0.07755 -0.41042 0.08056 -0.41042 0.08056 C -0.41598 0.08542 -0.4224 0.08727 -0.42882 0.08935 C -0.43559 0.09375 -0.44115 0.09931 -0.44861 0.10162 C -0.45504 0.10579 -0.46163 0.10764 -0.46841 0.11042 C -0.47292 0.11644 -0.47604 0.11667 -0.4816 0.12107 C -0.48542 0.12408 -0.48837 0.12824 -0.49202 0.13148 C -0.49288 0.13334 -0.49341 0.13542 -0.49462 0.13681 C -0.49566 0.13797 -0.49757 0.13704 -0.49861 0.13843 C -0.50382 0.14537 -0.49966 0.14815 -0.5092 0.15255 C -0.51216 0.15857 -0.51424 0.1625 -0.51962 0.16482 C -0.52188 0.17315 -0.52865 0.17755 -0.5342 0.18241 C -0.53525 0.18704 -0.53681 0.19167 -0.53681 0.19653 " pathEditMode="relative" ptsTypes="fffffffffffffffffffffffA">
                                      <p:cBhvr>
                                        <p:cTn id="146" dur="1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500"/>
                            </p:stCondLst>
                            <p:childTnLst>
                              <p:par>
                                <p:cTn id="14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47" grpId="0" animBg="1"/>
      <p:bldP spid="47" grpId="1" animBg="1"/>
      <p:bldP spid="49" grpId="0" animBg="1"/>
      <p:bldP spid="49" grpId="1" animBg="1"/>
      <p:bldP spid="5" grpId="0"/>
      <p:bldP spid="5" grpId="1"/>
      <p:bldP spid="8" grpId="0" animBg="1"/>
      <p:bldP spid="8" grpId="1" animBg="1"/>
      <p:bldP spid="10" grpId="0" animBg="1"/>
      <p:bldP spid="10" grpId="1" animBg="1"/>
      <p:bldP spid="53" grpId="0" animBg="1"/>
      <p:bldP spid="53" grpId="1" animBg="1"/>
      <p:bldP spid="22" grpId="0"/>
      <p:bldP spid="22" grpId="1"/>
      <p:bldP spid="74" grpId="0" animBg="1"/>
      <p:bldP spid="74" grpId="1" animBg="1"/>
      <p:bldP spid="76" grpId="0"/>
      <p:bldP spid="76" grpId="1"/>
      <p:bldP spid="80" grpId="0" animBg="1"/>
      <p:bldP spid="80" grpId="1" animBg="1"/>
      <p:bldP spid="81" grpId="0" animBg="1"/>
      <p:bldP spid="81" grpId="1" animBg="1"/>
      <p:bldP spid="84" grpId="0" animBg="1"/>
      <p:bldP spid="85" grpId="0" animBg="1"/>
      <p:bldP spid="62" grpId="0"/>
      <p:bldP spid="62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Parameters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079007"/>
              </p:ext>
            </p:extLst>
          </p:nvPr>
        </p:nvGraphicFramePr>
        <p:xfrm>
          <a:off x="1524000" y="1254325"/>
          <a:ext cx="6360368" cy="5522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783"/>
                <a:gridCol w="5133585"/>
              </a:tblGrid>
              <a:tr h="423091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Symbol</a:t>
                      </a:r>
                      <a:endParaRPr lang="en-US" sz="2400" b="1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Parameter</a:t>
                      </a:r>
                      <a:r>
                        <a:rPr lang="en-US" sz="2400" b="1" baseline="0" dirty="0" smtClean="0"/>
                        <a:t> Description</a:t>
                      </a:r>
                      <a:endParaRPr lang="en-US" sz="2400" b="1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423091">
                <a:tc>
                  <a:txBody>
                    <a:bodyPr/>
                    <a:lstStyle/>
                    <a:p>
                      <a:pPr algn="ctr"/>
                      <a:r>
                        <a:rPr lang="en-US" sz="2200" b="1" i="1" dirty="0" smtClean="0"/>
                        <a:t>A</a:t>
                      </a:r>
                      <a:endParaRPr lang="en-US" sz="22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of apps</a:t>
                      </a:r>
                      <a:endParaRPr lang="en-US" dirty="0"/>
                    </a:p>
                  </a:txBody>
                  <a:tcPr/>
                </a:tc>
              </a:tr>
              <a:tr h="423091">
                <a:tc>
                  <a:txBody>
                    <a:bodyPr/>
                    <a:lstStyle/>
                    <a:p>
                      <a:pPr algn="ctr"/>
                      <a:r>
                        <a:rPr lang="en-US" sz="2200" b="1" i="1" dirty="0" smtClean="0"/>
                        <a:t>D</a:t>
                      </a:r>
                      <a:endParaRPr lang="en-US" sz="22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r>
                        <a:rPr lang="en-US" baseline="0" dirty="0" smtClean="0"/>
                        <a:t> downloads</a:t>
                      </a:r>
                      <a:endParaRPr lang="en-US" dirty="0"/>
                    </a:p>
                  </a:txBody>
                  <a:tcPr/>
                </a:tc>
              </a:tr>
              <a:tr h="423091">
                <a:tc>
                  <a:txBody>
                    <a:bodyPr/>
                    <a:lstStyle/>
                    <a:p>
                      <a:pPr algn="ctr"/>
                      <a:r>
                        <a:rPr lang="en-US" sz="2200" b="1" i="1" dirty="0" smtClean="0"/>
                        <a:t>d</a:t>
                      </a:r>
                      <a:endParaRPr lang="en-US" sz="22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Downloads per user (average)</a:t>
                      </a:r>
                      <a:endParaRPr lang="en-US" dirty="0"/>
                    </a:p>
                  </a:txBody>
                  <a:tcPr/>
                </a:tc>
              </a:tr>
              <a:tr h="423091">
                <a:tc>
                  <a:txBody>
                    <a:bodyPr/>
                    <a:lstStyle/>
                    <a:p>
                      <a:pPr algn="ctr"/>
                      <a:r>
                        <a:rPr lang="en-US" sz="2200" b="1" i="1" dirty="0" smtClean="0"/>
                        <a:t>C</a:t>
                      </a:r>
                      <a:endParaRPr lang="en-US" sz="22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clusters</a:t>
                      </a:r>
                      <a:endParaRPr lang="en-US" dirty="0"/>
                    </a:p>
                  </a:txBody>
                  <a:tcPr/>
                </a:tc>
              </a:tr>
              <a:tr h="423091">
                <a:tc>
                  <a:txBody>
                    <a:bodyPr/>
                    <a:lstStyle/>
                    <a:p>
                      <a:pPr algn="ctr"/>
                      <a:r>
                        <a:rPr lang="en-US" sz="2200" b="1" i="1" dirty="0" smtClean="0"/>
                        <a:t>U</a:t>
                      </a:r>
                      <a:endParaRPr lang="en-US" sz="22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users</a:t>
                      </a:r>
                      <a:endParaRPr lang="en-US" dirty="0"/>
                    </a:p>
                  </a:txBody>
                  <a:tcPr/>
                </a:tc>
              </a:tr>
              <a:tr h="423091">
                <a:tc>
                  <a:txBody>
                    <a:bodyPr/>
                    <a:lstStyle/>
                    <a:p>
                      <a:pPr algn="ctr"/>
                      <a:r>
                        <a:rPr lang="en-US" sz="2200" b="1" i="1" dirty="0" err="1" smtClean="0"/>
                        <a:t>z</a:t>
                      </a:r>
                      <a:r>
                        <a:rPr lang="en-US" sz="1600" b="1" i="1" dirty="0" err="1" smtClean="0"/>
                        <a:t>r</a:t>
                      </a:r>
                      <a:endParaRPr lang="en-US" sz="1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Zipf</a:t>
                      </a:r>
                      <a:r>
                        <a:rPr lang="en-US" dirty="0" smtClean="0"/>
                        <a:t> exponent for overall</a:t>
                      </a:r>
                      <a:r>
                        <a:rPr lang="en-US" baseline="0" dirty="0" smtClean="0"/>
                        <a:t> app ranking</a:t>
                      </a:r>
                      <a:endParaRPr lang="en-US" dirty="0"/>
                    </a:p>
                  </a:txBody>
                  <a:tcPr/>
                </a:tc>
              </a:tr>
              <a:tr h="423091">
                <a:tc>
                  <a:txBody>
                    <a:bodyPr/>
                    <a:lstStyle/>
                    <a:p>
                      <a:pPr algn="ctr"/>
                      <a:r>
                        <a:rPr lang="en-US" sz="2200" b="1" i="1" dirty="0" smtClean="0"/>
                        <a:t>Z</a:t>
                      </a:r>
                      <a:r>
                        <a:rPr lang="en-US" sz="1600" b="1" i="1" dirty="0" smtClean="0"/>
                        <a:t>G</a:t>
                      </a:r>
                      <a:endParaRPr lang="en-US" sz="1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Overall </a:t>
                      </a:r>
                      <a:r>
                        <a:rPr lang="en-US" dirty="0" err="1" smtClean="0"/>
                        <a:t>Zipf</a:t>
                      </a:r>
                      <a:r>
                        <a:rPr lang="en-US" dirty="0" smtClean="0"/>
                        <a:t> distribution of all apps</a:t>
                      </a:r>
                      <a:endParaRPr lang="en-US" dirty="0"/>
                    </a:p>
                  </a:txBody>
                  <a:tcPr/>
                </a:tc>
              </a:tr>
              <a:tr h="479503">
                <a:tc>
                  <a:txBody>
                    <a:bodyPr/>
                    <a:lstStyle/>
                    <a:p>
                      <a:pPr algn="ctr"/>
                      <a:r>
                        <a:rPr lang="en-US" sz="2200" b="1" i="1" dirty="0" smtClean="0"/>
                        <a:t>P</a:t>
                      </a:r>
                      <a:endParaRPr lang="en-US" sz="22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Percentage of downloads based on clustering effect</a:t>
                      </a:r>
                      <a:endParaRPr lang="en-US" dirty="0"/>
                    </a:p>
                  </a:txBody>
                  <a:tcPr/>
                </a:tc>
              </a:tr>
              <a:tr h="4795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i="1" dirty="0" err="1" smtClean="0"/>
                        <a:t>z</a:t>
                      </a:r>
                      <a:r>
                        <a:rPr lang="en-US" sz="1800" b="1" i="1" dirty="0" err="1" smtClean="0"/>
                        <a:t>c</a:t>
                      </a:r>
                      <a:endParaRPr lang="en-US" sz="1800" b="1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Zipf</a:t>
                      </a:r>
                      <a:r>
                        <a:rPr lang="en-US" dirty="0" smtClean="0"/>
                        <a:t> exponent for</a:t>
                      </a:r>
                      <a:r>
                        <a:rPr lang="en-US" baseline="0" dirty="0" smtClean="0"/>
                        <a:t> cluster’s app ranking</a:t>
                      </a:r>
                      <a:endParaRPr lang="en-US" dirty="0"/>
                    </a:p>
                  </a:txBody>
                  <a:tcPr/>
                </a:tc>
              </a:tr>
              <a:tr h="4795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i="1" dirty="0" err="1" smtClean="0"/>
                        <a:t>Z</a:t>
                      </a:r>
                      <a:r>
                        <a:rPr lang="en-US" sz="1800" b="1" i="1" dirty="0" err="1" smtClean="0"/>
                        <a:t>c</a:t>
                      </a:r>
                      <a:endParaRPr lang="en-US" sz="1800" b="1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Zipf</a:t>
                      </a:r>
                      <a:r>
                        <a:rPr lang="en-US" dirty="0" smtClean="0"/>
                        <a:t> distribution of</a:t>
                      </a:r>
                      <a:r>
                        <a:rPr lang="en-US" baseline="0" dirty="0" smtClean="0"/>
                        <a:t> apps in cluster </a:t>
                      </a:r>
                      <a:r>
                        <a:rPr lang="en-US" i="1" baseline="0" dirty="0" smtClean="0"/>
                        <a:t>c</a:t>
                      </a:r>
                      <a:endParaRPr lang="en-US" i="1" dirty="0"/>
                    </a:p>
                  </a:txBody>
                  <a:tcPr/>
                </a:tc>
              </a:tr>
              <a:tr h="479503">
                <a:tc>
                  <a:txBody>
                    <a:bodyPr/>
                    <a:lstStyle/>
                    <a:p>
                      <a:pPr algn="ctr"/>
                      <a:r>
                        <a:rPr lang="en-US" sz="2200" b="1" i="1" dirty="0" smtClean="0">
                          <a:solidFill>
                            <a:schemeClr val="bg1"/>
                          </a:solidFill>
                        </a:rPr>
                        <a:t>D(</a:t>
                      </a:r>
                      <a:r>
                        <a:rPr lang="en-US" sz="2200" b="1" i="1" dirty="0" err="1" smtClean="0">
                          <a:solidFill>
                            <a:schemeClr val="bg1"/>
                          </a:solidFill>
                        </a:rPr>
                        <a:t>I,j</a:t>
                      </a:r>
                      <a:r>
                        <a:rPr lang="en-US" sz="2200" b="1" i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en-US" sz="2200" b="1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Predicted downloads for app with total rank </a:t>
                      </a:r>
                      <a:r>
                        <a:rPr lang="en-US" i="1" dirty="0" smtClean="0">
                          <a:solidFill>
                            <a:schemeClr val="bg1"/>
                          </a:solidFill>
                        </a:rPr>
                        <a:t>i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and rank </a:t>
                      </a:r>
                      <a:r>
                        <a:rPr lang="en-US" i="1" baseline="0" dirty="0" smtClean="0">
                          <a:solidFill>
                            <a:schemeClr val="bg1"/>
                          </a:solidFill>
                        </a:rPr>
                        <a:t>j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in its cluster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1475656" y="3378896"/>
            <a:ext cx="3456384" cy="50405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051004" y="3429000"/>
            <a:ext cx="373955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/>
              <a:buChar char="à"/>
            </a:pPr>
            <a:r>
              <a:rPr lang="en-US" sz="2400" b="1" dirty="0" smtClean="0">
                <a:solidFill>
                  <a:srgbClr val="FF0000"/>
                </a:solidFill>
                <a:sym typeface="Wingdings" pitchFamily="2" charset="2"/>
              </a:rPr>
              <a:t> Number of downloads of</a:t>
            </a:r>
            <a:br>
              <a:rPr lang="en-US" sz="2400" b="1" dirty="0" smtClean="0">
                <a:solidFill>
                  <a:srgbClr val="FF0000"/>
                </a:solidFill>
                <a:sym typeface="Wingdings" pitchFamily="2" charset="2"/>
              </a:rPr>
            </a:br>
            <a:r>
              <a:rPr lang="en-US" sz="2400" b="1" dirty="0" smtClean="0">
                <a:solidFill>
                  <a:srgbClr val="FF0000"/>
                </a:solidFill>
                <a:sym typeface="Wingdings" pitchFamily="2" charset="2"/>
              </a:rPr>
              <a:t> the most popular app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8B61-1084-4E45-A034-44865331203C}" type="slidenum">
              <a:rPr lang="en-US" sz="2000" b="1" smtClean="0"/>
              <a:t>19</a:t>
            </a:fld>
            <a:endParaRPr lang="en-US" sz="20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07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261"/>
    </mc:Choice>
    <mc:Fallback xmlns="">
      <p:transition spd="slow" advTm="492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Smartphone Adoption Explodes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Smartphone adoption:</a:t>
            </a:r>
          </a:p>
          <a:p>
            <a:pPr lvl="1"/>
            <a:r>
              <a:rPr lang="en-US" sz="2400" dirty="0" smtClean="0"/>
              <a:t>10x faster than 80s PC revolution</a:t>
            </a:r>
          </a:p>
          <a:p>
            <a:pPr lvl="1"/>
            <a:r>
              <a:rPr lang="en-US" sz="2400" dirty="0" smtClean="0"/>
              <a:t>2x faster than 90s Internet Boom</a:t>
            </a:r>
          </a:p>
          <a:p>
            <a:pPr lvl="1"/>
            <a:r>
              <a:rPr lang="en-US" sz="2400" dirty="0" smtClean="0"/>
              <a:t>3x faster than social networks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1.4 B smartphones will be in use by 2013!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" name="Picture 4" descr="C:\Users\Thanasis\Desktop\slides\android_phon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329" y="2237631"/>
            <a:ext cx="877103" cy="1596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Thanasis\Desktop\slides\iphone-vp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634" y="1844824"/>
            <a:ext cx="707686" cy="1639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user\Desktop\presentation\images\ABIResearch-Logo-0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3640" y="5410547"/>
            <a:ext cx="1828800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931765" y="5445225"/>
            <a:ext cx="872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Source:</a:t>
            </a:r>
            <a:endParaRPr lang="el-GR" i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8B61-1084-4E45-A034-44865331203C}" type="slidenum">
              <a:rPr lang="en-US" sz="2000" b="1" smtClean="0"/>
              <a:t>2</a:t>
            </a:fld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09361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48"/>
    </mc:Choice>
    <mc:Fallback xmlns="">
      <p:transition spd="slow" advTm="42448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17451"/>
            <a:ext cx="7858125" cy="549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17451"/>
            <a:ext cx="7858125" cy="549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17451"/>
            <a:ext cx="7858125" cy="549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17451"/>
            <a:ext cx="7858125" cy="549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619672" y="5445224"/>
            <a:ext cx="1752256" cy="52322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C000"/>
                </a:solidFill>
              </a:rPr>
              <a:t>AppChina</a:t>
            </a:r>
            <a:endParaRPr lang="el-GR" sz="2800" b="1" dirty="0">
              <a:solidFill>
                <a:srgbClr val="FFC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79512" y="2833108"/>
            <a:ext cx="4104456" cy="19599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1520" y="3008406"/>
            <a:ext cx="52565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Model                          Distance from</a:t>
            </a:r>
          </a:p>
          <a:p>
            <a:r>
              <a:rPr lang="en-US" sz="2000" b="1" u="sng" dirty="0"/>
              <a:t> </a:t>
            </a:r>
            <a:r>
              <a:rPr lang="en-US" sz="2000" b="1" u="sng" dirty="0" smtClean="0"/>
              <a:t>                                     measured data</a:t>
            </a:r>
          </a:p>
          <a:p>
            <a:r>
              <a:rPr lang="en-US" sz="2000" b="1" dirty="0" smtClean="0"/>
              <a:t>ZIPF                                         0.77</a:t>
            </a:r>
          </a:p>
          <a:p>
            <a:r>
              <a:rPr lang="en-US" sz="2000" b="1" dirty="0" smtClean="0"/>
              <a:t>ZIPF-at-most-once               0.71</a:t>
            </a:r>
          </a:p>
          <a:p>
            <a:r>
              <a:rPr lang="en-US" sz="2000" b="1" dirty="0" smtClean="0"/>
              <a:t>APP-CLUSTERING</a:t>
            </a:r>
            <a:r>
              <a:rPr lang="en-US" sz="2000" b="1" dirty="0"/>
              <a:t> </a:t>
            </a:r>
            <a:r>
              <a:rPr lang="en-US" sz="2000" b="1" dirty="0" smtClean="0"/>
              <a:t>                0.15</a:t>
            </a:r>
          </a:p>
          <a:p>
            <a:endParaRPr lang="el-GR" sz="20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2969706" y="4282035"/>
            <a:ext cx="779391" cy="288032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8B61-1084-4E45-A034-44865331203C}" type="slidenum">
              <a:rPr lang="en-US" sz="2000" b="1" smtClean="0"/>
              <a:t>20</a:t>
            </a:fld>
            <a:endParaRPr lang="en-US" sz="20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19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389"/>
    </mc:Choice>
    <mc:Fallback xmlns="">
      <p:transition spd="slow" advTm="433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Pricing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5259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Main Questions:</a:t>
            </a:r>
          </a:p>
          <a:p>
            <a:pPr lvl="1"/>
            <a:r>
              <a:rPr lang="en-US" dirty="0"/>
              <a:t>Which are the </a:t>
            </a:r>
            <a:r>
              <a:rPr lang="en-US" dirty="0" smtClean="0"/>
              <a:t>differences </a:t>
            </a:r>
            <a:r>
              <a:rPr lang="en-US" dirty="0"/>
              <a:t>between paid </a:t>
            </a:r>
            <a:r>
              <a:rPr lang="en-US" dirty="0" smtClean="0"/>
              <a:t>&amp; free </a:t>
            </a:r>
            <a:r>
              <a:rPr lang="en-US" dirty="0"/>
              <a:t>apps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What is the developers’ income range</a:t>
            </a:r>
            <a:r>
              <a:rPr lang="en-US" dirty="0" smtClean="0"/>
              <a:t>?</a:t>
            </a:r>
            <a:endParaRPr lang="en-US" dirty="0"/>
          </a:p>
          <a:p>
            <a:pPr lvl="1"/>
            <a:r>
              <a:rPr lang="en-US" dirty="0"/>
              <a:t>Which are the </a:t>
            </a:r>
            <a:r>
              <a:rPr lang="en-US" dirty="0" smtClean="0"/>
              <a:t>common developer strategies </a:t>
            </a:r>
          </a:p>
          <a:p>
            <a:pPr lvl="2"/>
            <a:r>
              <a:rPr lang="en-US" dirty="0"/>
              <a:t>H</a:t>
            </a:r>
            <a:r>
              <a:rPr lang="en-US" smtClean="0"/>
              <a:t>ow </a:t>
            </a:r>
            <a:r>
              <a:rPr lang="en-US" dirty="0"/>
              <a:t>do </a:t>
            </a:r>
            <a:r>
              <a:rPr lang="en-US" dirty="0" smtClean="0"/>
              <a:t>they </a:t>
            </a:r>
            <a:r>
              <a:rPr lang="en-US" dirty="0"/>
              <a:t>affect revenue?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8B61-1084-4E45-A034-44865331203C}" type="slidenum">
              <a:rPr lang="en-US" sz="2000" b="1" smtClean="0"/>
              <a:t>21</a:t>
            </a:fld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755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05"/>
    </mc:Choice>
    <mc:Fallback xmlns="">
      <p:transition spd="slow" advTm="12905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 descr="C:\Users\Thanasis\Desktop\slides\slideme_pai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895450"/>
            <a:ext cx="4762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influence of cost</a:t>
            </a:r>
            <a:endParaRPr lang="el-GR" dirty="0"/>
          </a:p>
        </p:txBody>
      </p:sp>
      <p:pic>
        <p:nvPicPr>
          <p:cNvPr id="18434" name="Picture 2" descr="C:\Users\Thanasis\Desktop\slides\slideme_fre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895450"/>
            <a:ext cx="4762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52120" y="3562438"/>
            <a:ext cx="15545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Clear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power-law</a:t>
            </a:r>
            <a:endParaRPr lang="el-GR" sz="24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40386" y="1559474"/>
            <a:ext cx="1019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00B050"/>
                </a:solidFill>
              </a:rPr>
              <a:t>Free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20906" y="1547442"/>
            <a:ext cx="1010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Paid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56302" y="5634121"/>
            <a:ext cx="7848872" cy="6751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2600" b="1" dirty="0" smtClean="0">
                <a:solidFill>
                  <a:schemeClr val="tx1"/>
                </a:solidFill>
              </a:rPr>
              <a:t>Users </a:t>
            </a:r>
            <a:r>
              <a:rPr lang="en-US" sz="2600" b="1" dirty="0">
                <a:solidFill>
                  <a:schemeClr val="tx1"/>
                </a:solidFill>
              </a:rPr>
              <a:t>are more selective when downloading paid apps</a:t>
            </a:r>
          </a:p>
          <a:p>
            <a:pPr algn="ctr"/>
            <a:endParaRPr lang="el-GR" sz="2600" b="1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8B61-1084-4E45-A034-44865331203C}" type="slidenum">
              <a:rPr lang="en-US" sz="2000" b="1" smtClean="0"/>
              <a:t>22</a:t>
            </a:fld>
            <a:endParaRPr lang="en-US" sz="20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526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52"/>
    </mc:Choice>
    <mc:Fallback xmlns="">
      <p:transition spd="slow" advTm="250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Developers’ Income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36788"/>
            <a:ext cx="7099023" cy="5016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V="1">
            <a:off x="3203848" y="3645024"/>
            <a:ext cx="0" cy="2016224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835696" y="3645024"/>
            <a:ext cx="1392216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337103" y="3620960"/>
            <a:ext cx="2403222" cy="523220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Median: &lt; 10 $</a:t>
            </a:r>
            <a:endParaRPr lang="el-GR" sz="2800" b="1" dirty="0">
              <a:solidFill>
                <a:schemeClr val="bg1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3960208" y="2468832"/>
            <a:ext cx="0" cy="3192416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835696" y="2468832"/>
            <a:ext cx="2149479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088930" y="2444768"/>
            <a:ext cx="2048959" cy="523220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80% &lt; 100 </a:t>
            </a:r>
            <a:r>
              <a:rPr lang="en-US" sz="2800" b="1" dirty="0">
                <a:solidFill>
                  <a:schemeClr val="bg1"/>
                </a:solidFill>
              </a:rPr>
              <a:t>$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endParaRPr lang="el-GR" sz="2800" b="1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4835065" y="1892768"/>
            <a:ext cx="0" cy="376848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835696" y="1892768"/>
            <a:ext cx="3024336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947249" y="1880920"/>
            <a:ext cx="2231701" cy="523220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95% &lt; 1500 </a:t>
            </a:r>
            <a:r>
              <a:rPr lang="en-US" sz="2800" b="1" dirty="0">
                <a:solidFill>
                  <a:schemeClr val="bg1"/>
                </a:solidFill>
              </a:rPr>
              <a:t>$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endParaRPr lang="el-GR" sz="2800" b="1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37678"/>
            <a:ext cx="7213524" cy="5159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Rounded Rectangle 39"/>
          <p:cNvSpPr/>
          <p:nvPr/>
        </p:nvSpPr>
        <p:spPr>
          <a:xfrm>
            <a:off x="1475656" y="4797152"/>
            <a:ext cx="7056784" cy="7200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Quality </a:t>
            </a:r>
            <a:r>
              <a:rPr lang="en-US" sz="2800" b="1" dirty="0">
                <a:solidFill>
                  <a:schemeClr val="tx1"/>
                </a:solidFill>
              </a:rPr>
              <a:t>is more important than quantity</a:t>
            </a:r>
            <a:br>
              <a:rPr lang="en-US" sz="2800" b="1" dirty="0">
                <a:solidFill>
                  <a:schemeClr val="tx1"/>
                </a:solidFill>
              </a:rPr>
            </a:br>
            <a:endParaRPr lang="el-GR" sz="2800" b="1" dirty="0">
              <a:solidFill>
                <a:schemeClr val="tx1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2147792" y="2300936"/>
            <a:ext cx="3616597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8B61-1084-4E45-A034-44865331203C}" type="slidenum">
              <a:rPr lang="en-US" sz="2000" b="1" smtClean="0"/>
              <a:t>23</a:t>
            </a:fld>
            <a:endParaRPr 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827006" y="6073841"/>
            <a:ext cx="108234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 pitchFamily="34" charset="0"/>
                <a:ea typeface="Verdana" pitchFamily="34" charset="0"/>
                <a:cs typeface="Helvetica" pitchFamily="34" charset="0"/>
              </a:rPr>
              <a:t>(USD)    </a:t>
            </a:r>
            <a:endParaRPr lang="en-US" dirty="0">
              <a:latin typeface="Helvetica" pitchFamily="34" charset="0"/>
              <a:ea typeface="Verdana" pitchFamily="34" charset="0"/>
              <a:cs typeface="Helvetica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934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512"/>
    </mc:Choice>
    <mc:Fallback xmlns="">
      <p:transition spd="slow" advTm="445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4" grpId="0" animBg="1"/>
      <p:bldP spid="24" grpId="1" animBg="1"/>
      <p:bldP spid="37" grpId="0" animBg="1"/>
      <p:bldP spid="37" grpId="1" animBg="1"/>
      <p:bldP spid="4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Developers Create a Few </a:t>
            </a:r>
            <a:r>
              <a:rPr lang="en-US" dirty="0"/>
              <a:t>A</a:t>
            </a:r>
            <a:r>
              <a:rPr lang="en-US" dirty="0" smtClean="0"/>
              <a:t>pps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84784"/>
            <a:ext cx="7219950" cy="50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2315688" y="2949008"/>
            <a:ext cx="720080" cy="720080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148" y="3477680"/>
            <a:ext cx="4524124" cy="954107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A large portion of developers</a:t>
            </a:r>
            <a:br>
              <a:rPr lang="en-US" sz="2800" b="1" dirty="0" smtClean="0">
                <a:solidFill>
                  <a:schemeClr val="bg1"/>
                </a:solidFill>
              </a:rPr>
            </a:br>
            <a:r>
              <a:rPr lang="en-US" sz="2800" b="1" dirty="0" smtClean="0">
                <a:solidFill>
                  <a:schemeClr val="bg1"/>
                </a:solidFill>
              </a:rPr>
              <a:t>create only 1 app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707904" y="2144888"/>
            <a:ext cx="0" cy="3528392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2123728" y="2144888"/>
            <a:ext cx="1620272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39888" y="2121008"/>
            <a:ext cx="2921184" cy="954107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95% of developers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c</a:t>
            </a:r>
            <a:r>
              <a:rPr lang="en-US" sz="2800" b="1" dirty="0" smtClean="0">
                <a:solidFill>
                  <a:schemeClr val="bg1"/>
                </a:solidFill>
              </a:rPr>
              <a:t>reate &lt; 10 apps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77498" y="2924944"/>
            <a:ext cx="3726020" cy="954107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10% of developers offer</a:t>
            </a:r>
            <a:br>
              <a:rPr lang="en-US" sz="2800" b="1" dirty="0" smtClean="0">
                <a:solidFill>
                  <a:schemeClr val="bg1"/>
                </a:solidFill>
              </a:rPr>
            </a:br>
            <a:r>
              <a:rPr lang="en-US" sz="2800" b="1" dirty="0" smtClean="0">
                <a:solidFill>
                  <a:schemeClr val="bg1"/>
                </a:solidFill>
              </a:rPr>
              <a:t>free &amp; paid apps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8B61-1084-4E45-A034-44865331203C}" type="slidenum">
              <a:rPr lang="en-US" sz="2000" b="1" smtClean="0"/>
              <a:t>24</a:t>
            </a:fld>
            <a:endParaRPr lang="en-US" sz="20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138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62"/>
    </mc:Choice>
    <mc:Fallback xmlns="">
      <p:transition spd="slow" advTm="375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16" grpId="0" animBg="1"/>
      <p:bldP spid="16" grpId="1" animBg="1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838" y="4509120"/>
            <a:ext cx="7585650" cy="351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563" y="274638"/>
            <a:ext cx="8698925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Can F</a:t>
            </a:r>
            <a:r>
              <a:rPr lang="en-US" dirty="0" smtClean="0"/>
              <a:t>ree </a:t>
            </a:r>
            <a:r>
              <a:rPr lang="en-US" dirty="0"/>
              <a:t>A</a:t>
            </a:r>
            <a:r>
              <a:rPr lang="en-US" dirty="0" smtClean="0"/>
              <a:t>pps Generate Higher </a:t>
            </a:r>
            <a:r>
              <a:rPr lang="en-US" dirty="0"/>
              <a:t>I</a:t>
            </a:r>
            <a:r>
              <a:rPr lang="en-US" dirty="0" smtClean="0"/>
              <a:t>ncome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</a:t>
            </a:r>
            <a:r>
              <a:rPr lang="en-US" dirty="0" smtClean="0"/>
              <a:t>han </a:t>
            </a:r>
            <a:r>
              <a:rPr lang="en-US" dirty="0"/>
              <a:t>P</a:t>
            </a:r>
            <a:r>
              <a:rPr lang="en-US" dirty="0" smtClean="0"/>
              <a:t>aid </a:t>
            </a:r>
            <a:r>
              <a:rPr lang="en-US" dirty="0"/>
              <a:t>A</a:t>
            </a:r>
            <a:r>
              <a:rPr lang="en-US" dirty="0" smtClean="0"/>
              <a:t>pps</a:t>
            </a:r>
            <a:r>
              <a:rPr lang="en-US" dirty="0"/>
              <a:t>?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744" y="2010188"/>
            <a:ext cx="7897923" cy="2556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 rot="16200000">
            <a:off x="-1082979" y="3088503"/>
            <a:ext cx="3097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Necessary ad income (USD)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876454" y="4898846"/>
            <a:ext cx="590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Day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292080" y="2755303"/>
            <a:ext cx="2477153" cy="52322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Average: 0.21 $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32275" y="5360690"/>
            <a:ext cx="8100392" cy="10081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An average free app needs about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0.21 $/download to match the income of a paid app</a:t>
            </a:r>
            <a:endParaRPr lang="el-GR" sz="2800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8B61-1084-4E45-A034-44865331203C}" type="slidenum">
              <a:rPr lang="en-US" sz="2000" b="1" smtClean="0"/>
              <a:t>25</a:t>
            </a:fld>
            <a:endParaRPr lang="en-US" sz="20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157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644"/>
    </mc:Choice>
    <mc:Fallback xmlns="">
      <p:transition spd="slow" advTm="616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44216"/>
            <a:ext cx="7704856" cy="47091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App popularity: </a:t>
            </a:r>
            <a:r>
              <a:rPr lang="en-US" dirty="0" err="1"/>
              <a:t>Zipf</a:t>
            </a:r>
            <a:r>
              <a:rPr lang="en-US" dirty="0"/>
              <a:t> with truncated ends</a:t>
            </a:r>
          </a:p>
          <a:p>
            <a:pPr lvl="1"/>
            <a:r>
              <a:rPr lang="en-US" dirty="0"/>
              <a:t>Fetch-at-most-once</a:t>
            </a:r>
          </a:p>
          <a:p>
            <a:pPr lvl="1"/>
            <a:r>
              <a:rPr lang="en-US" dirty="0"/>
              <a:t>Clustering </a:t>
            </a:r>
            <a:r>
              <a:rPr lang="en-US" dirty="0" smtClean="0"/>
              <a:t>effect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Practical implications</a:t>
            </a:r>
          </a:p>
          <a:p>
            <a:pPr lvl="1"/>
            <a:r>
              <a:rPr lang="en-US" dirty="0" smtClean="0"/>
              <a:t>New </a:t>
            </a:r>
            <a:r>
              <a:rPr lang="en-US" dirty="0"/>
              <a:t>replacement policies for app </a:t>
            </a:r>
            <a:r>
              <a:rPr lang="en-US" dirty="0" smtClean="0"/>
              <a:t>caching</a:t>
            </a:r>
          </a:p>
          <a:p>
            <a:pPr lvl="1"/>
            <a:r>
              <a:rPr lang="en-US" dirty="0" smtClean="0"/>
              <a:t>Effective prefetching</a:t>
            </a:r>
          </a:p>
          <a:p>
            <a:pPr lvl="1"/>
            <a:r>
              <a:rPr lang="en-US" dirty="0" smtClean="0"/>
              <a:t>Better </a:t>
            </a:r>
            <a:r>
              <a:rPr lang="en-US" dirty="0"/>
              <a:t>recommendation </a:t>
            </a:r>
            <a:r>
              <a:rPr lang="en-US" dirty="0" smtClean="0"/>
              <a:t>systems</a:t>
            </a:r>
          </a:p>
          <a:p>
            <a:pPr lvl="1"/>
            <a:r>
              <a:rPr lang="en-US" dirty="0" smtClean="0"/>
              <a:t>Increase income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8B61-1084-4E45-A034-44865331203C}" type="slidenum">
              <a:rPr lang="en-US" sz="2000" b="1" smtClean="0"/>
              <a:t>26</a:t>
            </a:fld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9953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393"/>
    </mc:Choice>
    <mc:Fallback xmlns="">
      <p:transition spd="slow" advTm="102393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18048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bg1">
                    <a:lumMod val="50000"/>
                  </a:schemeClr>
                </a:solidFill>
              </a:rPr>
              <a:t>Thank you!</a:t>
            </a:r>
            <a:endParaRPr lang="en-US" sz="5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8B61-1084-4E45-A034-44865331203C}" type="slidenum">
              <a:rPr lang="en-US" sz="2000" b="1" smtClean="0"/>
              <a:t>27</a:t>
            </a:fld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92275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714"/>
    </mc:Choice>
    <mc:Fallback xmlns="">
      <p:transition spd="slow" advTm="19714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18048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bg1">
                    <a:lumMod val="50000"/>
                  </a:schemeClr>
                </a:solidFill>
              </a:rPr>
              <a:t>Backup Slides</a:t>
            </a:r>
            <a:endParaRPr lang="en-US" sz="5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0D758B61-1084-4E45-A034-44865331203C}" type="slidenum">
              <a:rPr lang="en-US" sz="2000" b="1" smtClean="0"/>
              <a:t>28</a:t>
            </a:fld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376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Appstore Workloads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Each user downloads </a:t>
            </a:r>
            <a:r>
              <a:rPr lang="en-US" b="1" i="1" dirty="0" smtClean="0"/>
              <a:t>d</a:t>
            </a:r>
            <a:r>
              <a:rPr lang="en-US" dirty="0" smtClean="0"/>
              <a:t> apps randomly</a:t>
            </a:r>
          </a:p>
          <a:p>
            <a:pPr lvl="1"/>
            <a:r>
              <a:rPr lang="en-US" b="1" dirty="0" smtClean="0"/>
              <a:t>Fetch-at-most-once</a:t>
            </a:r>
            <a:r>
              <a:rPr lang="en-US" dirty="0" smtClean="0"/>
              <a:t>:  a user downloads an app only once</a:t>
            </a:r>
          </a:p>
          <a:p>
            <a:pPr lvl="1"/>
            <a:r>
              <a:rPr lang="en-US" b="1" dirty="0" smtClean="0"/>
              <a:t>Clustering effect</a:t>
            </a:r>
            <a:r>
              <a:rPr lang="en-US" dirty="0" smtClean="0"/>
              <a:t>: user downloads a percentage of the apps based on previous selections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Each app has two rankings</a:t>
            </a:r>
          </a:p>
          <a:p>
            <a:pPr lvl="1"/>
            <a:r>
              <a:rPr lang="en-US" dirty="0" smtClean="0"/>
              <a:t>an overall ranking </a:t>
            </a:r>
          </a:p>
          <a:p>
            <a:pPr lvl="1"/>
            <a:r>
              <a:rPr lang="en-US" dirty="0" smtClean="0"/>
              <a:t>a ranking in its cluster</a:t>
            </a:r>
            <a:endParaRPr lang="el-G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8B61-1084-4E45-A034-44865331203C}" type="slidenum">
              <a:rPr lang="en-US" sz="2000" b="1" smtClean="0"/>
              <a:t>29</a:t>
            </a:fld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1794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</a:t>
            </a:r>
            <a:r>
              <a:rPr lang="en-US" dirty="0"/>
              <a:t>A</a:t>
            </a:r>
            <a:r>
              <a:rPr lang="en-US" dirty="0" smtClean="0"/>
              <a:t>pps are Getting </a:t>
            </a:r>
            <a:r>
              <a:rPr lang="en-US" dirty="0"/>
              <a:t>P</a:t>
            </a:r>
            <a:r>
              <a:rPr lang="en-US" dirty="0" smtClean="0"/>
              <a:t>opular</a:t>
            </a:r>
            <a:endParaRPr lang="en-US" dirty="0"/>
          </a:p>
        </p:txBody>
      </p:sp>
      <p:pic>
        <p:nvPicPr>
          <p:cNvPr id="4098" name="Picture 2" descr="C:\Users\user\Desktop\presentation\images\google_play_store_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424438"/>
            <a:ext cx="1884471" cy="1413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13045" y="1484784"/>
            <a:ext cx="1853392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50B+</a:t>
            </a:r>
          </a:p>
          <a:p>
            <a:pPr algn="ctr"/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downloads</a:t>
            </a: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84410" y="1484784"/>
            <a:ext cx="1628971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1M+</a:t>
            </a:r>
          </a:p>
          <a:p>
            <a:pPr algn="ctr"/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apps</a:t>
            </a: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099" name="Picture 3" descr="C:\Users\user\Desktop\presentation\images\AppStor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505" y="3208835"/>
            <a:ext cx="1544591" cy="166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31119" y="3356992"/>
            <a:ext cx="1853392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50B+</a:t>
            </a:r>
          </a:p>
          <a:p>
            <a:pPr algn="ctr"/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downloads</a:t>
            </a: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01921" y="3356992"/>
            <a:ext cx="2230099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900K+</a:t>
            </a:r>
          </a:p>
          <a:p>
            <a:pPr algn="ctr"/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apps</a:t>
            </a: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100" name="Picture 4" descr="C:\Users\user\Desktop\presentation\images\05483975-photo-windows-store-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100" y="5337389"/>
            <a:ext cx="902964" cy="899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724921" y="6269250"/>
            <a:ext cx="1877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Windows Store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25252" y="5332757"/>
            <a:ext cx="1628972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2B+</a:t>
            </a:r>
          </a:p>
          <a:p>
            <a:pPr algn="ctr"/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downloads</a:t>
            </a: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83846" y="5332757"/>
            <a:ext cx="2230098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Tahoma" pitchFamily="34" charset="0"/>
                <a:ea typeface="Tahoma" pitchFamily="34" charset="0"/>
                <a:cs typeface="Tahoma" pitchFamily="34" charset="0"/>
              </a:rPr>
              <a:t>1</a:t>
            </a:r>
            <a:r>
              <a:rPr lang="en-US" sz="5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00K+</a:t>
            </a:r>
          </a:p>
          <a:p>
            <a:pPr algn="ctr"/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apps</a:t>
            </a: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8B61-1084-4E45-A034-44865331203C}" type="slidenum">
              <a:rPr lang="en-US" sz="2000" b="1" smtClean="0"/>
              <a:t>3</a:t>
            </a:fld>
            <a:endParaRPr lang="en-US" sz="20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659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054"/>
    </mc:Choice>
    <mc:Fallback xmlns="">
      <p:transition spd="slow" advTm="3205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9" grpId="0"/>
      <p:bldP spid="5" grpId="0"/>
      <p:bldP spid="12" grpId="0"/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Developers Focus on </a:t>
            </a:r>
            <a:r>
              <a:rPr lang="en-US" dirty="0"/>
              <a:t>F</a:t>
            </a:r>
            <a:r>
              <a:rPr lang="en-US" dirty="0" smtClean="0"/>
              <a:t>ew Categories</a:t>
            </a:r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568" y="1772816"/>
            <a:ext cx="6762750" cy="466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2279592" y="2408856"/>
            <a:ext cx="720080" cy="654227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47800" y="2636912"/>
            <a:ext cx="3067315" cy="954107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80% of developers</a:t>
            </a:r>
          </a:p>
          <a:p>
            <a:r>
              <a:rPr lang="en-US" sz="2800" b="1" dirty="0" smtClean="0">
                <a:solidFill>
                  <a:schemeClr val="bg1"/>
                </a:solidFill>
              </a:rPr>
              <a:t>focus on 1 category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156088" y="1754629"/>
            <a:ext cx="720080" cy="654227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924296" y="1982685"/>
            <a:ext cx="3601114" cy="954107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~99% of developers</a:t>
            </a:r>
          </a:p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focus on 1-5 categories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8B61-1084-4E45-A034-44865331203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86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Choosing the </a:t>
            </a:r>
            <a:r>
              <a:rPr lang="en-US" dirty="0"/>
              <a:t>R</a:t>
            </a:r>
            <a:r>
              <a:rPr lang="en-US" dirty="0" smtClean="0"/>
              <a:t>ight </a:t>
            </a:r>
            <a:r>
              <a:rPr lang="en-US" dirty="0"/>
              <a:t>N</a:t>
            </a:r>
            <a:r>
              <a:rPr lang="en-US" dirty="0" smtClean="0"/>
              <a:t>umber of Users</a:t>
            </a:r>
            <a:endParaRPr lang="el-GR" dirty="0"/>
          </a:p>
        </p:txBody>
      </p:sp>
      <p:pic>
        <p:nvPicPr>
          <p:cNvPr id="3074" name="Picture 2" descr="C:\Users\Thanasis\Desktop\slides\users_n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777860"/>
            <a:ext cx="6338888" cy="443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3779912" y="5157192"/>
            <a:ext cx="504056" cy="504056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" name="Line Callout 2 4"/>
          <p:cNvSpPr/>
          <p:nvPr/>
        </p:nvSpPr>
        <p:spPr>
          <a:xfrm>
            <a:off x="4067944" y="3550786"/>
            <a:ext cx="2088232" cy="864096"/>
          </a:xfrm>
          <a:prstGeom prst="borderCallout2">
            <a:avLst>
              <a:gd name="adj1" fmla="val 98117"/>
              <a:gd name="adj2" fmla="val 51875"/>
              <a:gd name="adj3" fmla="val 126777"/>
              <a:gd name="adj4" fmla="val 49015"/>
              <a:gd name="adj5" fmla="val 193988"/>
              <a:gd name="adj6" fmla="val 5716"/>
            </a:avLst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00B050"/>
                </a:solidFill>
              </a:rPr>
              <a:t>Minimum distance</a:t>
            </a:r>
            <a:endParaRPr lang="el-GR" sz="2800" b="1" dirty="0">
              <a:solidFill>
                <a:srgbClr val="00B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8B61-1084-4E45-A034-44865331203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79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From Actual Data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588405"/>
            <a:ext cx="6748366" cy="5080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4574999" y="2780928"/>
            <a:ext cx="4104456" cy="14726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47007" y="2930168"/>
            <a:ext cx="52565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APP-CLUSTERING: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/>
              <a:t>up to 7.2 times closer than ZIPF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/>
              <a:t>up to 6.4 times closer than</a:t>
            </a:r>
            <a:br>
              <a:rPr lang="en-US" sz="2000" b="1" dirty="0" smtClean="0"/>
            </a:br>
            <a:r>
              <a:rPr lang="en-US" sz="2000" b="1" dirty="0" smtClean="0"/>
              <a:t>ZIPF-at-most-once</a:t>
            </a:r>
            <a:endParaRPr lang="el-GR" sz="2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8B61-1084-4E45-A034-44865331203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44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Apps Are Not Updated Often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8B61-1084-4E45-A034-44865331203C}" type="slidenum">
              <a:rPr lang="en-US" smtClean="0"/>
              <a:t>33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63" y="1806719"/>
            <a:ext cx="5705475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 rot="16200000">
            <a:off x="167693" y="3581257"/>
            <a:ext cx="2048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Apps (CDF)</a:t>
            </a:r>
            <a:endParaRPr 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778464" y="6012577"/>
            <a:ext cx="3587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Number of Updated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57037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Temporal Affinity for Different Depth Levels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8B61-1084-4E45-A034-44865331203C}" type="slidenum">
              <a:rPr lang="en-US" smtClean="0"/>
              <a:t>34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75986"/>
            <a:ext cx="6451023" cy="4589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 rot="16200000">
            <a:off x="-206565" y="3578258"/>
            <a:ext cx="2048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Apps (CDF)</a:t>
            </a:r>
            <a:endParaRPr 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691607" y="6203334"/>
            <a:ext cx="3587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Number of Updated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55954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Clustering-based </a:t>
            </a:r>
            <a:r>
              <a:rPr lang="en-US" dirty="0" smtClean="0"/>
              <a:t>User Behavior </a:t>
            </a:r>
            <a:r>
              <a:rPr lang="en-US" dirty="0"/>
              <a:t>A</a:t>
            </a:r>
            <a:r>
              <a:rPr lang="en-US" dirty="0" smtClean="0"/>
              <a:t>ffects </a:t>
            </a:r>
            <a:r>
              <a:rPr lang="en-US" dirty="0"/>
              <a:t>LRU </a:t>
            </a:r>
            <a:r>
              <a:rPr lang="en-US" dirty="0" smtClean="0"/>
              <a:t>Cache </a:t>
            </a:r>
            <a:r>
              <a:rPr lang="en-US" dirty="0"/>
              <a:t>P</a:t>
            </a:r>
            <a:r>
              <a:rPr lang="en-US" dirty="0" smtClean="0"/>
              <a:t>erformance Negatively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8B61-1084-4E45-A034-44865331203C}" type="slidenum">
              <a:rPr lang="en-US" smtClean="0"/>
              <a:t>35</a:t>
            </a:fld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96039"/>
            <a:ext cx="6399068" cy="4641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 rot="16200000">
            <a:off x="-808610" y="3624287"/>
            <a:ext cx="34349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Cache Hit Ratio (%)</a:t>
            </a:r>
            <a:endParaRPr 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040907" y="6237312"/>
            <a:ext cx="4836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Cache Size (% of total apps)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93284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User affinity to app categories </a:t>
            </a:r>
            <a:r>
              <a:rPr lang="en-US" dirty="0" smtClean="0"/>
              <a:t>- Equations</a:t>
            </a:r>
            <a:endParaRPr lang="el-GR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61" y="1726955"/>
            <a:ext cx="3671455" cy="1281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261" y="1700824"/>
            <a:ext cx="4546023" cy="1368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31534" y="1101979"/>
            <a:ext cx="1464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Depth 1:</a:t>
            </a:r>
            <a:endParaRPr lang="el-GR" sz="28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861048"/>
            <a:ext cx="5264727" cy="1272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936" y="5185171"/>
            <a:ext cx="6606886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31534" y="3697868"/>
            <a:ext cx="14736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Depth </a:t>
            </a:r>
            <a:r>
              <a:rPr lang="en-US" sz="2800" b="1" i="1" dirty="0" smtClean="0"/>
              <a:t>d</a:t>
            </a:r>
            <a:r>
              <a:rPr lang="en-US" sz="2800" b="1" dirty="0" smtClean="0"/>
              <a:t>:</a:t>
            </a:r>
            <a:endParaRPr lang="el-GR" sz="2800" b="1" dirty="0"/>
          </a:p>
        </p:txBody>
      </p:sp>
    </p:spTree>
    <p:extLst>
      <p:ext uri="{BB962C8B-B14F-4D97-AF65-F5344CB8AC3E}">
        <p14:creationId xmlns:p14="http://schemas.microsoft.com/office/powerpoint/2010/main" val="312637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614" y="482711"/>
            <a:ext cx="8229600" cy="1143000"/>
          </a:xfrm>
        </p:spPr>
        <p:txBody>
          <a:bodyPr/>
          <a:lstStyle/>
          <a:p>
            <a:r>
              <a:rPr lang="en-US" dirty="0" smtClean="0"/>
              <a:t>User Temporal Affinity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835696" y="2753461"/>
            <a:ext cx="648072" cy="648072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b="1" dirty="0" smtClean="0">
                <a:solidFill>
                  <a:schemeClr val="bg1"/>
                </a:solidFill>
              </a:rPr>
              <a:t>a1</a:t>
            </a:r>
            <a:endParaRPr lang="el-GR" sz="2100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987824" y="2753461"/>
            <a:ext cx="648072" cy="648072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b="1" dirty="0" smtClean="0">
                <a:solidFill>
                  <a:schemeClr val="bg1"/>
                </a:solidFill>
              </a:rPr>
              <a:t>a2</a:t>
            </a:r>
            <a:endParaRPr lang="el-GR" sz="2100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175956" y="2753461"/>
            <a:ext cx="648072" cy="648072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b="1" dirty="0" smtClean="0">
                <a:solidFill>
                  <a:schemeClr val="bg1"/>
                </a:solidFill>
              </a:rPr>
              <a:t>a</a:t>
            </a:r>
            <a:r>
              <a:rPr lang="en-US" sz="2100" b="1" dirty="0">
                <a:solidFill>
                  <a:schemeClr val="bg1"/>
                </a:solidFill>
              </a:rPr>
              <a:t>1</a:t>
            </a:r>
            <a:endParaRPr lang="el-GR" sz="2100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436096" y="2753461"/>
            <a:ext cx="648072" cy="648072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b="1" dirty="0" smtClean="0">
                <a:solidFill>
                  <a:schemeClr val="bg1"/>
                </a:solidFill>
              </a:rPr>
              <a:t>a2</a:t>
            </a:r>
            <a:endParaRPr lang="el-GR" sz="2100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660232" y="2753461"/>
            <a:ext cx="648072" cy="648072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b="1" dirty="0" smtClean="0">
                <a:solidFill>
                  <a:schemeClr val="bg1"/>
                </a:solidFill>
              </a:rPr>
              <a:t>a</a:t>
            </a:r>
            <a:r>
              <a:rPr lang="en-US" sz="2100" b="1" dirty="0">
                <a:solidFill>
                  <a:schemeClr val="bg1"/>
                </a:solidFill>
              </a:rPr>
              <a:t>1</a:t>
            </a:r>
            <a:endParaRPr lang="el-GR" sz="2100" b="1" dirty="0">
              <a:solidFill>
                <a:schemeClr val="bg1"/>
              </a:solidFill>
            </a:endParaRPr>
          </a:p>
        </p:txBody>
      </p:sp>
      <p:cxnSp>
        <p:nvCxnSpPr>
          <p:cNvPr id="50" name="Curved Connector 49"/>
          <p:cNvCxnSpPr>
            <a:stCxn id="5" idx="0"/>
            <a:endCxn id="4" idx="0"/>
          </p:cNvCxnSpPr>
          <p:nvPr/>
        </p:nvCxnSpPr>
        <p:spPr>
          <a:xfrm rot="16200000" flipV="1">
            <a:off x="2735796" y="2177397"/>
            <a:ext cx="12700" cy="1152128"/>
          </a:xfrm>
          <a:prstGeom prst="curvedConnector3">
            <a:avLst>
              <a:gd name="adj1" fmla="val 3082197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587755" y="1868128"/>
            <a:ext cx="426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 smtClean="0">
                <a:solidFill>
                  <a:srgbClr val="FF0000"/>
                </a:solidFill>
                <a:latin typeface="Comic Sans MS" pitchFamily="66" charset="0"/>
              </a:rPr>
              <a:t>x</a:t>
            </a:r>
            <a:endParaRPr lang="el-GR" sz="3200" b="1" i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688936" y="3861048"/>
            <a:ext cx="1125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Aff</a:t>
            </a:r>
            <a:r>
              <a:rPr lang="en-US" sz="2000" dirty="0" smtClean="0"/>
              <a:t>1</a:t>
            </a:r>
            <a:r>
              <a:rPr lang="en-US" sz="2400" dirty="0" smtClean="0"/>
              <a:t> = 1</a:t>
            </a:r>
            <a:endParaRPr lang="el-GR" sz="2400" dirty="0"/>
          </a:p>
        </p:txBody>
      </p:sp>
      <p:cxnSp>
        <p:nvCxnSpPr>
          <p:cNvPr id="56" name="Curved Connector 55"/>
          <p:cNvCxnSpPr>
            <a:stCxn id="6" idx="0"/>
            <a:endCxn id="4" idx="0"/>
          </p:cNvCxnSpPr>
          <p:nvPr/>
        </p:nvCxnSpPr>
        <p:spPr>
          <a:xfrm rot="16200000" flipV="1">
            <a:off x="3329862" y="1583331"/>
            <a:ext cx="12700" cy="2340260"/>
          </a:xfrm>
          <a:prstGeom prst="curvedConnector3">
            <a:avLst>
              <a:gd name="adj1" fmla="val 7774465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111266" y="1260049"/>
            <a:ext cx="596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200" b="1" i="1" dirty="0">
                <a:solidFill>
                  <a:srgbClr val="00B050"/>
                </a:solidFill>
                <a:latin typeface="Comic Sans MS" pitchFamily="66" charset="0"/>
              </a:rPr>
              <a:t>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77614" y="4890515"/>
                <a:ext cx="3176126" cy="1123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𝐴𝑓𝑓</m:t>
                      </m:r>
                      <m:r>
                        <a:rPr lang="en-US" sz="2400" b="0" i="1" smtClean="0">
                          <a:latin typeface="Cambria Math"/>
                        </a:rPr>
                        <m:t>𝑖𝑛𝑖𝑡𝑦</m:t>
                      </m:r>
                      <m:r>
                        <a:rPr lang="en-US" sz="24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240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  <m:e>
                              <m:r>
                                <m:rPr>
                                  <m:nor/>
                                </m:rPr>
                                <a:rPr lang="en-US" sz="2400" smtClean="0"/>
                                <m:t>Aff</m:t>
                              </m:r>
                              <m:r>
                                <m:rPr>
                                  <m:nor/>
                                </m:rPr>
                                <a:rPr lang="en-US" sz="2400" baseline="-25000" smtClean="0"/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en-US" sz="2400" smtClean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400"/>
                                <m:t> </m:t>
                              </m:r>
                            </m:e>
                          </m:nary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latin typeface="Cambria Math"/>
                            </a:rPr>
                            <m:t>−2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14" y="4890515"/>
                <a:ext cx="3176126" cy="11230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3689674" y="5155035"/>
                <a:ext cx="1915909" cy="8700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                      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9674" y="5155035"/>
                <a:ext cx="1915909" cy="8700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5292080" y="5138608"/>
                <a:ext cx="738215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5138608"/>
                <a:ext cx="738215" cy="73866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Slide Number Placeholder 7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8B61-1084-4E45-A034-44865331203C}" type="slidenum">
              <a:rPr lang="en-US" sz="2000" b="1" smtClean="0"/>
              <a:t>37</a:t>
            </a:fld>
            <a:endParaRPr lang="en-US" sz="2000" b="1" dirty="0"/>
          </a:p>
        </p:txBody>
      </p:sp>
      <p:sp>
        <p:nvSpPr>
          <p:cNvPr id="15" name="Right Bracket 14"/>
          <p:cNvSpPr/>
          <p:nvPr/>
        </p:nvSpPr>
        <p:spPr>
          <a:xfrm rot="5400000">
            <a:off x="3214580" y="2451600"/>
            <a:ext cx="163996" cy="2406827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328409" y="5157192"/>
                <a:ext cx="737702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409" y="5157192"/>
                <a:ext cx="737702" cy="73866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877187" y="4975137"/>
                <a:ext cx="7884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1</m:t>
                      </m:r>
                      <m:r>
                        <a:rPr lang="en-US" sz="2400" b="0" i="1" smtClean="0">
                          <a:latin typeface="Cambria Math"/>
                        </a:rPr>
                        <m:t>+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7187" y="4975137"/>
                <a:ext cx="788486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urved Connector 42"/>
          <p:cNvCxnSpPr/>
          <p:nvPr/>
        </p:nvCxnSpPr>
        <p:spPr>
          <a:xfrm rot="16200000" flipV="1">
            <a:off x="3901029" y="2186108"/>
            <a:ext cx="12700" cy="1152128"/>
          </a:xfrm>
          <a:prstGeom prst="curvedConnector3">
            <a:avLst>
              <a:gd name="adj1" fmla="val 3082197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752988" y="1876839"/>
            <a:ext cx="426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 smtClean="0">
                <a:solidFill>
                  <a:srgbClr val="FF0000"/>
                </a:solidFill>
                <a:latin typeface="Comic Sans MS" pitchFamily="66" charset="0"/>
              </a:rPr>
              <a:t>x</a:t>
            </a:r>
            <a:endParaRPr lang="el-GR" sz="3200" b="1" i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54169" y="3869759"/>
            <a:ext cx="1125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Aff</a:t>
            </a:r>
            <a:r>
              <a:rPr lang="en-US" sz="2000" dirty="0"/>
              <a:t>2</a:t>
            </a:r>
            <a:r>
              <a:rPr lang="en-US" sz="2400" dirty="0" smtClean="0"/>
              <a:t> = 1</a:t>
            </a:r>
            <a:endParaRPr lang="el-GR" sz="2400" dirty="0"/>
          </a:p>
        </p:txBody>
      </p:sp>
      <p:cxnSp>
        <p:nvCxnSpPr>
          <p:cNvPr id="47" name="Curved Connector 46"/>
          <p:cNvCxnSpPr/>
          <p:nvPr/>
        </p:nvCxnSpPr>
        <p:spPr>
          <a:xfrm rot="16200000" flipV="1">
            <a:off x="4495095" y="1592042"/>
            <a:ext cx="12700" cy="2340260"/>
          </a:xfrm>
          <a:prstGeom prst="curvedConnector3">
            <a:avLst>
              <a:gd name="adj1" fmla="val 7774465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276499" y="1268760"/>
            <a:ext cx="596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200" b="1" i="1" dirty="0">
                <a:solidFill>
                  <a:srgbClr val="00B050"/>
                </a:solidFill>
                <a:latin typeface="Comic Sans MS" pitchFamily="66" charset="0"/>
              </a:rPr>
              <a:t>✔</a:t>
            </a:r>
          </a:p>
        </p:txBody>
      </p:sp>
      <p:sp>
        <p:nvSpPr>
          <p:cNvPr id="49" name="Right Bracket 48"/>
          <p:cNvSpPr/>
          <p:nvPr/>
        </p:nvSpPr>
        <p:spPr>
          <a:xfrm rot="5400000">
            <a:off x="4379813" y="2460311"/>
            <a:ext cx="163996" cy="2406827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4379033" y="4980078"/>
                <a:ext cx="7884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1</m:t>
                      </m:r>
                      <m:r>
                        <a:rPr lang="en-US" sz="2400" b="0" i="1" smtClean="0">
                          <a:latin typeface="Cambria Math"/>
                        </a:rPr>
                        <m:t>+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033" y="4980078"/>
                <a:ext cx="788486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urved Connector 51"/>
          <p:cNvCxnSpPr/>
          <p:nvPr/>
        </p:nvCxnSpPr>
        <p:spPr>
          <a:xfrm rot="16200000" flipV="1">
            <a:off x="5111522" y="2172465"/>
            <a:ext cx="12700" cy="1152128"/>
          </a:xfrm>
          <a:prstGeom prst="curvedConnector3">
            <a:avLst>
              <a:gd name="adj1" fmla="val 3082197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963481" y="1863196"/>
            <a:ext cx="426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 smtClean="0">
                <a:solidFill>
                  <a:srgbClr val="FF0000"/>
                </a:solidFill>
                <a:latin typeface="Comic Sans MS" pitchFamily="66" charset="0"/>
              </a:rPr>
              <a:t>x</a:t>
            </a:r>
            <a:endParaRPr lang="el-GR" sz="3200" b="1" i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064662" y="3856116"/>
            <a:ext cx="1125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Aff</a:t>
            </a:r>
            <a:r>
              <a:rPr lang="en-US" sz="2000" dirty="0" smtClean="0"/>
              <a:t>3</a:t>
            </a:r>
            <a:r>
              <a:rPr lang="en-US" sz="2400" dirty="0" smtClean="0"/>
              <a:t> = 1</a:t>
            </a:r>
            <a:endParaRPr lang="el-GR" sz="2400" dirty="0"/>
          </a:p>
        </p:txBody>
      </p:sp>
      <p:cxnSp>
        <p:nvCxnSpPr>
          <p:cNvPr id="76" name="Curved Connector 75"/>
          <p:cNvCxnSpPr/>
          <p:nvPr/>
        </p:nvCxnSpPr>
        <p:spPr>
          <a:xfrm rot="16200000" flipV="1">
            <a:off x="5705588" y="1578399"/>
            <a:ext cx="12700" cy="2340260"/>
          </a:xfrm>
          <a:prstGeom prst="curvedConnector3">
            <a:avLst>
              <a:gd name="adj1" fmla="val 7774465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486992" y="1255117"/>
            <a:ext cx="596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200" b="1" i="1" dirty="0">
                <a:solidFill>
                  <a:srgbClr val="00B050"/>
                </a:solidFill>
                <a:latin typeface="Comic Sans MS" pitchFamily="66" charset="0"/>
              </a:rPr>
              <a:t>✔</a:t>
            </a:r>
          </a:p>
        </p:txBody>
      </p:sp>
      <p:sp>
        <p:nvSpPr>
          <p:cNvPr id="78" name="Right Bracket 77"/>
          <p:cNvSpPr/>
          <p:nvPr/>
        </p:nvSpPr>
        <p:spPr>
          <a:xfrm rot="5400000">
            <a:off x="5590306" y="2446668"/>
            <a:ext cx="163996" cy="2406827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4879487" y="4964104"/>
                <a:ext cx="4908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1</m:t>
                      </m:r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487" y="4964104"/>
                <a:ext cx="490840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Rounded Rectangle 80"/>
          <p:cNvSpPr/>
          <p:nvPr/>
        </p:nvSpPr>
        <p:spPr>
          <a:xfrm>
            <a:off x="7219747" y="1861796"/>
            <a:ext cx="1836204" cy="5590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i="1" dirty="0" smtClean="0">
              <a:solidFill>
                <a:schemeClr val="tx1"/>
              </a:solidFill>
            </a:endParaRPr>
          </a:p>
          <a:p>
            <a:pPr algn="ctr"/>
            <a:endParaRPr lang="en-US" sz="2400" b="1" i="1" dirty="0" smtClean="0">
              <a:solidFill>
                <a:schemeClr val="tx1"/>
              </a:solidFill>
            </a:endParaRPr>
          </a:p>
          <a:p>
            <a:pPr algn="ctr"/>
            <a:r>
              <a:rPr lang="en-US" sz="2400" b="1" i="1" dirty="0" smtClean="0">
                <a:solidFill>
                  <a:schemeClr val="tx1"/>
                </a:solidFill>
              </a:rPr>
              <a:t>Depth = 2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 algn="ctr"/>
            <a:endParaRPr lang="en-US" sz="2000" i="1" dirty="0">
              <a:solidFill>
                <a:schemeClr val="tx1"/>
              </a:solidFill>
            </a:endParaRPr>
          </a:p>
          <a:p>
            <a:pPr algn="ctr"/>
            <a:endParaRPr lang="en-US" sz="2400" b="1" i="1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296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360"/>
    </mc:Choice>
    <mc:Fallback xmlns="">
      <p:transition spd="slow" advTm="1013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500"/>
                            </p:stCondLst>
                            <p:childTnLst>
                              <p:par>
                                <p:cTn id="1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4" grpId="1"/>
      <p:bldP spid="55" grpId="0"/>
      <p:bldP spid="55" grpId="1"/>
      <p:bldP spid="57" grpId="0"/>
      <p:bldP spid="57" grpId="1"/>
      <p:bldP spid="65" grpId="0"/>
      <p:bldP spid="66" grpId="0"/>
      <p:bldP spid="15" grpId="0" animBg="1"/>
      <p:bldP spid="15" grpId="1" animBg="1"/>
      <p:bldP spid="41" grpId="0"/>
      <p:bldP spid="42" grpId="0"/>
      <p:bldP spid="45" grpId="0"/>
      <p:bldP spid="45" grpId="1"/>
      <p:bldP spid="46" grpId="0"/>
      <p:bldP spid="46" grpId="1"/>
      <p:bldP spid="48" grpId="0"/>
      <p:bldP spid="48" grpId="1"/>
      <p:bldP spid="49" grpId="0" animBg="1"/>
      <p:bldP spid="49" grpId="1" animBg="1"/>
      <p:bldP spid="51" grpId="0"/>
      <p:bldP spid="53" grpId="0"/>
      <p:bldP spid="53" grpId="1"/>
      <p:bldP spid="67" grpId="0"/>
      <p:bldP spid="67" grpId="1"/>
      <p:bldP spid="77" grpId="0"/>
      <p:bldP spid="77" grpId="1"/>
      <p:bldP spid="78" grpId="0" animBg="1"/>
      <p:bldP spid="78" grpId="1" animBg="1"/>
      <p:bldP spid="7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5" name="Picture 9" descr="C:\Users\Thanasis\Desktop\slides\appbrain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966" y="4653136"/>
            <a:ext cx="1255186" cy="1255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Plethora of Marketplaces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addition to the ofﬁcial</a:t>
            </a:r>
            <a:br>
              <a:rPr lang="en-US" dirty="0"/>
            </a:br>
            <a:r>
              <a:rPr lang="en-US" dirty="0"/>
              <a:t>marketplaces</a:t>
            </a:r>
            <a:r>
              <a:rPr lang="en-US" dirty="0" smtClean="0"/>
              <a:t>...</a:t>
            </a:r>
          </a:p>
          <a:p>
            <a:endParaRPr lang="en-US" dirty="0"/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Many alternative markets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/>
            </a:r>
            <a:b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</a:br>
            <a:endParaRPr lang="en-US" dirty="0"/>
          </a:p>
          <a:p>
            <a:endParaRPr lang="el-GR" dirty="0"/>
          </a:p>
        </p:txBody>
      </p:sp>
      <p:pic>
        <p:nvPicPr>
          <p:cNvPr id="4" name="Picture 3" descr="C:\Users\Thanasis\Desktop\slides\windows-phone-WP-tag_red_v1_rgb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383780"/>
            <a:ext cx="646294" cy="646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Thanasis\Desktop\slides\bblogo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2298448"/>
            <a:ext cx="853423" cy="85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Thanasis\Desktop\slides\android-market-log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276872"/>
            <a:ext cx="860109" cy="86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Thanasis\Desktop\slides\App-Store-Ic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156" y="2383780"/>
            <a:ext cx="646294" cy="646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SMEiconTW1_reasonably_small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294" y="4898231"/>
            <a:ext cx="97155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12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794" y="4898230"/>
            <a:ext cx="7207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androidpit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831" y="5855848"/>
            <a:ext cx="757238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 descr="C:\Users\Thanasis\Desktop\slides\cn.goapk.market_56930400_0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618955"/>
            <a:ext cx="740972" cy="74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Thanasis\Desktop\slides\应用汇logo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221088"/>
            <a:ext cx="91440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Thanasis\Desktop\slides\512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2590" y="3892461"/>
            <a:ext cx="772598" cy="772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Thanasis\Desktop\slides\lg_logo-full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849" y="5838749"/>
            <a:ext cx="1412841" cy="68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C:\Users\Thanasis\Desktop\slides\Opera_512x512 (1)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106" y="5634433"/>
            <a:ext cx="1151733" cy="115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C:\Users\Thanasis\Desktop\slides\Opera_Mobile_logo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942" y="6533764"/>
            <a:ext cx="1413214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Thanasis\Desktop\slides\Samsung_Apps_logo2-fond-blanc.jp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891" y="3211083"/>
            <a:ext cx="1012453" cy="1525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8B61-1084-4E45-A034-44865331203C}" type="slidenum">
              <a:rPr lang="en-US" sz="2000" b="1" smtClean="0"/>
              <a:t>4</a:t>
            </a:fld>
            <a:endParaRPr lang="en-US" sz="20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073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16"/>
    </mc:Choice>
    <mc:Fallback xmlns="">
      <p:transition spd="slow" advTm="3831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otivation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600200"/>
            <a:ext cx="8501122" cy="478112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App popularity</a:t>
            </a:r>
          </a:p>
          <a:p>
            <a:pPr lvl="1"/>
            <a:r>
              <a:rPr lang="en-US" dirty="0" smtClean="0"/>
              <a:t>How does app popularity distribution look like?</a:t>
            </a:r>
          </a:p>
          <a:p>
            <a:pPr lvl="1"/>
            <a:r>
              <a:rPr lang="en-US" dirty="0" smtClean="0"/>
              <a:t>Is it similar with other domains?</a:t>
            </a:r>
          </a:p>
          <a:p>
            <a:pPr lvl="2"/>
            <a:r>
              <a:rPr lang="en-US" i="1" dirty="0" smtClean="0"/>
              <a:t>WWW</a:t>
            </a:r>
            <a:r>
              <a:rPr lang="en-US" dirty="0" smtClean="0"/>
              <a:t>, </a:t>
            </a:r>
            <a:r>
              <a:rPr lang="en-US" i="1" dirty="0" smtClean="0"/>
              <a:t>P2P</a:t>
            </a:r>
            <a:r>
              <a:rPr lang="en-US" dirty="0" smtClean="0"/>
              <a:t>, </a:t>
            </a:r>
            <a:r>
              <a:rPr lang="en-US" i="1" dirty="0" smtClean="0"/>
              <a:t>UGC</a:t>
            </a:r>
          </a:p>
          <a:p>
            <a:pPr lvl="1"/>
            <a:r>
              <a:rPr lang="en-US" dirty="0" smtClean="0"/>
              <a:t>Can we </a:t>
            </a:r>
            <a:r>
              <a:rPr lang="en-US" b="1" dirty="0" smtClean="0"/>
              <a:t>model</a:t>
            </a:r>
            <a:r>
              <a:rPr lang="en-US" dirty="0" smtClean="0"/>
              <a:t> app popularity?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App pricing</a:t>
            </a:r>
          </a:p>
          <a:p>
            <a:pPr lvl="1"/>
            <a:r>
              <a:rPr lang="en-US" dirty="0" smtClean="0"/>
              <a:t>How does price affect app popularity?</a:t>
            </a:r>
          </a:p>
          <a:p>
            <a:pPr lvl="1"/>
            <a:r>
              <a:rPr lang="en-US" dirty="0" smtClean="0"/>
              <a:t>What is the developers’ income?</a:t>
            </a:r>
          </a:p>
          <a:p>
            <a:pPr lvl="1"/>
            <a:r>
              <a:rPr lang="en-US" dirty="0" smtClean="0"/>
              <a:t>Which are the common </a:t>
            </a:r>
            <a:r>
              <a:rPr lang="en-US" b="1" dirty="0" smtClean="0"/>
              <a:t>pricing strategies</a:t>
            </a:r>
            <a:r>
              <a:rPr lang="en-US" dirty="0" smtClean="0"/>
              <a:t>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8B61-1084-4E45-A034-44865331203C}" type="slidenum">
              <a:rPr lang="en-US" sz="2000" b="1" smtClean="0"/>
              <a:t>5</a:t>
            </a:fld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6196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537"/>
    </mc:Choice>
    <mc:Fallback xmlns="">
      <p:transition spd="slow" advTm="52537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5805264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Crawler Hosts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pic>
        <p:nvPicPr>
          <p:cNvPr id="1029" name="Picture 5" descr="C:\Users\user\Desktop\presentation\images\Untitled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004" y="2024387"/>
            <a:ext cx="1307646" cy="255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user\Desktop\presentation\images\planetlab_proxies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271158"/>
            <a:ext cx="1086452" cy="223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user\Desktop\presentation\images\crawler_host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62" y="2136458"/>
            <a:ext cx="4122014" cy="369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7301972" y="2420888"/>
            <a:ext cx="0" cy="1800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301972" y="2420888"/>
            <a:ext cx="32730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301972" y="2996952"/>
            <a:ext cx="32730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301972" y="3645024"/>
            <a:ext cx="32730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301972" y="4221088"/>
            <a:ext cx="32730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228184" y="2708920"/>
            <a:ext cx="1073788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228184" y="3933056"/>
            <a:ext cx="1073788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211960" y="2996952"/>
            <a:ext cx="1073788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164288" y="4437112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Marketplaces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41" name="Picture 8" descr="C:\Users\user\Desktop\presentation\images\PlanetLab_logo1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626" y="1727446"/>
            <a:ext cx="977566" cy="532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5076056" y="4542219"/>
            <a:ext cx="1512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PlanetLab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Proxies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2" name="TextBox 1041"/>
          <p:cNvSpPr txBox="1"/>
          <p:nvPr/>
        </p:nvSpPr>
        <p:spPr>
          <a:xfrm>
            <a:off x="6300192" y="2204864"/>
            <a:ext cx="878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App stats</a:t>
            </a:r>
            <a:br>
              <a:rPr lang="en-US" sz="1400" b="1" dirty="0" smtClean="0"/>
            </a:br>
            <a:r>
              <a:rPr lang="en-US" sz="1400" b="1" dirty="0" smtClean="0"/>
              <a:t>    APKs</a:t>
            </a:r>
            <a:endParaRPr lang="en-US" sz="1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6300192" y="3429000"/>
            <a:ext cx="878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App stats</a:t>
            </a:r>
            <a:br>
              <a:rPr lang="en-US" sz="1400" b="1" dirty="0" smtClean="0"/>
            </a:br>
            <a:r>
              <a:rPr lang="en-US" sz="1400" b="1" dirty="0" smtClean="0"/>
              <a:t>    APKs</a:t>
            </a:r>
            <a:endParaRPr lang="en-US" sz="1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4341883" y="2492896"/>
            <a:ext cx="878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App stats</a:t>
            </a:r>
            <a:br>
              <a:rPr lang="en-US" sz="1400" b="1" dirty="0" smtClean="0"/>
            </a:br>
            <a:r>
              <a:rPr lang="en-US" sz="1400" b="1" dirty="0" smtClean="0"/>
              <a:t>    APKs</a:t>
            </a:r>
            <a:endParaRPr lang="en-US" sz="1400" b="1" dirty="0"/>
          </a:p>
        </p:txBody>
      </p:sp>
      <p:cxnSp>
        <p:nvCxnSpPr>
          <p:cNvPr id="77" name="Straight Connector 76"/>
          <p:cNvCxnSpPr/>
          <p:nvPr/>
        </p:nvCxnSpPr>
        <p:spPr>
          <a:xfrm>
            <a:off x="7301972" y="3664591"/>
            <a:ext cx="0" cy="5564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9" descr="C:\Users\user\Desktop\presentation\images\database.bmp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023" y="4581128"/>
            <a:ext cx="1014889" cy="1242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2974957" y="5805264"/>
            <a:ext cx="1381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3665466" y="3690610"/>
            <a:ext cx="0" cy="8905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 rot="16200000">
            <a:off x="2954356" y="3894517"/>
            <a:ext cx="878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App stats</a:t>
            </a:r>
            <a:br>
              <a:rPr lang="en-US" sz="1400" b="1" dirty="0" smtClean="0"/>
            </a:br>
            <a:r>
              <a:rPr lang="en-US" sz="1400" b="1" dirty="0" smtClean="0"/>
              <a:t>    APKs</a:t>
            </a:r>
            <a:endParaRPr lang="en-US" sz="1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8B61-1084-4E45-A034-44865331203C}" type="slidenum">
              <a:rPr lang="en-US" sz="2000" b="1" smtClean="0"/>
              <a:t>6</a:t>
            </a:fld>
            <a:endParaRPr lang="en-US" sz="20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235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754"/>
    </mc:Choice>
    <mc:Fallback xmlns="">
      <p:transition spd="slow" advTm="10675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0" grpId="0"/>
      <p:bldP spid="53" grpId="0"/>
      <p:bldP spid="1042" grpId="0"/>
      <p:bldP spid="55" grpId="0"/>
      <p:bldP spid="56" grpId="0"/>
      <p:bldP spid="42" grpId="0"/>
      <p:bldP spid="8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192698"/>
              </p:ext>
            </p:extLst>
          </p:nvPr>
        </p:nvGraphicFramePr>
        <p:xfrm>
          <a:off x="179514" y="2222872"/>
          <a:ext cx="8784972" cy="24942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sx="1000" sy="1000" algn="ctr" rotWithShape="0">
                    <a:srgbClr val="000000"/>
                  </a:outerShdw>
                </a:effectLst>
                <a:tableStyleId>{5C22544A-7EE6-4342-B048-85BDC9FD1C3A}</a:tableStyleId>
              </a:tblPr>
              <a:tblGrid>
                <a:gridCol w="1656182"/>
                <a:gridCol w="1272142"/>
                <a:gridCol w="1464162"/>
                <a:gridCol w="1464162"/>
                <a:gridCol w="1464162"/>
                <a:gridCol w="14641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Appstore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Crawling</a:t>
                      </a:r>
                      <a:r>
                        <a:rPr lang="en-US" baseline="0" dirty="0" smtClean="0"/>
                        <a:t> period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apps*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 apps /</a:t>
                      </a:r>
                      <a:r>
                        <a:rPr lang="en-US" baseline="0" dirty="0" smtClean="0"/>
                        <a:t> day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downloads*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Daily downloads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SlideMe</a:t>
                      </a:r>
                      <a:r>
                        <a:rPr lang="en-US" dirty="0" smtClean="0"/>
                        <a:t> (free)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months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16,578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28.0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96 M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215.7 K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SlideMe</a:t>
                      </a:r>
                      <a:r>
                        <a:rPr lang="en-US" dirty="0" smtClean="0"/>
                        <a:t> (paid)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months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5,606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6.5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914 K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5.2 K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1Mobile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4.5</a:t>
                      </a:r>
                      <a:r>
                        <a:rPr lang="en-US" baseline="0" dirty="0" smtClean="0"/>
                        <a:t> months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156,221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210.4</a:t>
                      </a:r>
                      <a:endParaRPr lang="en-US" b="0" dirty="0">
                        <a:effectLst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453 M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651.5 K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AppChina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months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55,357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336.0</a:t>
                      </a:r>
                      <a:endParaRPr lang="en-US" b="0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2,623 M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24.1 M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Anzhi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months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60,196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29.6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2,816 M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23.7 M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179512" y="5013176"/>
            <a:ext cx="1728192" cy="402868"/>
          </a:xfrm>
          <a:prstGeom prst="roundRect">
            <a:avLst/>
          </a:prstGeom>
          <a:solidFill>
            <a:srgbClr val="00B0F0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bg1"/>
                </a:solidFill>
              </a:rPr>
              <a:t>* Last Day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Left Brace 5"/>
          <p:cNvSpPr/>
          <p:nvPr/>
        </p:nvSpPr>
        <p:spPr>
          <a:xfrm rot="16200000">
            <a:off x="3607189" y="4249797"/>
            <a:ext cx="489465" cy="1440160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802787" y="5220489"/>
            <a:ext cx="20982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~ </a:t>
            </a:r>
            <a:r>
              <a:rPr lang="en-US" sz="3200" b="1" dirty="0" smtClean="0">
                <a:solidFill>
                  <a:srgbClr val="FF0000"/>
                </a:solidFill>
              </a:rPr>
              <a:t>300K apps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944737" y="2852936"/>
            <a:ext cx="779391" cy="792088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7812360" y="2852936"/>
            <a:ext cx="936104" cy="792088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84240" y="4759199"/>
            <a:ext cx="32471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Paid apps: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 smtClean="0"/>
              <a:t>less downloads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 smtClean="0"/>
              <a:t>fewer uploads</a:t>
            </a:r>
            <a:endParaRPr lang="en-US" sz="3200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7812360" y="4039494"/>
            <a:ext cx="779391" cy="288032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7825058" y="4369717"/>
            <a:ext cx="779391" cy="288032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8B61-1084-4E45-A034-44865331203C}" type="slidenum">
              <a:rPr lang="en-US" sz="2000" b="1" smtClean="0"/>
              <a:t>7</a:t>
            </a:fld>
            <a:endParaRPr lang="en-US" sz="20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860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11"/>
    </mc:Choice>
    <mc:Fallback xmlns="">
      <p:transition spd="slow" advTm="500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/>
      <p:bldP spid="7" grpId="1"/>
      <p:bldP spid="18" grpId="0" animBg="1"/>
      <p:bldP spid="19" grpId="0" animBg="1"/>
      <p:bldP spid="20" grpId="0"/>
      <p:bldP spid="21" grpId="0" animBg="1"/>
      <p:bldP spid="21" grpId="1" animBg="1"/>
      <p:bldP spid="22" grpId="0" animBg="1"/>
      <p:bldP spid="2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 P</a:t>
            </a:r>
            <a:r>
              <a:rPr lang="en-US" dirty="0" smtClean="0"/>
              <a:t>opularity</a:t>
            </a:r>
            <a:br>
              <a:rPr lang="en-US" dirty="0" smtClean="0"/>
            </a:br>
            <a:r>
              <a:rPr lang="en-US" dirty="0" smtClean="0"/>
              <a:t>Is There </a:t>
            </a:r>
            <a:r>
              <a:rPr lang="en-US" dirty="0"/>
              <a:t>a </a:t>
            </a:r>
            <a:r>
              <a:rPr lang="en-US" dirty="0" smtClean="0"/>
              <a:t>Pareto Effect</a:t>
            </a:r>
            <a:r>
              <a:rPr lang="en-US" dirty="0"/>
              <a:t>?</a:t>
            </a:r>
          </a:p>
        </p:txBody>
      </p:sp>
      <p:pic>
        <p:nvPicPr>
          <p:cNvPr id="1030" name="Picture 6" descr="C:\Users\user\Desktop\presentation\images\all_cdf_ra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734" y="1700808"/>
            <a:ext cx="5405343" cy="3699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 rot="16200000">
            <a:off x="276618" y="3185776"/>
            <a:ext cx="3026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Downloads (%) CDF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536032" y="5400414"/>
            <a:ext cx="4318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Normalized App Ranking (%)</a:t>
            </a:r>
            <a:endParaRPr lang="en-US" sz="2800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2843808" y="2149440"/>
            <a:ext cx="0" cy="3007752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ine Callout 2 16"/>
          <p:cNvSpPr/>
          <p:nvPr/>
        </p:nvSpPr>
        <p:spPr>
          <a:xfrm>
            <a:off x="3427501" y="2741846"/>
            <a:ext cx="3424717" cy="804646"/>
          </a:xfrm>
          <a:prstGeom prst="borderCallout2">
            <a:avLst>
              <a:gd name="adj1" fmla="val -2646"/>
              <a:gd name="adj2" fmla="val 8"/>
              <a:gd name="adj3" fmla="val -33115"/>
              <a:gd name="adj4" fmla="val -7290"/>
              <a:gd name="adj5" fmla="val -75832"/>
              <a:gd name="adj6" fmla="val -17172"/>
            </a:avLst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>
                <a:solidFill>
                  <a:schemeClr val="tx1"/>
                </a:solidFill>
              </a:rPr>
              <a:t>10% of the apps account for</a:t>
            </a:r>
          </a:p>
          <a:p>
            <a:r>
              <a:rPr lang="en-US" sz="2200" b="1" dirty="0">
                <a:solidFill>
                  <a:schemeClr val="tx1"/>
                </a:solidFill>
              </a:rPr>
              <a:t>90% of the </a:t>
            </a:r>
            <a:r>
              <a:rPr lang="en-US" sz="2200" b="1" dirty="0" smtClean="0">
                <a:solidFill>
                  <a:schemeClr val="tx1"/>
                </a:solidFill>
              </a:rPr>
              <a:t>downloads</a:t>
            </a:r>
            <a:endParaRPr lang="el-GR" sz="2200" b="1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2411760" y="2141648"/>
            <a:ext cx="479075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8B61-1084-4E45-A034-44865331203C}" type="slidenum">
              <a:rPr lang="en-US" sz="2000" b="1" smtClean="0"/>
              <a:t>8</a:t>
            </a:fld>
            <a:endParaRPr lang="en-US" sz="20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751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839"/>
    </mc:Choice>
    <mc:Fallback xmlns="">
      <p:transition spd="slow" advTm="448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 </a:t>
            </a:r>
            <a:r>
              <a:rPr lang="en-US" dirty="0"/>
              <a:t>P</a:t>
            </a:r>
            <a:r>
              <a:rPr lang="en-US" dirty="0" smtClean="0"/>
              <a:t>opularity</a:t>
            </a:r>
            <a:br>
              <a:rPr lang="en-US" dirty="0" smtClean="0"/>
            </a:br>
            <a:r>
              <a:rPr lang="en-US" dirty="0"/>
              <a:t>I</a:t>
            </a:r>
            <a:r>
              <a:rPr lang="en-US" dirty="0" smtClean="0"/>
              <a:t>s There a Power-law Behavior?</a:t>
            </a:r>
            <a:endParaRPr lang="el-GR" dirty="0"/>
          </a:p>
        </p:txBody>
      </p:sp>
      <p:sp>
        <p:nvSpPr>
          <p:cNvPr id="3" name="Rectangle 2"/>
          <p:cNvSpPr/>
          <p:nvPr/>
        </p:nvSpPr>
        <p:spPr>
          <a:xfrm>
            <a:off x="2123726" y="3941974"/>
            <a:ext cx="1224137" cy="3600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Rectangle 6"/>
          <p:cNvSpPr/>
          <p:nvPr/>
        </p:nvSpPr>
        <p:spPr>
          <a:xfrm>
            <a:off x="5796135" y="3933056"/>
            <a:ext cx="1224137" cy="3600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b="1" dirty="0"/>
          </a:p>
        </p:txBody>
      </p:sp>
      <p:pic>
        <p:nvPicPr>
          <p:cNvPr id="1026" name="Picture 2" descr="C:\Users\Thanasis\Desktop\slides\powerla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023" y="1556792"/>
            <a:ext cx="7288212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ine Callout 2 7"/>
          <p:cNvSpPr/>
          <p:nvPr/>
        </p:nvSpPr>
        <p:spPr>
          <a:xfrm>
            <a:off x="179512" y="3145284"/>
            <a:ext cx="2016224" cy="864096"/>
          </a:xfrm>
          <a:prstGeom prst="borderCallout2">
            <a:avLst>
              <a:gd name="adj1" fmla="val -1980"/>
              <a:gd name="adj2" fmla="val 61111"/>
              <a:gd name="adj3" fmla="val -38809"/>
              <a:gd name="adj4" fmla="val 72620"/>
              <a:gd name="adj5" fmla="val -41249"/>
              <a:gd name="adj6" fmla="val 95106"/>
            </a:avLst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Let’s focus on one </a:t>
            </a:r>
            <a:r>
              <a:rPr lang="en-US" sz="2400" b="1" dirty="0" err="1" smtClean="0">
                <a:solidFill>
                  <a:schemeClr val="tx1"/>
                </a:solidFill>
              </a:rPr>
              <a:t>appstore</a:t>
            </a:r>
            <a:endParaRPr lang="el-GR" sz="2400" b="1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 rot="1626485">
            <a:off x="1299636" y="1936135"/>
            <a:ext cx="3232359" cy="1257540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8B61-1084-4E45-A034-44865331203C}" type="slidenum">
              <a:rPr lang="en-US" sz="2000" b="1" smtClean="0"/>
              <a:t>9</a:t>
            </a:fld>
            <a:endParaRPr lang="en-US" sz="20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772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640"/>
    </mc:Choice>
    <mc:Fallback xmlns="">
      <p:transition spd="slow" advTm="336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USER@ELGFFDNFUVWZY553" val="502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|6.5|37.8|13.2|1.7|4.9|0.8|4.3|7.5|0.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9.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4|10|3.1|14.1|7.3|4.9|3.2|5|2.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9|8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8|2.9|13.9|5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5|2.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|3.6|3.9|10.9|8.3|2.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5|3.1|3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1|1.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|6.5|37.8|13.2|1.7|4.9|0.8|4.3|7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7|10.1|5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1|16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27.7|32.5|12.3|1.9|17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1|6.6|0.8|1.6|15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6.4|8.6|1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1|8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5643</TotalTime>
  <Words>2916</Words>
  <Application>Microsoft Office PowerPoint</Application>
  <PresentationFormat>On-screen Show (4:3)</PresentationFormat>
  <Paragraphs>904</Paragraphs>
  <Slides>37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A Systematic Study of the Mobile App Ecosystem</vt:lpstr>
      <vt:lpstr>Smartphone Adoption Explodes</vt:lpstr>
      <vt:lpstr>Mobile Apps are Getting Popular</vt:lpstr>
      <vt:lpstr>A Plethora of Marketplaces</vt:lpstr>
      <vt:lpstr>Motivation</vt:lpstr>
      <vt:lpstr>Data Collection</vt:lpstr>
      <vt:lpstr>Datasets</vt:lpstr>
      <vt:lpstr>App Popularity Is There a Pareto Effect?</vt:lpstr>
      <vt:lpstr>App Popularity Is There a Power-law Behavior?</vt:lpstr>
      <vt:lpstr>App Popularity Deviations from ZIPF</vt:lpstr>
      <vt:lpstr> Truncation for small x values:  Fetch-at-most-once</vt:lpstr>
      <vt:lpstr>Truncation for large x values: clustering effect </vt:lpstr>
      <vt:lpstr>App Clustering</vt:lpstr>
      <vt:lpstr>Clustering Hypothesis</vt:lpstr>
      <vt:lpstr>Validating Clustering Effect in User Downloads</vt:lpstr>
      <vt:lpstr>User Temporal Affinity</vt:lpstr>
      <vt:lpstr>Users Exhibit a Strong Temporal Affinity to Categories</vt:lpstr>
      <vt:lpstr>Modeling Appstore Workloads</vt:lpstr>
      <vt:lpstr>Model Parameters</vt:lpstr>
      <vt:lpstr>Results</vt:lpstr>
      <vt:lpstr>App Pricing</vt:lpstr>
      <vt:lpstr>The influence of cost</vt:lpstr>
      <vt:lpstr>Developers’ Income</vt:lpstr>
      <vt:lpstr>Developers Create a Few Apps</vt:lpstr>
      <vt:lpstr>Can Free Apps Generate Higher Income  Than Paid Apps?</vt:lpstr>
      <vt:lpstr>Conclusions</vt:lpstr>
      <vt:lpstr>Thank you!</vt:lpstr>
      <vt:lpstr>Backup Slides</vt:lpstr>
      <vt:lpstr>Modeling Appstore Workloads</vt:lpstr>
      <vt:lpstr>Developers Focus on Few Categories</vt:lpstr>
      <vt:lpstr>Choosing the Right Number of Users</vt:lpstr>
      <vt:lpstr>Distance From Actual Data</vt:lpstr>
      <vt:lpstr>Apps Are Not Updated Often</vt:lpstr>
      <vt:lpstr>Temporal Affinity for Different Depth Levels</vt:lpstr>
      <vt:lpstr>Clustering-based User Behavior Affects LRU Cache Performance Negatively</vt:lpstr>
      <vt:lpstr>User affinity to app categories - Equations</vt:lpstr>
      <vt:lpstr>User Temporal Affinity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Systematic Study of the Mobile App Ecosystem</dc:title>
  <dc:creator>user</dc:creator>
  <cp:lastModifiedBy>user</cp:lastModifiedBy>
  <cp:revision>440</cp:revision>
  <dcterms:created xsi:type="dcterms:W3CDTF">2013-09-22T16:05:31Z</dcterms:created>
  <dcterms:modified xsi:type="dcterms:W3CDTF">2013-10-24T07:57:06Z</dcterms:modified>
</cp:coreProperties>
</file>