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6"/>
  </p:notesMasterIdLst>
  <p:sldIdLst>
    <p:sldId id="258" r:id="rId2"/>
    <p:sldId id="259" r:id="rId3"/>
    <p:sldId id="263" r:id="rId4"/>
    <p:sldId id="262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5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3" r:id="rId23"/>
    <p:sldId id="286" r:id="rId24"/>
    <p:sldId id="28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935"/>
    <a:srgbClr val="FF66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89803" autoAdjust="0"/>
  </p:normalViewPr>
  <p:slideViewPr>
    <p:cSldViewPr>
      <p:cViewPr>
        <p:scale>
          <a:sx n="90" d="100"/>
          <a:sy n="90" d="100"/>
        </p:scale>
        <p:origin x="-624" y="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3C9D0-38B6-4B4F-9F7D-E5A7F49EF4E4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111D6-6A52-4699-9595-39175A621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4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7CD7A-E80A-41B4-AF6A-F0C0D6752FD3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petsas@ics.forth.gr - IMC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35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Afairw</a:t>
            </a:r>
            <a:r>
              <a:rPr lang="en-US" dirty="0" smtClean="0"/>
              <a:t> to star</a:t>
            </a:r>
          </a:p>
          <a:p>
            <a:r>
              <a:rPr lang="en-US" dirty="0" smtClean="0"/>
              <a:t>Kai </a:t>
            </a:r>
            <a:r>
              <a:rPr lang="en-US" dirty="0" err="1" smtClean="0"/>
              <a:t>ena</a:t>
            </a:r>
            <a:r>
              <a:rPr lang="en-US" dirty="0" smtClean="0"/>
              <a:t> backup slide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Limitation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111D6-6A52-4699-9595-39175A6215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37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Try to identify the hosted virtual machine</a:t>
            </a:r>
            <a:r>
              <a:rPr lang="en-US" baseline="0" dirty="0" smtClean="0"/>
              <a:t> that performs the hardware virtualization.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111D6-6A52-4699-9595-39175A6215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55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</a:t>
            </a:r>
            <a:r>
              <a:rPr lang="en-US" baseline="0" dirty="0" smtClean="0"/>
              <a:t> heuristic is based on an optimization of QEMU.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sngStrike" baseline="0" dirty="0" smtClean="0"/>
              <a:t>As we know a physical CPU increases the PC after each instr. in order to keep it always up-to-date.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sngStrike" baseline="0" dirty="0" smtClean="0"/>
              <a:t>In a virtualized </a:t>
            </a:r>
            <a:r>
              <a:rPr lang="en-US" strike="sngStrike" baseline="0" dirty="0" err="1" smtClean="0"/>
              <a:t>env</a:t>
            </a:r>
            <a:r>
              <a:rPr lang="en-US" strike="sngStrike" baseline="0" dirty="0" smtClean="0"/>
              <a:t>. all the registers are emulated, so there is no need the </a:t>
            </a:r>
            <a:r>
              <a:rPr lang="en-US" strike="sngStrike" baseline="0" dirty="0" err="1" smtClean="0"/>
              <a:t>vPC</a:t>
            </a:r>
            <a:r>
              <a:rPr lang="en-US" strike="sngStrike" baseline="0" dirty="0" smtClean="0"/>
              <a:t> to be correct. It is     (or is not necessary)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sngStrike" baseline="0" dirty="0" smtClean="0"/>
              <a:t>only needed to be correct when source code access it. </a:t>
            </a:r>
            <a:r>
              <a:rPr lang="en-US" baseline="0" dirty="0" smtClean="0"/>
              <a:t>QEMU </a:t>
            </a:r>
            <a:r>
              <a:rPr lang="en-US" strike="sngStrike" baseline="0" dirty="0" smtClean="0"/>
              <a:t>handles these cases and otherwise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does not update the </a:t>
            </a:r>
            <a:r>
              <a:rPr lang="en-US" baseline="0" dirty="0" err="1" smtClean="0"/>
              <a:t>vPC</a:t>
            </a:r>
            <a:r>
              <a:rPr lang="en-US" baseline="0" dirty="0" smtClean="0"/>
              <a:t> after every instr., but only after branches.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r>
              <a:rPr lang="en-US" dirty="0" smtClean="0"/>
              <a:t>This has</a:t>
            </a:r>
            <a:r>
              <a:rPr lang="en-US" baseline="0" dirty="0" smtClean="0"/>
              <a:t> as a result that QEMU OS scheduling does not occur during a basic block as </a:t>
            </a:r>
            <a:r>
              <a:rPr lang="en-US" baseline="0" dirty="0" err="1" smtClean="0"/>
              <a:t>vPC</a:t>
            </a:r>
            <a:r>
              <a:rPr lang="en-US" baseline="0" dirty="0" smtClean="0"/>
              <a:t> would</a:t>
            </a:r>
            <a:r>
              <a:rPr lang="en-US" baseline="0" dirty="0"/>
              <a:t/>
            </a:r>
            <a:br>
              <a:rPr lang="en-US" baseline="0" dirty="0"/>
            </a:br>
            <a:r>
              <a:rPr lang="en-US" baseline="0" dirty="0" smtClean="0"/>
              <a:t>be impossible to be reconstructed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None/>
              <a:tabLst/>
              <a:defRPr/>
            </a:pP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smtClean="0"/>
              <a:t>So in this heuristic, that was first introduced by </a:t>
            </a:r>
            <a:r>
              <a:rPr lang="en-US" baseline="0" dirty="0" err="1" smtClean="0"/>
              <a:t>DEXLabs</a:t>
            </a:r>
            <a:r>
              <a:rPr lang="en-US" baseline="0" dirty="0" smtClean="0"/>
              <a:t>, we monitor the different scheduling points of a thread on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None/>
              <a:tabLst/>
              <a:defRPr/>
            </a:pPr>
            <a:r>
              <a:rPr lang="en-US" baseline="0" dirty="0" smtClean="0"/>
              <a:t>a real device and of an emulator.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None/>
              <a:tabLst/>
              <a:defRPr/>
            </a:pPr>
            <a:r>
              <a:rPr lang="en-US" baseline="0" dirty="0" smtClean="0"/>
              <a:t>As is evident, in a real device there are various scheduling points where in an emulator only a unique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None/>
              <a:tabLst/>
              <a:defRPr/>
            </a:pPr>
            <a:r>
              <a:rPr lang="en-US" baseline="0" dirty="0" smtClean="0"/>
              <a:t>scheduling point is observed.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111D6-6A52-4699-9595-39175A6215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76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Due to optimizations, QEMU does not update the virtual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 on every instruction execution, and therefore many of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 events that can take place are not exhibited on an emulated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better shown in this figure. Here we can see the CDF of the scheduling points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an emulator and for a device. As we can see,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111D6-6A52-4699-9595-39175A6215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35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describe our second hypervisor heuristic let’s take a look at the ARM cache architecture.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 difference between ARM and x86 architecture is the fact that ARM cache is split into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separated parts: one for instruction accesses and one for data accesses.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cannot access the main memory directly. It can only execute instructions from the I-Cache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 can only read and write instructions in the D-Cache. So if we had a piece of code (in red circle)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would like to replace it with a new piece of code (a common JIT compilers operation) through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self-modifying code for example, we would end up in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this, where our new code is shown in the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 circle.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Then, if we try to execute this new piece of code, the CPU will probably execute the old code from I-Cache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caches are not synchronized.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to synchronize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two caches we have to move the new code to I-Cache.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control arrows imply the new code must move first the main memory and then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I-Cache.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force this: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we have to clean the specific data cache range from main memory, and then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to invalidate the I-Cache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now attempt to run the code,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instruction fetch will miss in the I-cache and the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processor will have to get the new version from memory.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111D6-6A52-4699-9595-39175A6215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94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implemented a piece of self-modifying code that overwrites a memory segment</a:t>
            </a:r>
          </a:p>
          <a:p>
            <a:r>
              <a:rPr lang="en-US" baseline="0" dirty="0" smtClean="0"/>
              <a:t>with 2 different functions in a loop fashion and observes the different call sequences</a:t>
            </a:r>
          </a:p>
          <a:p>
            <a:r>
              <a:rPr lang="en-US" baseline="0" dirty="0" smtClean="0"/>
              <a:t>on an emulator and on a device.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we allocate a memory segment with write + execute rights through </a:t>
            </a:r>
            <a:r>
              <a:rPr lang="en-US" baseline="0" dirty="0" err="1" smtClean="0"/>
              <a:t>mmap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Then, we set a function pointer to point to this segment.</a:t>
            </a:r>
          </a:p>
          <a:p>
            <a:r>
              <a:rPr lang="en-US" baseline="0" dirty="0" smtClean="0"/>
              <a:t>And then in a loop we patch the content of this segment with the one of the</a:t>
            </a:r>
          </a:p>
          <a:p>
            <a:r>
              <a:rPr lang="en-US" baseline="0" dirty="0" smtClean="0"/>
              <a:t>functions f1 and f2 alternately. *f1 and f2 are simple functions that append in</a:t>
            </a:r>
          </a:p>
          <a:p>
            <a:r>
              <a:rPr lang="en-US" baseline="0" dirty="0" smtClean="0"/>
              <a:t>a global string variable their name, so as the actual call sequence can be observed/inferred.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ran this code on an emulator and a device synchronizing the caches through a</a:t>
            </a:r>
          </a:p>
          <a:p>
            <a:r>
              <a:rPr lang="en-US" baseline="0" dirty="0" err="1" smtClean="0"/>
              <a:t>cacheflush</a:t>
            </a:r>
            <a:r>
              <a:rPr lang="en-US" baseline="0" dirty="0" smtClean="0"/>
              <a:t> call and we found out that the results were the same (a consistent call sequence as the loop determines)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ran the code without the </a:t>
            </a:r>
            <a:r>
              <a:rPr lang="en-US" baseline="0" dirty="0" err="1" smtClean="0"/>
              <a:t>cacheflush</a:t>
            </a:r>
            <a:r>
              <a:rPr lang="en-US" baseline="0" dirty="0" smtClean="0"/>
              <a:t> call and we found that in the device the sequence were</a:t>
            </a:r>
          </a:p>
          <a:p>
            <a:r>
              <a:rPr lang="en-US" baseline="0" dirty="0" smtClean="0"/>
              <a:t>random because of the cache (loss of ) coherence problem we described in the previous slide.</a:t>
            </a:r>
          </a:p>
          <a:p>
            <a:r>
              <a:rPr lang="en-US" baseline="0" dirty="0" smtClean="0"/>
              <a:t>The behavior of the Emulator is unaffected.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Emulator behavior is the same, while in the device we observe a different behavior</a:t>
            </a:r>
          </a:p>
          <a:p>
            <a:r>
              <a:rPr lang="en-US" baseline="0" dirty="0" smtClean="0"/>
              <a:t>due to the cache split.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111D6-6A52-4699-9595-39175A6215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81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we used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Java Native Interface (JNI) to invoke the native code that implements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functionality of each heuristic. We developed a simple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 game application that runs our heuristics in the background,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for each one collects information about its effectiveness.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collected data are sent to an HTTP server to be stored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local database.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111D6-6A52-4699-9595-39175A6215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98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Regarding</a:t>
            </a:r>
            <a:r>
              <a:rPr lang="en-US" baseline="0" dirty="0" smtClean="0"/>
              <a:t> our static heuristics, Android Emulator can be modified easily in order to be resistant to them,  (or to cope with them)</a:t>
            </a:r>
          </a:p>
          <a:p>
            <a:r>
              <a:rPr lang="en-US" baseline="0" dirty="0" smtClean="0"/>
              <a:t>as all of these heuristics are based on static information that is pre-configured on the Emulator.</a:t>
            </a:r>
          </a:p>
          <a:p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In order to make all dynamic heuristics ineffective, more realistic sensor simulation is required. (This is</a:t>
            </a:r>
            <a:br>
              <a:rPr lang="en-US" baseline="0" dirty="0" smtClean="0"/>
            </a:br>
            <a:r>
              <a:rPr lang="en-US" baseline="0" dirty="0" smtClean="0"/>
              <a:t>a challenging task as it requires in-depth knowledge of specific hardware components.) For this, external</a:t>
            </a:r>
            <a:br>
              <a:rPr lang="en-US" baseline="0" dirty="0" smtClean="0"/>
            </a:br>
            <a:r>
              <a:rPr lang="en-US" baseline="0" dirty="0" smtClean="0"/>
              <a:t>software sensor simulators can be used in order to simulate sensors data at real time or record-and-replay approaches.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For our third category of our heuristics, there are a lot of options that can be used: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The binary translation process can become more accurate to the real execution used in a physical CPU, for example</a:t>
            </a:r>
            <a:br>
              <a:rPr lang="en-US" baseline="0" dirty="0" smtClean="0"/>
            </a:br>
            <a:r>
              <a:rPr lang="en-US" baseline="0" dirty="0" smtClean="0"/>
              <a:t>virtual PC has to be always updated after every instruction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Hardware-assisted virtualization can be used in order to avoid the issues that BT brings about and in order all the code</a:t>
            </a:r>
            <a:br>
              <a:rPr lang="en-US" baseline="0" dirty="0" smtClean="0"/>
            </a:br>
            <a:r>
              <a:rPr lang="en-US" baseline="0" dirty="0" smtClean="0"/>
              <a:t>to be executed by the hardware directly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Moreover, hybrid app exec would be the most secure and efficient solution: concerning this, app </a:t>
            </a:r>
            <a:r>
              <a:rPr lang="en-US" baseline="0" dirty="0" err="1" smtClean="0"/>
              <a:t>bytecode</a:t>
            </a:r>
            <a:r>
              <a:rPr lang="en-US" baseline="0" dirty="0" smtClean="0"/>
              <a:t> can run in a patched</a:t>
            </a:r>
            <a:br>
              <a:rPr lang="en-US" baseline="0" dirty="0" smtClean="0"/>
            </a:br>
            <a:r>
              <a:rPr lang="en-US" baseline="0" dirty="0" smtClean="0"/>
              <a:t>emulator shielded with the protection measures against the static and dynamic heuristics, as we described. When an app is about</a:t>
            </a:r>
            <a:br>
              <a:rPr lang="en-US" baseline="0" dirty="0" smtClean="0"/>
            </a:br>
            <a:r>
              <a:rPr lang="en-US" baseline="0" dirty="0" smtClean="0"/>
              <a:t>to load and run native code, then the execution can be forwarded and take place on a real device.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r>
              <a:rPr lang="en-US" baseline="0" dirty="0" smtClean="0"/>
              <a:t>More Accurate </a:t>
            </a:r>
            <a:r>
              <a:rPr lang="en-US" baseline="0" dirty="0" err="1" smtClean="0"/>
              <a:t>bt</a:t>
            </a:r>
            <a:r>
              <a:rPr lang="en-US" baseline="0" dirty="0" smtClean="0"/>
              <a:t> in order issues like the one related with the virtual program counter to be fixed</a:t>
            </a:r>
          </a:p>
          <a:p>
            <a:r>
              <a:rPr lang="en-US" baseline="0" dirty="0" smtClean="0"/>
              <a:t>HAV in order to avoid again the issues of BT and in order the code to run directly to the appropriate hardware</a:t>
            </a:r>
          </a:p>
          <a:p>
            <a:r>
              <a:rPr lang="en-US" baseline="0" dirty="0" smtClean="0"/>
              <a:t>HAE where app </a:t>
            </a:r>
            <a:r>
              <a:rPr lang="en-US" baseline="0" dirty="0" err="1" smtClean="0"/>
              <a:t>bytcode</a:t>
            </a:r>
            <a:r>
              <a:rPr lang="en-US" baseline="0" dirty="0" smtClean="0"/>
              <a:t> can run on a patched emulator and when an app </a:t>
            </a:r>
            <a:r>
              <a:rPr lang="en-US" baseline="0" dirty="0" err="1" smtClean="0"/>
              <a:t>trys</a:t>
            </a:r>
            <a:r>
              <a:rPr lang="en-US" baseline="0" dirty="0" smtClean="0"/>
              <a:t> to load and run…</a:t>
            </a:r>
          </a:p>
          <a:p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111D6-6A52-4699-9595-39175A6215F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15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Surpass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climbed to 79 percent of smartphone market share in 2013, but its growth has slowed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111D6-6A52-4699-9595-39175A6215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78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+</a:t>
            </a:r>
            <a:r>
              <a:rPr lang="en-US" baseline="0" dirty="0" smtClean="0"/>
              <a:t> </a:t>
            </a:r>
            <a:r>
              <a:rPr lang="en-US" dirty="0" smtClean="0"/>
              <a:t>Kaspersky histogram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Mobile malware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111D6-6A52-4699-9595-39175A6215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07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Mple</a:t>
            </a:r>
            <a:r>
              <a:rPr lang="en-US" dirty="0" smtClean="0"/>
              <a:t> </a:t>
            </a:r>
            <a:r>
              <a:rPr lang="en-US" dirty="0" err="1" smtClean="0"/>
              <a:t>kouti</a:t>
            </a:r>
            <a:r>
              <a:rPr lang="en-US" dirty="0" smtClean="0"/>
              <a:t> </a:t>
            </a:r>
            <a:r>
              <a:rPr lang="en-US" dirty="0" err="1" smtClean="0"/>
              <a:t>aeroplaniko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leei</a:t>
            </a:r>
            <a:r>
              <a:rPr lang="en-US" baseline="0" dirty="0" smtClean="0"/>
              <a:t> this work!</a:t>
            </a:r>
          </a:p>
          <a:p>
            <a:pPr lvl="1"/>
            <a:r>
              <a:rPr lang="en-US" baseline="0" dirty="0" smtClean="0"/>
              <a:t>- signatures</a:t>
            </a:r>
            <a:endParaRPr lang="en-US" dirty="0" smtClean="0"/>
          </a:p>
          <a:p>
            <a:pPr lvl="1"/>
            <a:r>
              <a:rPr lang="en-US" dirty="0" smtClean="0"/>
              <a:t>Ti </a:t>
            </a:r>
            <a:r>
              <a:rPr lang="en-US" dirty="0" err="1" smtClean="0"/>
              <a:t>kanoun</a:t>
            </a:r>
            <a:r>
              <a:rPr lang="en-US" dirty="0" smtClean="0"/>
              <a:t> ta static </a:t>
            </a:r>
            <a:r>
              <a:rPr lang="en-US" dirty="0" err="1" smtClean="0"/>
              <a:t>kai</a:t>
            </a:r>
            <a:r>
              <a:rPr lang="en-US" dirty="0" smtClean="0"/>
              <a:t> </a:t>
            </a:r>
            <a:r>
              <a:rPr lang="en-US" dirty="0" err="1" smtClean="0"/>
              <a:t>ti</a:t>
            </a:r>
            <a:r>
              <a:rPr lang="en-US" dirty="0" smtClean="0"/>
              <a:t> ta dynamic</a:t>
            </a:r>
            <a:r>
              <a:rPr lang="en-US" baseline="0" dirty="0" smtClean="0"/>
              <a:t> analysis tools</a:t>
            </a:r>
          </a:p>
          <a:p>
            <a:pPr lvl="1"/>
            <a:r>
              <a:rPr lang="en-US" baseline="0" dirty="0" smtClean="0"/>
              <a:t>How to evade static analysis </a:t>
            </a:r>
            <a:r>
              <a:rPr lang="en-US" baseline="0" dirty="0" smtClean="0">
                <a:sym typeface="Wingdings" pitchFamily="2" charset="2"/>
              </a:rPr>
              <a:t></a:t>
            </a:r>
          </a:p>
          <a:p>
            <a:pPr lvl="1"/>
            <a:r>
              <a:rPr lang="en-US" baseline="0" dirty="0" smtClean="0">
                <a:sym typeface="Wingdings" pitchFamily="2" charset="2"/>
              </a:rPr>
              <a:t>How to evade </a:t>
            </a:r>
            <a:r>
              <a:rPr lang="en-US" baseline="0" dirty="0" err="1" smtClean="0">
                <a:sym typeface="Wingdings" pitchFamily="2" charset="2"/>
              </a:rPr>
              <a:t>dyn</a:t>
            </a:r>
            <a:r>
              <a:rPr lang="en-US" baseline="0" dirty="0" smtClean="0">
                <a:sym typeface="Wingdings" pitchFamily="2" charset="2"/>
              </a:rPr>
              <a:t>. Analysis this work!</a:t>
            </a:r>
          </a:p>
          <a:p>
            <a:pPr lvl="1"/>
            <a:r>
              <a:rPr lang="en-US" baseline="0" dirty="0" smtClean="0">
                <a:sym typeface="Wingdings" pitchFamily="2" charset="2"/>
              </a:rPr>
              <a:t>- Security companies analyze apps in Emulators</a:t>
            </a:r>
            <a:endParaRPr lang="en-US" dirty="0" smtClean="0"/>
          </a:p>
          <a:p>
            <a:pPr marL="628650" lvl="1" indent="-171450">
              <a:buFontTx/>
              <a:buChar char="-"/>
            </a:pPr>
            <a:r>
              <a:rPr lang="en-US" dirty="0" smtClean="0"/>
              <a:t>Run </a:t>
            </a:r>
            <a:r>
              <a:rPr lang="en-US" dirty="0" err="1" smtClean="0"/>
              <a:t>sfw</a:t>
            </a:r>
            <a:r>
              <a:rPr lang="en-US" dirty="0" smtClean="0"/>
              <a:t> in emulator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Detect suspicious behavior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Real time protection of mobile users</a:t>
            </a:r>
          </a:p>
          <a:p>
            <a:pPr lvl="1"/>
            <a:r>
              <a:rPr lang="en-US" dirty="0" smtClean="0"/>
              <a:t>Vulnerable to malware transformations</a:t>
            </a:r>
          </a:p>
          <a:p>
            <a:pPr lvl="2"/>
            <a:r>
              <a:rPr lang="en-US" dirty="0" smtClean="0"/>
              <a:t>Identifier renaming</a:t>
            </a:r>
          </a:p>
          <a:p>
            <a:pPr lvl="2"/>
            <a:r>
              <a:rPr lang="en-US" dirty="0" smtClean="0"/>
              <a:t>Data Encryption (payloads, exploits)</a:t>
            </a:r>
          </a:p>
          <a:p>
            <a:pPr lvl="2"/>
            <a:r>
              <a:rPr lang="en-US" dirty="0" smtClean="0"/>
              <a:t>Call indirections</a:t>
            </a:r>
          </a:p>
          <a:p>
            <a:pPr lvl="2"/>
            <a:r>
              <a:rPr lang="en-US" dirty="0" smtClean="0"/>
              <a:t>Indirect calls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Vulnerable to malware transformations</a:t>
            </a:r>
          </a:p>
          <a:p>
            <a:pPr lvl="2"/>
            <a:r>
              <a:rPr lang="en-US" dirty="0" smtClean="0"/>
              <a:t>Identifier renaming</a:t>
            </a:r>
          </a:p>
          <a:p>
            <a:pPr lvl="2"/>
            <a:r>
              <a:rPr lang="en-US" dirty="0" smtClean="0"/>
              <a:t>Data Encryption (payloads, exploits)</a:t>
            </a:r>
          </a:p>
          <a:p>
            <a:pPr lvl="2"/>
            <a:r>
              <a:rPr lang="en-US" dirty="0" smtClean="0"/>
              <a:t>Call indirections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111D6-6A52-4699-9595-39175A6215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10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we effectively detect an Android</a:t>
            </a:r>
            <a:r>
              <a:rPr lang="en-US" baseline="0" dirty="0" smtClean="0"/>
              <a:t> emulated analysis </a:t>
            </a:r>
            <a:r>
              <a:rPr lang="en-US" baseline="0" dirty="0" err="1" smtClean="0"/>
              <a:t>env</a:t>
            </a:r>
            <a:r>
              <a:rPr lang="en-US" baseline="0" dirty="0" smtClean="0"/>
              <a:t>.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111D6-6A52-4699-9595-39175A6215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92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fingerprint the sensors easily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behavior of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sensors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constantly repeated</a:t>
            </a:r>
            <a:endParaRPr lang="el-GR" b="0" dirty="0" smtClean="0"/>
          </a:p>
          <a:p>
            <a:endParaRPr lang="en-US" dirty="0" smtClean="0"/>
          </a:p>
          <a:p>
            <a:r>
              <a:rPr lang="en-US" dirty="0" smtClean="0"/>
              <a:t>Code executes</a:t>
            </a:r>
            <a:r>
              <a:rPr lang="en-US" baseline="0" dirty="0" smtClean="0"/>
              <a:t> or is executed?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111D6-6A52-4699-9595-39175A6215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88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Emulated network interface</a:t>
            </a:r>
            <a:br>
              <a:rPr lang="en-US" dirty="0" smtClean="0"/>
            </a:br>
            <a:r>
              <a:rPr lang="en-US" dirty="0" smtClean="0"/>
              <a:t>IP address: 10.0.2.15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111D6-6A52-4699-9595-39175A6215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85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 icons of sensors here.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existence of sensors is a key difference between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smartphones and conventional computing systems. The increasing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sensors on smartphones presents new opportunities for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identification of actual mobile devices, and thus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the differentiation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detection of emulators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111D6-6A52-4699-9595-39175A6215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15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default, the Android emulator cannot simulate device movements;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can be achieved through additional sensor simulators [4].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 builds of the Android Emulator also support partially 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at all simulation of other types of sensors.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our testing of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available simulated sensors, we found that they generated the same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 at equal time intervals equal in average to 0.8 second with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negligible standard deviation (equals to 0.003043). The CDF of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intervals between accelerometers’ events as observed in an Android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Emulator running for a couple of minutes is shown in Figure 1.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found that the CDF for the rest of the sensors in Android Emulator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follows a similar pattern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111D6-6A52-4699-9595-39175A6215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96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71C1-FAAB-4063-949D-03E9C74111B4}" type="datetime1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Thanasis Petsas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2B8B-2824-4054-AB2A-0FECFF3A0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5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CF25-22DC-4C6C-8324-D4A0DDEC8E95}" type="datetime1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Thanasis Petsas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2B8B-2824-4054-AB2A-0FECFF3A0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6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31D5-C588-4FA9-888C-6B03A7050720}" type="datetime1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Thanasis Petsas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2B8B-2824-4054-AB2A-0FECFF3A0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9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48251"/>
            <a:ext cx="2133600" cy="365125"/>
          </a:xfrm>
        </p:spPr>
        <p:txBody>
          <a:bodyPr/>
          <a:lstStyle/>
          <a:p>
            <a:fld id="{AFDB7060-B6D4-41CB-AB3C-43A9D7C14402}" type="datetime1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 dirty="0" err="1" smtClean="0"/>
              <a:t>Thanasis</a:t>
            </a:r>
            <a:r>
              <a:rPr lang="en-US" dirty="0" smtClean="0"/>
              <a:t> </a:t>
            </a:r>
            <a:r>
              <a:rPr lang="en-US" dirty="0" err="1" smtClean="0"/>
              <a:t>Petsas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256" y="6442288"/>
            <a:ext cx="2133600" cy="365125"/>
          </a:xfrm>
        </p:spPr>
        <p:txBody>
          <a:bodyPr/>
          <a:lstStyle>
            <a:lvl1pPr>
              <a:defRPr sz="2000"/>
            </a:lvl1pPr>
          </a:lstStyle>
          <a:p>
            <a:fld id="{35042B8B-2824-4054-AB2A-0FECFF3A07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96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6A58-00AA-48DA-8398-8CD64A0CB595}" type="datetime1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Thanasis Petsas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2B8B-2824-4054-AB2A-0FECFF3A0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6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ED14-E2D1-43BD-B865-41D252F3E8A8}" type="datetime1">
              <a:rPr lang="en-US" smtClean="0"/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Thanasis Petsas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2B8B-2824-4054-AB2A-0FECFF3A0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6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290C-67F2-4020-9DCA-E476FFF5B3D0}" type="datetime1">
              <a:rPr lang="en-US" smtClean="0"/>
              <a:t>4/13/2014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Thanasis Petsas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2B8B-2824-4054-AB2A-0FECFF3A0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2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3B76-2C22-4047-B7A2-F3EA54634208}" type="datetime1">
              <a:rPr lang="en-US" smtClean="0"/>
              <a:t>4/13/2014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Thanasis Petsas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2B8B-2824-4054-AB2A-0FECFF3A0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4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62E3-8322-4D0D-99FA-9E45A99C3FAD}" type="datetime1">
              <a:rPr lang="en-US" smtClean="0"/>
              <a:t>4/13/2014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Thanasis Petsas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2B8B-2824-4054-AB2A-0FECFF3A0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4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3C42-90C1-46CE-9928-937267A43BF4}" type="datetime1">
              <a:rPr lang="en-US" smtClean="0"/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Thanasis Petsas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2B8B-2824-4054-AB2A-0FECFF3A0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8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0F05-62D7-4B62-8D25-0553974DEBBD}" type="datetime1">
              <a:rPr lang="en-US" smtClean="0"/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Thanasis Petsas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2B8B-2824-4054-AB2A-0FECFF3A0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7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8BB69-02F6-49F6-A1B2-FF534AF10463}" type="datetime1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Thanasis Petsas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42B8B-2824-4054-AB2A-0FECFF3A0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9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10" Type="http://schemas.openxmlformats.org/officeDocument/2006/relationships/image" Target="../media/image37.png"/><Relationship Id="rId4" Type="http://schemas.openxmlformats.org/officeDocument/2006/relationships/image" Target="../media/image1.jpeg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1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ocuments\IMC presentation\images\forth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509120"/>
            <a:ext cx="3384834" cy="105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Rage Against The Virtual Machine: </a:t>
            </a:r>
            <a:br>
              <a:rPr lang="en-US" sz="3600" b="1" dirty="0" smtClean="0"/>
            </a:br>
            <a:r>
              <a:rPr lang="en-US" sz="3600" b="1" dirty="0" smtClean="0"/>
              <a:t>Hindering Dynamic Analysis of Android Malware</a:t>
            </a:r>
            <a:endParaRPr lang="en-US" sz="36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51520" y="4495477"/>
            <a:ext cx="8423920" cy="1374110"/>
          </a:xfrm>
        </p:spPr>
        <p:txBody>
          <a:bodyPr>
            <a:noAutofit/>
          </a:bodyPr>
          <a:lstStyle/>
          <a:p>
            <a:pPr algn="l"/>
            <a:r>
              <a:rPr lang="en-US" sz="2500" b="1" u="sng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Thanasis</a:t>
            </a:r>
            <a:r>
              <a:rPr lang="en-US" sz="25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500" b="1" u="sng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Petsas</a:t>
            </a:r>
            <a:r>
              <a:rPr lang="en-US" sz="2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Giannis</a:t>
            </a:r>
            <a:r>
              <a:rPr lang="en-US" sz="2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Voyatzis</a:t>
            </a:r>
            <a:r>
              <a:rPr lang="en-US" sz="2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 </a:t>
            </a:r>
          </a:p>
          <a:p>
            <a:pPr algn="l"/>
            <a:r>
              <a:rPr lang="en-US" sz="2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Elias </a:t>
            </a:r>
            <a:r>
              <a:rPr lang="en-US" sz="2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Athanasopoulos</a:t>
            </a:r>
            <a:r>
              <a:rPr lang="en-US" sz="2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Sotiris Ioannidis,</a:t>
            </a:r>
          </a:p>
          <a:p>
            <a:pPr algn="l"/>
            <a:endParaRPr lang="en-US" sz="2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sz="2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</a:t>
            </a:r>
            <a:r>
              <a:rPr lang="en-US" sz="2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Michalis</a:t>
            </a:r>
            <a:r>
              <a:rPr lang="en-US" sz="2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Polychronakis</a:t>
            </a:r>
            <a:r>
              <a:rPr lang="en-US" sz="2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sz="2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25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5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endParaRPr lang="en-US" sz="2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-36512" y="4509120"/>
            <a:ext cx="9217024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36512" y="6525344"/>
            <a:ext cx="9217024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user\Documents\IMC presentation\images\col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151" y="5852760"/>
            <a:ext cx="3165345" cy="58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20"/>
    </mc:Choice>
    <mc:Fallback xmlns="">
      <p:transition spd="slow" advTm="1992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Heuristics </a:t>
            </a:r>
            <a:r>
              <a:rPr lang="en-US"/>
              <a:t>(</a:t>
            </a:r>
            <a:r>
              <a:rPr lang="en-US" smtClean="0"/>
              <a:t>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Sensor-based heuristics</a:t>
            </a:r>
          </a:p>
          <a:p>
            <a:endParaRPr lang="en-US" dirty="0" smtClean="0"/>
          </a:p>
          <a:p>
            <a:r>
              <a:rPr lang="en-US" dirty="0"/>
              <a:t>Android Activity that </a:t>
            </a:r>
            <a:r>
              <a:rPr lang="en-US" dirty="0" smtClean="0"/>
              <a:t>monitors</a:t>
            </a:r>
            <a:br>
              <a:rPr lang="en-US" dirty="0" smtClean="0"/>
            </a:br>
            <a:r>
              <a:rPr lang="en-US" dirty="0" smtClean="0"/>
              <a:t>sensors’ </a:t>
            </a:r>
            <a:r>
              <a:rPr lang="en-US" dirty="0"/>
              <a:t>output </a:t>
            </a:r>
            <a:r>
              <a:rPr lang="en-US" dirty="0" smtClean="0"/>
              <a:t>values</a:t>
            </a:r>
          </a:p>
          <a:p>
            <a:endParaRPr lang="en-US" dirty="0" smtClean="0"/>
          </a:p>
          <a:p>
            <a:r>
              <a:rPr lang="en-US" dirty="0" smtClean="0"/>
              <a:t>We implemented this algorithm</a:t>
            </a:r>
            <a:br>
              <a:rPr lang="en-US" dirty="0" smtClean="0"/>
            </a:br>
            <a:r>
              <a:rPr lang="en-US" dirty="0" smtClean="0"/>
              <a:t>for a variety of sensors</a:t>
            </a:r>
          </a:p>
          <a:p>
            <a:pPr lvl="1"/>
            <a:r>
              <a:rPr lang="en-US" dirty="0" smtClean="0"/>
              <a:t>Accelerometer (</a:t>
            </a:r>
            <a:r>
              <a:rPr lang="en-US" b="1" dirty="0" err="1" smtClean="0"/>
              <a:t>accelH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magnetic </a:t>
            </a:r>
            <a:r>
              <a:rPr lang="en-US" dirty="0"/>
              <a:t>field (</a:t>
            </a:r>
            <a:r>
              <a:rPr lang="en-US" b="1" dirty="0" err="1" smtClean="0"/>
              <a:t>magnFH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rotation </a:t>
            </a:r>
            <a:r>
              <a:rPr lang="en-US" dirty="0"/>
              <a:t>vector (</a:t>
            </a:r>
            <a:r>
              <a:rPr lang="en-US" b="1" dirty="0" err="1"/>
              <a:t>rotVecH</a:t>
            </a:r>
            <a:r>
              <a:rPr lang="en-US" dirty="0"/>
              <a:t>),</a:t>
            </a:r>
          </a:p>
          <a:p>
            <a:pPr lvl="1"/>
            <a:r>
              <a:rPr lang="en-US" dirty="0"/>
              <a:t>proximity (</a:t>
            </a:r>
            <a:r>
              <a:rPr lang="en-US" b="1" dirty="0" err="1" smtClean="0"/>
              <a:t>proximH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gyroscope </a:t>
            </a:r>
            <a:r>
              <a:rPr lang="en-US" dirty="0"/>
              <a:t>(</a:t>
            </a:r>
            <a:r>
              <a:rPr lang="en-US" b="1" dirty="0" err="1"/>
              <a:t>gyrosH</a:t>
            </a:r>
            <a:r>
              <a:rPr lang="en-US" dirty="0"/>
              <a:t>)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Thanasis Petsas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2B8B-2824-4054-AB2A-0FECFF3A077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546" y="1381044"/>
            <a:ext cx="2068814" cy="47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user\Documents\IMC presentation\images\forth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114" y="6306265"/>
            <a:ext cx="1910650" cy="59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191" y="2420888"/>
            <a:ext cx="895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708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Hypervisor 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Try to identify the hosted virtual machine</a:t>
            </a:r>
          </a:p>
          <a:p>
            <a:endParaRPr lang="en-US" dirty="0" smtClean="0"/>
          </a:p>
          <a:p>
            <a:r>
              <a:rPr lang="en-US" dirty="0" smtClean="0"/>
              <a:t>Android Emulator is based on </a:t>
            </a:r>
            <a:r>
              <a:rPr lang="en-US" b="1" dirty="0" smtClean="0"/>
              <a:t>QEMU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Our heuristics</a:t>
            </a:r>
          </a:p>
          <a:p>
            <a:pPr lvl="1"/>
            <a:r>
              <a:rPr lang="en-US" dirty="0" smtClean="0"/>
              <a:t>Based on QEMU’s incomplete emulation of the actual hardware</a:t>
            </a:r>
          </a:p>
          <a:p>
            <a:pPr lvl="1"/>
            <a:r>
              <a:rPr lang="en-US" dirty="0" smtClean="0"/>
              <a:t>Identify QEMU scheduling</a:t>
            </a:r>
          </a:p>
          <a:p>
            <a:pPr lvl="1"/>
            <a:r>
              <a:rPr lang="en-US" dirty="0" smtClean="0"/>
              <a:t>Identify </a:t>
            </a:r>
            <a:r>
              <a:rPr lang="en-US" dirty="0"/>
              <a:t>QEMU </a:t>
            </a:r>
            <a:r>
              <a:rPr lang="en-US" dirty="0" smtClean="0"/>
              <a:t>execution using self-modifying </a:t>
            </a:r>
            <a:r>
              <a:rPr lang="en-US" dirty="0"/>
              <a:t>code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Thanasis Petsas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2B8B-2824-4054-AB2A-0FECFF3A077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2" descr="C:\Users\user\Documents\IMC presentation\images\forth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114" y="6306265"/>
            <a:ext cx="1910650" cy="59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55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QEMU Scheduling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Virtual PC in QEMU</a:t>
            </a:r>
          </a:p>
          <a:p>
            <a:pPr lvl="1"/>
            <a:r>
              <a:rPr lang="en-US" dirty="0" smtClean="0"/>
              <a:t>is updated only after the execution of a basic block (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branch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OS scheduling does not occur during a basic block</a:t>
            </a:r>
          </a:p>
          <a:p>
            <a:pPr lvl="1"/>
            <a:endParaRPr lang="en-US" dirty="0" smtClean="0"/>
          </a:p>
          <a:p>
            <a:r>
              <a:rPr lang="en-US" dirty="0"/>
              <a:t>QEMU Binary Translation (BT) </a:t>
            </a:r>
            <a:r>
              <a:rPr lang="en-US" dirty="0" smtClean="0"/>
              <a:t>Detection</a:t>
            </a:r>
            <a:endParaRPr lang="en-US" dirty="0"/>
          </a:p>
          <a:p>
            <a:pPr lvl="1"/>
            <a:r>
              <a:rPr lang="en-US" dirty="0" smtClean="0"/>
              <a:t>Monitor scheduling </a:t>
            </a:r>
            <a:r>
              <a:rPr lang="en-US" dirty="0"/>
              <a:t>addresses of a </a:t>
            </a:r>
            <a:r>
              <a:rPr lang="en-US" dirty="0" smtClean="0"/>
              <a:t>thread</a:t>
            </a:r>
          </a:p>
          <a:p>
            <a:pPr lvl="2"/>
            <a:r>
              <a:rPr lang="en-US" dirty="0"/>
              <a:t>Real Device: Various scheduling points</a:t>
            </a:r>
          </a:p>
          <a:p>
            <a:pPr lvl="2"/>
            <a:r>
              <a:rPr lang="en-US" dirty="0"/>
              <a:t>Emulator:     A unique scheduling </a:t>
            </a:r>
            <a:r>
              <a:rPr lang="en-US" dirty="0" smtClean="0"/>
              <a:t>point</a:t>
            </a:r>
          </a:p>
          <a:p>
            <a:pPr lvl="1"/>
            <a:r>
              <a:rPr lang="en-US" b="1" dirty="0" err="1" smtClean="0"/>
              <a:t>BTdetectH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Thanasis Petsas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2B8B-2824-4054-AB2A-0FECFF3A077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2" descr="C:\Users\user\Documents\IMC presentation\images\forth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114" y="6306265"/>
            <a:ext cx="1910650" cy="59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861048"/>
            <a:ext cx="1575751" cy="303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79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QEMU </a:t>
            </a:r>
            <a:r>
              <a:rPr lang="en-US" dirty="0" smtClean="0"/>
              <a:t>Scheduling (2/2)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Thanasis Petsas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2B8B-2824-4054-AB2A-0FECFF3A077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2" descr="C:\Users\user\Documents\IMC presentation\images\forth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114" y="6306265"/>
            <a:ext cx="1910650" cy="59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60" y="1581865"/>
            <a:ext cx="6781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6977740" y="1844824"/>
            <a:ext cx="0" cy="34563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7546398" y="1916832"/>
            <a:ext cx="1512168" cy="1224136"/>
          </a:xfrm>
          <a:prstGeom prst="wedgeRoundRectCallout">
            <a:avLst>
              <a:gd name="adj1" fmla="val -82006"/>
              <a:gd name="adj2" fmla="val 109962"/>
              <a:gd name="adj3" fmla="val 1666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u="sng" dirty="0" smtClean="0">
                <a:solidFill>
                  <a:srgbClr val="FF0000"/>
                </a:solidFill>
              </a:rPr>
              <a:t>Emulator: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A specific scheduling point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51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323528" y="2924944"/>
            <a:ext cx="3528392" cy="108012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Thanasis Petsas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2B8B-2824-4054-AB2A-0FECFF3A077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2" descr="C:\Users\user\Documents\IMC presentation\images\forth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114" y="6306265"/>
            <a:ext cx="1910650" cy="59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1054241" y="1916832"/>
            <a:ext cx="2016224" cy="720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9712" y="3212976"/>
            <a:ext cx="1460000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I-Cache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195736" y="3212976"/>
            <a:ext cx="1460000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D-Cache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19672" y="2636912"/>
            <a:ext cx="0" cy="5760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83768" y="2636912"/>
            <a:ext cx="0" cy="57606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012160" y="1916832"/>
            <a:ext cx="2016224" cy="720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280352" y="3212976"/>
            <a:ext cx="1532008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Cache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09639" y="2636912"/>
            <a:ext cx="0" cy="5760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81202" y="4263479"/>
            <a:ext cx="1037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Device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63051" y="4263477"/>
            <a:ext cx="1353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Emulator</a:t>
            </a:r>
            <a:endParaRPr lang="en-US" sz="2400" b="1" dirty="0"/>
          </a:p>
        </p:txBody>
      </p:sp>
      <p:sp>
        <p:nvSpPr>
          <p:cNvPr id="25" name="Oval 24"/>
          <p:cNvSpPr/>
          <p:nvPr/>
        </p:nvSpPr>
        <p:spPr>
          <a:xfrm>
            <a:off x="1249712" y="2276872"/>
            <a:ext cx="288032" cy="2880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60818" y="3469109"/>
            <a:ext cx="288032" cy="2880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44500" y="5157192"/>
            <a:ext cx="288032" cy="2880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55576" y="5125293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old code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2246478" y="3471532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50769" y="5549131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61845" y="5517232"/>
            <a:ext cx="1146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new code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2246478" y="3469109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494245" y="5013176"/>
            <a:ext cx="2757570" cy="95091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sz="2000" b="1" dirty="0" smtClean="0"/>
              <a:t>Clean the D-Cache range</a:t>
            </a:r>
            <a:endParaRPr lang="en-US" sz="20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2483768" y="5013176"/>
            <a:ext cx="2757570" cy="95091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sz="2000" b="1" dirty="0" smtClean="0"/>
              <a:t>Invalidate the I-Cache</a:t>
            </a:r>
            <a:endParaRPr lang="en-US" sz="20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693488" y="3933056"/>
            <a:ext cx="926184" cy="33042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2483768" y="4998365"/>
            <a:ext cx="2757570" cy="95091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sz="2000" b="1" dirty="0" smtClean="0"/>
              <a:t>Run the code</a:t>
            </a:r>
            <a:endParaRPr lang="en-US" sz="2000" b="1" dirty="0"/>
          </a:p>
        </p:txBody>
      </p:sp>
      <p:sp>
        <p:nvSpPr>
          <p:cNvPr id="41" name="Oval 40"/>
          <p:cNvSpPr/>
          <p:nvPr/>
        </p:nvSpPr>
        <p:spPr>
          <a:xfrm>
            <a:off x="1270978" y="2231980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483768" y="2636912"/>
            <a:ext cx="0" cy="576064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619672" y="2636912"/>
            <a:ext cx="0" cy="57606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2483768" y="5006575"/>
            <a:ext cx="3384376" cy="95091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000" b="1" dirty="0" smtClean="0"/>
              <a:t>Android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cacheflush</a:t>
            </a:r>
            <a:r>
              <a:rPr lang="en-US" sz="2000" b="1" dirty="0" smtClean="0"/>
              <a:t>:</a:t>
            </a:r>
          </a:p>
          <a:p>
            <a:pPr marL="457200" indent="-457200" fontAlgn="base">
              <a:buAutoNum type="arabicPeriod"/>
            </a:pPr>
            <a:r>
              <a:rPr lang="en-US" sz="2000" b="1" dirty="0" smtClean="0"/>
              <a:t>Clean the D-Cache range</a:t>
            </a:r>
          </a:p>
          <a:p>
            <a:pPr marL="457200" indent="-457200" fontAlgn="base">
              <a:buAutoNum type="arabicPeriod"/>
            </a:pPr>
            <a:r>
              <a:rPr lang="en-US" sz="2000" b="1" dirty="0" smtClean="0"/>
              <a:t>Invalidate the I-Cache</a:t>
            </a:r>
            <a:endParaRPr lang="en-US" sz="2000" b="1" dirty="0"/>
          </a:p>
        </p:txBody>
      </p:sp>
      <p:sp>
        <p:nvSpPr>
          <p:cNvPr id="38" name="Rounded Rectangular Callout 37"/>
          <p:cNvSpPr/>
          <p:nvPr/>
        </p:nvSpPr>
        <p:spPr>
          <a:xfrm>
            <a:off x="3851920" y="2400970"/>
            <a:ext cx="1872208" cy="1064034"/>
          </a:xfrm>
          <a:prstGeom prst="wedgeRoundRectCallout">
            <a:avLst>
              <a:gd name="adj1" fmla="val -60063"/>
              <a:gd name="adj2" fmla="val 82928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Caches are not coherent!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549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L 0 -0.17986 L -0.10695 -0.17986 " pathEditMode="relative" ptsTypes="AAA">
                                      <p:cBhvr>
                                        <p:cTn id="47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L 0 0.17986 L -0.07552 0.17986 " pathEditMode="relative" ptsTypes="AAA">
                                      <p:cBhvr>
                                        <p:cTn id="92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8" grpId="0"/>
      <p:bldP spid="29" grpId="0" animBg="1"/>
      <p:bldP spid="30" grpId="0" animBg="1"/>
      <p:bldP spid="31" grpId="0"/>
      <p:bldP spid="32" grpId="0" animBg="1"/>
      <p:bldP spid="32" grpId="1" animBg="1"/>
      <p:bldP spid="33" grpId="0" animBg="1"/>
      <p:bldP spid="33" grpId="1" animBg="1"/>
      <p:bldP spid="35" grpId="0" animBg="1"/>
      <p:bldP spid="35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18" y="1412776"/>
            <a:ext cx="3956650" cy="466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QEMU execution</a:t>
            </a:r>
            <a:r>
              <a:rPr lang="en-US" b="1" dirty="0"/>
              <a:t> </a:t>
            </a:r>
            <a:r>
              <a:rPr lang="en-US" b="1" dirty="0" smtClean="0"/>
              <a:t>– </a:t>
            </a:r>
            <a:r>
              <a:rPr lang="en-US" b="1" dirty="0" err="1" smtClean="0"/>
              <a:t>xFlowH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Thanasis Petsas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2B8B-2824-4054-AB2A-0FECFF3A0778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2" descr="C:\Users\user\Documents\IMC presentation\images\forth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114" y="6306265"/>
            <a:ext cx="1910650" cy="59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179512" y="2492896"/>
            <a:ext cx="4392488" cy="125010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79512" y="3742963"/>
            <a:ext cx="4392488" cy="47812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09388" y="4221088"/>
            <a:ext cx="792088" cy="288032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809388" y="4930535"/>
            <a:ext cx="792088" cy="288032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161316" y="4653136"/>
            <a:ext cx="4320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61316" y="5311841"/>
            <a:ext cx="4320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C:\Users\user\Desktop\ratvm\Nexus 5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388436"/>
            <a:ext cx="1812264" cy="123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user\Desktop\ratvm\Android-2.2-Froyo-Emulator-for-PC-and-Mac-OS-X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333" y="1430968"/>
            <a:ext cx="1520139" cy="10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Down Arrow 19"/>
          <p:cNvSpPr/>
          <p:nvPr/>
        </p:nvSpPr>
        <p:spPr>
          <a:xfrm>
            <a:off x="6096024" y="2690477"/>
            <a:ext cx="248712" cy="412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7902422" y="2690477"/>
            <a:ext cx="248712" cy="412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78953" y="4593102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b="1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acheflush</a:t>
            </a:r>
            <a:r>
              <a:rPr lang="en-US" sz="16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1600" b="1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9956" y="5261099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b="1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acheflush</a:t>
            </a:r>
            <a:r>
              <a:rPr lang="en-US" sz="16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1600" b="1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39952" y="3103223"/>
            <a:ext cx="184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with </a:t>
            </a:r>
            <a:r>
              <a:rPr lang="en-US" b="1" dirty="0" err="1" smtClean="0"/>
              <a:t>cacheflush</a:t>
            </a:r>
            <a:r>
              <a:rPr lang="en-US" b="1" dirty="0" smtClean="0"/>
              <a:t>:  </a:t>
            </a:r>
            <a:endParaRPr lang="en-US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735" y="3429000"/>
            <a:ext cx="1810537" cy="30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951" y="3429000"/>
            <a:ext cx="1810537" cy="30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776508"/>
            <a:ext cx="1810537" cy="30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776508"/>
            <a:ext cx="1810537" cy="30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136548"/>
            <a:ext cx="1810537" cy="30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136548"/>
            <a:ext cx="1810537" cy="30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ounded Rectangular Callout 24"/>
          <p:cNvSpPr/>
          <p:nvPr/>
        </p:nvSpPr>
        <p:spPr>
          <a:xfrm>
            <a:off x="3593364" y="3429000"/>
            <a:ext cx="1194660" cy="707548"/>
          </a:xfrm>
          <a:prstGeom prst="wedgeRoundRectCallout">
            <a:avLst>
              <a:gd name="adj1" fmla="val 84188"/>
              <a:gd name="adj2" fmla="val 39959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</a:t>
            </a:r>
            <a:r>
              <a:rPr lang="en-US" b="1" dirty="0" smtClean="0"/>
              <a:t>ame behavior.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144541" y="4509120"/>
            <a:ext cx="217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without </a:t>
            </a:r>
            <a:r>
              <a:rPr lang="en-US" b="1" dirty="0" err="1" smtClean="0"/>
              <a:t>cacheflush</a:t>
            </a:r>
            <a:r>
              <a:rPr lang="en-US" b="1" dirty="0" smtClean="0"/>
              <a:t>:  </a:t>
            </a:r>
            <a:endParaRPr lang="en-US" b="1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211960" y="4509120"/>
            <a:ext cx="47525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046" y="4869160"/>
            <a:ext cx="1781913" cy="27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950" y="4847894"/>
            <a:ext cx="1810537" cy="30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968" y="5212989"/>
            <a:ext cx="1781913" cy="314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951" y="5195402"/>
            <a:ext cx="1810537" cy="30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968" y="5545458"/>
            <a:ext cx="1746131" cy="35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951" y="5576708"/>
            <a:ext cx="1810537" cy="30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Rounded Rectangular Callout 46"/>
          <p:cNvSpPr/>
          <p:nvPr/>
        </p:nvSpPr>
        <p:spPr>
          <a:xfrm>
            <a:off x="3585154" y="4881692"/>
            <a:ext cx="1194660" cy="707548"/>
          </a:xfrm>
          <a:prstGeom prst="wedgeRoundRectCallout">
            <a:avLst>
              <a:gd name="adj1" fmla="val 84188"/>
              <a:gd name="adj2" fmla="val 39959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different</a:t>
            </a:r>
          </a:p>
          <a:p>
            <a:pPr algn="ctr"/>
            <a:r>
              <a:rPr lang="en-US" b="1" dirty="0" smtClean="0"/>
              <a:t>behavior!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4462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20" grpId="0" animBg="1"/>
      <p:bldP spid="21" grpId="0" animBg="1"/>
      <p:bldP spid="16" grpId="0"/>
      <p:bldP spid="16" grpId="1"/>
      <p:bldP spid="26" grpId="0"/>
      <p:bldP spid="26" grpId="1"/>
      <p:bldP spid="23" grpId="0"/>
      <p:bldP spid="25" grpId="0" animBg="1"/>
      <p:bldP spid="38" grpId="0"/>
      <p:bldP spid="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100" dirty="0"/>
              <a:t>Use of Android </a:t>
            </a:r>
            <a:r>
              <a:rPr lang="en-US" sz="3100" dirty="0" smtClean="0"/>
              <a:t>SDK for </a:t>
            </a:r>
            <a:r>
              <a:rPr lang="en-US" sz="3100" dirty="0"/>
              <a:t>static &amp; dynamic </a:t>
            </a:r>
            <a:r>
              <a:rPr lang="en-US" sz="3100" dirty="0" smtClean="0"/>
              <a:t>heuristics</a:t>
            </a: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Use of Android NDK for </a:t>
            </a:r>
            <a:r>
              <a:rPr lang="en-US" dirty="0"/>
              <a:t>hypervisor heuristics</a:t>
            </a:r>
          </a:p>
          <a:p>
            <a:pPr lvl="1"/>
            <a:endParaRPr lang="en-US" dirty="0"/>
          </a:p>
          <a:p>
            <a:r>
              <a:rPr lang="en-US" dirty="0" smtClean="0"/>
              <a:t>Implementation of an Android </a:t>
            </a:r>
            <a:r>
              <a:rPr lang="en-US" dirty="0"/>
              <a:t>app</a:t>
            </a:r>
          </a:p>
          <a:p>
            <a:pPr lvl="1"/>
            <a:r>
              <a:rPr lang="en-US" dirty="0"/>
              <a:t>runs the heuristics</a:t>
            </a:r>
          </a:p>
          <a:p>
            <a:pPr lvl="1"/>
            <a:r>
              <a:rPr lang="en-US" dirty="0"/>
              <a:t>send the results to an HTTP server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Repackaging of well known Android malware samples</a:t>
            </a:r>
          </a:p>
          <a:p>
            <a:pPr lvl="1"/>
            <a:r>
              <a:rPr lang="en-US" dirty="0" err="1" smtClean="0"/>
              <a:t>Smali</a:t>
            </a:r>
            <a:r>
              <a:rPr lang="en-US" dirty="0" smtClean="0"/>
              <a:t>/</a:t>
            </a:r>
            <a:r>
              <a:rPr lang="en-US" dirty="0" err="1" smtClean="0"/>
              <a:t>Baksmali</a:t>
            </a:r>
            <a:endParaRPr lang="en-US" dirty="0" smtClean="0"/>
          </a:p>
          <a:p>
            <a:pPr lvl="1"/>
            <a:r>
              <a:rPr lang="en-US" dirty="0" err="1" smtClean="0"/>
              <a:t>Apktool</a:t>
            </a:r>
            <a:endParaRPr lang="en-US" dirty="0" smtClean="0"/>
          </a:p>
          <a:p>
            <a:pPr lvl="1"/>
            <a:r>
              <a:rPr lang="en-US" dirty="0" smtClean="0"/>
              <a:t>Patching the </a:t>
            </a:r>
            <a:r>
              <a:rPr lang="en-US" dirty="0" err="1" smtClean="0"/>
              <a:t>Smali</a:t>
            </a:r>
            <a:r>
              <a:rPr lang="en-US" dirty="0" smtClean="0"/>
              <a:t> </a:t>
            </a:r>
            <a:r>
              <a:rPr lang="en-US" dirty="0" err="1" smtClean="0"/>
              <a:t>Dalvik</a:t>
            </a:r>
            <a:r>
              <a:rPr lang="en-US" dirty="0" smtClean="0"/>
              <a:t> </a:t>
            </a:r>
            <a:r>
              <a:rPr lang="en-US" dirty="0" err="1" smtClean="0"/>
              <a:t>Bytecode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Thanasis Petsas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2B8B-2824-4054-AB2A-0FECFF3A0778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2" descr="C:\Users\user\Documents\IMC presentation\images\forth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114" y="6306265"/>
            <a:ext cx="1910650" cy="59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68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Malware Set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Thanasis</a:t>
            </a:r>
            <a:r>
              <a:rPr lang="en-US" dirty="0" smtClean="0"/>
              <a:t> </a:t>
            </a:r>
            <a:r>
              <a:rPr lang="en-US" dirty="0" err="1" smtClean="0"/>
              <a:t>Petsas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2B8B-2824-4054-AB2A-0FECFF3A077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67205"/>
            <a:ext cx="7986401" cy="320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5485" y="5152346"/>
            <a:ext cx="939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6940" y="5171871"/>
            <a:ext cx="3679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</a:t>
            </a:r>
            <a:r>
              <a:rPr lang="en-US" sz="1600" b="1">
                <a:solidFill>
                  <a:schemeClr val="tx2">
                    <a:lumMod val="60000"/>
                    <a:lumOff val="40000"/>
                  </a:schemeClr>
                </a:solidFill>
              </a:rPr>
              <a:t>://</a:t>
            </a:r>
            <a:r>
              <a:rPr lang="en-US" sz="16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contagiominidump.blogspot.com/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2" descr="C:\Users\user\Documents\IMC presentation\images\forth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114" y="6306265"/>
            <a:ext cx="1910650" cy="59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234122"/>
            <a:ext cx="1162906" cy="278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467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Evaluation: Dynamic Analysis Services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 alone tools</a:t>
            </a:r>
          </a:p>
          <a:p>
            <a:pPr lvl="1"/>
            <a:r>
              <a:rPr lang="en-US" dirty="0" err="1"/>
              <a:t>DroidBox</a:t>
            </a:r>
            <a:r>
              <a:rPr lang="en-US" dirty="0"/>
              <a:t>, </a:t>
            </a:r>
            <a:r>
              <a:rPr lang="en-US" dirty="0" err="1"/>
              <a:t>DroidScope</a:t>
            </a:r>
            <a:r>
              <a:rPr lang="en-US" dirty="0"/>
              <a:t>, </a:t>
            </a:r>
            <a:r>
              <a:rPr lang="en-US" dirty="0" err="1"/>
              <a:t>TaintDroid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 err="1" smtClean="0"/>
              <a:t>Andrubis</a:t>
            </a:r>
            <a:r>
              <a:rPr lang="en-US" dirty="0" smtClean="0"/>
              <a:t>, </a:t>
            </a:r>
            <a:r>
              <a:rPr lang="en-US" dirty="0" err="1" smtClean="0"/>
              <a:t>SandDroid</a:t>
            </a:r>
            <a:r>
              <a:rPr lang="en-US" dirty="0" smtClean="0"/>
              <a:t>, </a:t>
            </a:r>
            <a:r>
              <a:rPr lang="en-US" dirty="0" err="1" smtClean="0"/>
              <a:t>ApkScan</a:t>
            </a:r>
            <a:r>
              <a:rPr lang="en-US" dirty="0" smtClean="0"/>
              <a:t>, Visual Threat, </a:t>
            </a:r>
            <a:r>
              <a:rPr lang="en-US" dirty="0" err="1" smtClean="0"/>
              <a:t>TraceDroid</a:t>
            </a:r>
            <a:r>
              <a:rPr lang="en-US" dirty="0" smtClean="0"/>
              <a:t>, </a:t>
            </a:r>
            <a:r>
              <a:rPr lang="en-US" dirty="0" err="1" smtClean="0"/>
              <a:t>CopperDroid</a:t>
            </a:r>
            <a:r>
              <a:rPr lang="en-US" dirty="0" smtClean="0"/>
              <a:t>, APK Analyzer, </a:t>
            </a:r>
            <a:r>
              <a:rPr lang="en-US" dirty="0" err="1" smtClean="0"/>
              <a:t>ForeSafe</a:t>
            </a:r>
            <a:r>
              <a:rPr lang="en-US" dirty="0" smtClean="0"/>
              <a:t>, Mobile </a:t>
            </a:r>
            <a:r>
              <a:rPr lang="en-US" dirty="0" err="1" smtClean="0"/>
              <a:t>SandBox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Thanasis Petsas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2B8B-2824-4054-AB2A-0FECFF3A077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2" descr="C:\Users\user\Documents\IMC presentation\images\forth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114" y="6306265"/>
            <a:ext cx="1910650" cy="59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89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(1/2)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Thanasis Petsas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2B8B-2824-4054-AB2A-0FECFF3A0778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693" y="1412776"/>
            <a:ext cx="5738615" cy="483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 descr="C:\Users\user\Documents\IMC presentation\images\forth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114" y="6306265"/>
            <a:ext cx="1910650" cy="59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33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603" y="3327826"/>
            <a:ext cx="3599605" cy="3413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Dominates Market 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Smartphones have overtaken client PCs</a:t>
            </a:r>
          </a:p>
          <a:p>
            <a:r>
              <a:rPr lang="en-US" dirty="0" smtClean="0"/>
              <a:t>Android </a:t>
            </a:r>
            <a:r>
              <a:rPr lang="en-US" dirty="0"/>
              <a:t>accounted for 79% of </a:t>
            </a:r>
            <a:r>
              <a:rPr lang="en-US" dirty="0" smtClean="0"/>
              <a:t>global smartphone </a:t>
            </a:r>
            <a:r>
              <a:rPr lang="en-US" dirty="0"/>
              <a:t>market in 2013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Thanasis</a:t>
            </a:r>
            <a:r>
              <a:rPr lang="en-US" dirty="0" smtClean="0"/>
              <a:t> </a:t>
            </a:r>
            <a:r>
              <a:rPr lang="en-US" dirty="0" err="1" smtClean="0"/>
              <a:t>Petsas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2B8B-2824-4054-AB2A-0FECFF3A0778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2" descr="C:\Users\user\Documents\IMC presentation\images\forth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114" y="6306265"/>
            <a:ext cx="1910650" cy="59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04402" y="4974267"/>
            <a:ext cx="12116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79.0%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4048" y="4171727"/>
            <a:ext cx="9294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iOS</a:t>
            </a:r>
            <a:endParaRPr lang="en-US" sz="2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14.2%</a:t>
            </a: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5591247" y="3183810"/>
            <a:ext cx="1080120" cy="504056"/>
          </a:xfrm>
          <a:prstGeom prst="borderCallout1">
            <a:avLst>
              <a:gd name="adj1" fmla="val 18750"/>
              <a:gd name="adj2" fmla="val -8333"/>
              <a:gd name="adj3" fmla="val 88874"/>
              <a:gd name="adj4" fmla="val -50146"/>
            </a:avLst>
          </a:prstGeom>
          <a:solidFill>
            <a:srgbClr val="FDC9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</a:t>
            </a:r>
            <a:b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3.6%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2113" y="4222829"/>
            <a:ext cx="2215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Q2 2013 Smartphone</a:t>
            </a:r>
          </a:p>
          <a:p>
            <a:pPr algn="ctr"/>
            <a:r>
              <a:rPr lang="en-US" b="1" dirty="0" smtClean="0"/>
              <a:t>Market Share</a:t>
            </a:r>
            <a:endParaRPr lang="en-US" b="1" dirty="0"/>
          </a:p>
        </p:txBody>
      </p:sp>
      <p:sp>
        <p:nvSpPr>
          <p:cNvPr id="14" name="Line Callout 1 13"/>
          <p:cNvSpPr/>
          <p:nvPr/>
        </p:nvSpPr>
        <p:spPr>
          <a:xfrm>
            <a:off x="6108950" y="3861048"/>
            <a:ext cx="1080120" cy="504056"/>
          </a:xfrm>
          <a:prstGeom prst="borderCallout1">
            <a:avLst>
              <a:gd name="adj1" fmla="val 18750"/>
              <a:gd name="adj2" fmla="val -8333"/>
              <a:gd name="adj3" fmla="val -10268"/>
              <a:gd name="adj4" fmla="val -72787"/>
            </a:avLst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</a:t>
            </a:r>
            <a:b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3.3%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64980" y="5936933"/>
            <a:ext cx="872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Source:</a:t>
            </a:r>
            <a:endParaRPr lang="el-GR" i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7" name="Picture 3" descr="C:\Users\user\Downloads\Gartner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721" y="5991140"/>
            <a:ext cx="1029695" cy="23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32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589" y="1270143"/>
            <a:ext cx="5848823" cy="496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(2/2)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Thanasis Petsas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2B8B-2824-4054-AB2A-0FECFF3A0778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9" name="Picture 2" descr="C:\Users\user\Documents\IMC presentation\images\forth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114" y="6306265"/>
            <a:ext cx="1910650" cy="59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62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Resilience of </a:t>
            </a:r>
            <a:r>
              <a:rPr lang="en-US" dirty="0" smtClean="0"/>
              <a:t>dynamic </a:t>
            </a:r>
            <a:r>
              <a:rPr lang="en-US" dirty="0"/>
              <a:t>analysis tools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Thanasis Petsas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2B8B-2824-4054-AB2A-0FECFF3A0778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96" y="1504343"/>
            <a:ext cx="8337059" cy="4300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user\Documents\IMC presentation\images\forth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114" y="6306265"/>
            <a:ext cx="1910650" cy="59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25212" y="1628800"/>
            <a:ext cx="1410684" cy="403244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35896" y="1628800"/>
            <a:ext cx="3384376" cy="403244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20271" y="1628800"/>
            <a:ext cx="1656183" cy="403244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286940" y="2522372"/>
            <a:ext cx="3600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316416" y="5671881"/>
            <a:ext cx="3600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66409" y="1268760"/>
            <a:ext cx="774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</a:t>
            </a:r>
            <a:r>
              <a:rPr lang="en-US" sz="2000" b="1" dirty="0" smtClean="0"/>
              <a:t>tatic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788024" y="1268760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</a:t>
            </a:r>
            <a:r>
              <a:rPr lang="en-US" sz="2000" b="1" dirty="0" smtClean="0"/>
              <a:t>ynamic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186559" y="1268760"/>
            <a:ext cx="1345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Hypervisor</a:t>
            </a:r>
            <a:endParaRPr lang="en-US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1259632" y="5775674"/>
            <a:ext cx="7344816" cy="93099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200" dirty="0" smtClean="0"/>
              <a:t>All studied services are vulnerable to 5 or more heuristics</a:t>
            </a:r>
          </a:p>
          <a:p>
            <a:endParaRPr lang="en-US" sz="3200" dirty="0"/>
          </a:p>
          <a:p>
            <a:endParaRPr lang="en-US" sz="3000" dirty="0"/>
          </a:p>
        </p:txBody>
      </p:sp>
      <p:sp>
        <p:nvSpPr>
          <p:cNvPr id="21" name="Rounded Rectangle 20"/>
          <p:cNvSpPr/>
          <p:nvPr/>
        </p:nvSpPr>
        <p:spPr>
          <a:xfrm>
            <a:off x="1259632" y="5773365"/>
            <a:ext cx="7344816" cy="93099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 smtClean="0"/>
              <a:t>These tools failed to infer malicious behavior of the repackaged malware samples</a:t>
            </a:r>
            <a:endParaRPr lang="en-US" sz="3000" dirty="0"/>
          </a:p>
        </p:txBody>
      </p:sp>
      <p:sp>
        <p:nvSpPr>
          <p:cNvPr id="22" name="Rounded Rectangle 21"/>
          <p:cNvSpPr/>
          <p:nvPr/>
        </p:nvSpPr>
        <p:spPr>
          <a:xfrm>
            <a:off x="1259632" y="5757205"/>
            <a:ext cx="7344816" cy="93099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 smtClean="0"/>
              <a:t>Only 1 service provides information about VM evasion attempts </a:t>
            </a:r>
            <a:endParaRPr lang="en-US" sz="3000" dirty="0"/>
          </a:p>
        </p:txBody>
      </p:sp>
      <p:sp>
        <p:nvSpPr>
          <p:cNvPr id="17" name="Rounded Rectangle 16"/>
          <p:cNvSpPr/>
          <p:nvPr/>
        </p:nvSpPr>
        <p:spPr>
          <a:xfrm>
            <a:off x="539552" y="4869160"/>
            <a:ext cx="3024336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7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2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Static heuristics</a:t>
            </a:r>
          </a:p>
          <a:p>
            <a:pPr lvl="1"/>
            <a:r>
              <a:rPr lang="en-US" dirty="0"/>
              <a:t>Emulator modifications</a:t>
            </a:r>
          </a:p>
          <a:p>
            <a:endParaRPr lang="en-US" dirty="0" smtClean="0"/>
          </a:p>
          <a:p>
            <a:r>
              <a:rPr lang="en-US" dirty="0" smtClean="0"/>
              <a:t>Dynamic </a:t>
            </a:r>
            <a:r>
              <a:rPr lang="en-US" dirty="0"/>
              <a:t>heuristics</a:t>
            </a:r>
          </a:p>
          <a:p>
            <a:pPr lvl="1"/>
            <a:r>
              <a:rPr lang="en-US" dirty="0"/>
              <a:t>Realistic sensor event </a:t>
            </a:r>
            <a:r>
              <a:rPr lang="en-US" dirty="0" smtClean="0"/>
              <a:t>simulation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Hypervisor heuristics</a:t>
            </a:r>
          </a:p>
          <a:p>
            <a:pPr lvl="1"/>
            <a:r>
              <a:rPr lang="en-US" dirty="0" smtClean="0"/>
              <a:t>Accurate </a:t>
            </a:r>
            <a:r>
              <a:rPr lang="en-US" dirty="0"/>
              <a:t>b</a:t>
            </a:r>
            <a:r>
              <a:rPr lang="en-US" dirty="0" smtClean="0"/>
              <a:t>inary translation</a:t>
            </a:r>
          </a:p>
          <a:p>
            <a:pPr lvl="1"/>
            <a:r>
              <a:rPr lang="en-US" dirty="0" smtClean="0"/>
              <a:t>Hardware-assisted virtualization</a:t>
            </a:r>
          </a:p>
          <a:p>
            <a:pPr lvl="1"/>
            <a:r>
              <a:rPr lang="en-US" dirty="0" smtClean="0"/>
              <a:t>Hybrid application execution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Thanasis Petsas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2B8B-2824-4054-AB2A-0FECFF3A0778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2" descr="C:\Users\user\Documents\IMC presentation\images\forth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114" y="6306265"/>
            <a:ext cx="1910650" cy="59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02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Evaluation of VM evasion to 12 Android dynamic analysis tools</a:t>
            </a:r>
          </a:p>
          <a:p>
            <a:endParaRPr lang="en-US" dirty="0" smtClean="0"/>
          </a:p>
          <a:p>
            <a:r>
              <a:rPr lang="en-US" dirty="0" smtClean="0"/>
              <a:t>Only </a:t>
            </a:r>
            <a:r>
              <a:rPr lang="en-US" dirty="0"/>
              <a:t>half of the services detected our most trivial heuristics</a:t>
            </a:r>
          </a:p>
          <a:p>
            <a:endParaRPr lang="en-US" dirty="0" smtClean="0"/>
          </a:p>
          <a:p>
            <a:r>
              <a:rPr lang="en-US" dirty="0" smtClean="0"/>
              <a:t>No service was resilient to our dynamic and hypervisor heuristics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Majority of the services failed to detect  repackaged malware</a:t>
            </a:r>
          </a:p>
          <a:p>
            <a:endParaRPr lang="en-US" dirty="0" smtClean="0"/>
          </a:p>
          <a:p>
            <a:r>
              <a:rPr lang="en-US" dirty="0" smtClean="0"/>
              <a:t>Only </a:t>
            </a:r>
            <a:r>
              <a:rPr lang="en-US" dirty="0"/>
              <a:t>1 </a:t>
            </a:r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generated </a:t>
            </a:r>
            <a:r>
              <a:rPr lang="en-US" dirty="0"/>
              <a:t>VM evasion attempts </a:t>
            </a:r>
          </a:p>
          <a:p>
            <a:pPr lvl="1"/>
            <a:r>
              <a:rPr lang="en-US" dirty="0" smtClean="0"/>
              <a:t>was resilient to all our static heuristics 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Thanasis Petsas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2B8B-2824-4054-AB2A-0FECFF3A0778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2" descr="C:\Users\user\Documents\IMC presentation\images\forth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114" y="6306265"/>
            <a:ext cx="1910650" cy="59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62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0798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Thanasis Petsas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2B8B-2824-4054-AB2A-0FECFF3A0778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2" descr="C:\Users\user\Documents\IMC presentation\images\forth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114" y="6306265"/>
            <a:ext cx="1910650" cy="59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85800" y="9087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>
                    <a:lumMod val="85000"/>
                  </a:schemeClr>
                </a:solidFill>
              </a:rPr>
              <a:t>Rage Against The Virtual Machine: </a:t>
            </a:r>
            <a:br>
              <a:rPr lang="en-US" sz="3600" b="1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3600" b="1" dirty="0" smtClean="0">
                <a:solidFill>
                  <a:schemeClr val="bg1">
                    <a:lumMod val="85000"/>
                  </a:schemeClr>
                </a:solidFill>
              </a:rPr>
              <a:t>Hindering Dynamic Analysis of Android Malware</a:t>
            </a:r>
            <a:endParaRPr lang="en-US" sz="3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Subtitle 3"/>
          <p:cNvSpPr txBox="1">
            <a:spLocks/>
          </p:cNvSpPr>
          <p:nvPr/>
        </p:nvSpPr>
        <p:spPr>
          <a:xfrm>
            <a:off x="251520" y="4581128"/>
            <a:ext cx="8423920" cy="1584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Thanasis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Petsas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Giannis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Voyatzis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Elias </a:t>
            </a:r>
            <a:r>
              <a:rPr 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Athanasopoulos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Sotiris Ioannidis,</a:t>
            </a:r>
          </a:p>
          <a:p>
            <a:pPr marL="0" indent="0" algn="ctr">
              <a:buNone/>
            </a:pPr>
            <a:r>
              <a:rPr lang="en-US" sz="1600" dirty="0" smtClean="0"/>
              <a:t>{</a:t>
            </a:r>
            <a:r>
              <a:rPr lang="en-US" sz="1600" dirty="0" err="1" smtClean="0"/>
              <a:t>petsas</a:t>
            </a:r>
            <a:r>
              <a:rPr lang="en-US" sz="1600" dirty="0" smtClean="0"/>
              <a:t>, </a:t>
            </a:r>
            <a:r>
              <a:rPr lang="en-US" sz="1600" dirty="0" err="1" smtClean="0"/>
              <a:t>jvoyatz</a:t>
            </a:r>
            <a:r>
              <a:rPr lang="en-US" sz="1600" dirty="0" smtClean="0"/>
              <a:t>, </a:t>
            </a:r>
            <a:r>
              <a:rPr lang="en-US" sz="1600" dirty="0" err="1" smtClean="0"/>
              <a:t>elathan</a:t>
            </a:r>
            <a:r>
              <a:rPr lang="en-US" sz="1600" dirty="0" smtClean="0"/>
              <a:t>, </a:t>
            </a:r>
            <a:r>
              <a:rPr lang="en-US" sz="1600" dirty="0" err="1" smtClean="0"/>
              <a:t>sotiris</a:t>
            </a:r>
            <a:r>
              <a:rPr lang="en-US" sz="1600" dirty="0" smtClean="0"/>
              <a:t>}@ics.forth.gr</a:t>
            </a:r>
          </a:p>
          <a:p>
            <a:pPr marL="0" indent="0" algn="ctr">
              <a:buNone/>
            </a:pPr>
            <a:r>
              <a:rPr 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Michalis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Polychronakis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pPr marL="0" indent="0" algn="ctr">
              <a:buNone/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mikepo@cs.columbia.edu</a:t>
            </a:r>
          </a:p>
          <a:p>
            <a:pPr marL="0" indent="0" algn="ctr">
              <a:buNone/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69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ratvm\mobile_treats_2013_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61520"/>
            <a:ext cx="4436889" cy="356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Malware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98% </a:t>
            </a:r>
            <a:r>
              <a:rPr lang="en-US" dirty="0"/>
              <a:t>of all mobile threats </a:t>
            </a:r>
            <a:r>
              <a:rPr lang="en-US" dirty="0" smtClean="0"/>
              <a:t>target</a:t>
            </a:r>
            <a:br>
              <a:rPr lang="en-US" dirty="0" smtClean="0"/>
            </a:br>
            <a:r>
              <a:rPr lang="en-US" dirty="0" smtClean="0"/>
              <a:t>Android </a:t>
            </a:r>
            <a:r>
              <a:rPr lang="en-US" dirty="0"/>
              <a:t>devices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Thanasis Petsas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2B8B-2824-4054-AB2A-0FECFF3A077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3" descr="C:\Users\user\Desktop\ratvm\android-malwa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423164"/>
            <a:ext cx="1404156" cy="171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user\Desktop\ratvm\kaspersky_rgb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329" y="2517781"/>
            <a:ext cx="2165831" cy="69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257106" y="2692961"/>
            <a:ext cx="872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Source:</a:t>
            </a:r>
            <a:endParaRPr lang="el-GR" i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3" name="Picture 2" descr="C:\Users\user\Documents\IMC presentation\images\forth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114" y="6306265"/>
            <a:ext cx="1910650" cy="59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771670" y="4222829"/>
            <a:ext cx="3176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</a:t>
            </a:r>
            <a:r>
              <a:rPr lang="en-US" b="1" dirty="0" smtClean="0"/>
              <a:t>istribution </a:t>
            </a:r>
            <a:r>
              <a:rPr lang="en-US" b="1" dirty="0"/>
              <a:t>of mobile </a:t>
            </a:r>
            <a:r>
              <a:rPr lang="en-US" b="1" dirty="0" smtClean="0"/>
              <a:t>malware</a:t>
            </a:r>
          </a:p>
          <a:p>
            <a:pPr algn="ctr"/>
            <a:r>
              <a:rPr lang="en-US" b="1" dirty="0" smtClean="0"/>
              <a:t>detected by platform – 2013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290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specific anti-malware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Static analysis tools (AV apps)</a:t>
            </a:r>
          </a:p>
          <a:p>
            <a:pPr lvl="1"/>
            <a:r>
              <a:rPr lang="en-US" dirty="0" smtClean="0"/>
              <a:t>Identify malware through signatures</a:t>
            </a:r>
          </a:p>
          <a:p>
            <a:pPr lvl="1"/>
            <a:r>
              <a:rPr lang="en-US" dirty="0" smtClean="0"/>
              <a:t>Usually installed by users</a:t>
            </a:r>
          </a:p>
          <a:p>
            <a:pPr lvl="1"/>
            <a:r>
              <a:rPr lang="en-US" dirty="0" smtClean="0"/>
              <a:t>Real time protection</a:t>
            </a:r>
          </a:p>
          <a:p>
            <a:pPr lvl="1"/>
            <a:r>
              <a:rPr lang="en-US" b="1" i="1" dirty="0" smtClean="0"/>
              <a:t>How to evade static analysis?</a:t>
            </a:r>
          </a:p>
          <a:p>
            <a:pPr lvl="2"/>
            <a:endParaRPr lang="en-US" dirty="0" smtClean="0"/>
          </a:p>
          <a:p>
            <a:r>
              <a:rPr lang="en-US" dirty="0"/>
              <a:t>Dynamic analysis </a:t>
            </a:r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Used by security companies</a:t>
            </a:r>
          </a:p>
          <a:p>
            <a:pPr lvl="1"/>
            <a:r>
              <a:rPr lang="en-US" dirty="0" smtClean="0"/>
              <a:t>Run applications on an Emulator</a:t>
            </a:r>
            <a:endParaRPr lang="en-US" dirty="0"/>
          </a:p>
          <a:p>
            <a:pPr lvl="1"/>
            <a:r>
              <a:rPr lang="en-US" dirty="0"/>
              <a:t>Detect </a:t>
            </a:r>
            <a:r>
              <a:rPr lang="en-US" i="1" dirty="0" smtClean="0"/>
              <a:t>suspicious </a:t>
            </a:r>
            <a:r>
              <a:rPr lang="en-US" dirty="0" smtClean="0"/>
              <a:t>behavior</a:t>
            </a:r>
            <a:endParaRPr lang="en-US" dirty="0"/>
          </a:p>
          <a:p>
            <a:pPr lvl="1"/>
            <a:r>
              <a:rPr lang="en-US" b="1" i="1" dirty="0" smtClean="0"/>
              <a:t>How to evade dynamic analysis?</a:t>
            </a:r>
            <a:endParaRPr lang="en-US" b="1" i="1" dirty="0"/>
          </a:p>
          <a:p>
            <a:pPr lvl="1"/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Thanasis Petsas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2B8B-2824-4054-AB2A-0FECFF3A077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 descr="lookou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079" y="1498895"/>
            <a:ext cx="753789" cy="753789"/>
          </a:xfrm>
          <a:prstGeom prst="rect">
            <a:avLst/>
          </a:prstGeom>
        </p:spPr>
      </p:pic>
      <p:pic>
        <p:nvPicPr>
          <p:cNvPr id="9" name="Picture 8" descr="AVG-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881" y="1769335"/>
            <a:ext cx="707555" cy="707555"/>
          </a:xfrm>
          <a:prstGeom prst="rect">
            <a:avLst/>
          </a:prstGeom>
        </p:spPr>
      </p:pic>
      <p:pic>
        <p:nvPicPr>
          <p:cNvPr id="10" name="Picture 9" descr="avast-logo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697" y="1857934"/>
            <a:ext cx="873389" cy="865097"/>
          </a:xfrm>
          <a:prstGeom prst="rect">
            <a:avLst/>
          </a:prstGeom>
        </p:spPr>
      </p:pic>
      <p:pic>
        <p:nvPicPr>
          <p:cNvPr id="12" name="Picture 11" descr="kaspersky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904" y="2432971"/>
            <a:ext cx="809323" cy="606991"/>
          </a:xfrm>
          <a:prstGeom prst="rect">
            <a:avLst/>
          </a:prstGeom>
        </p:spPr>
      </p:pic>
      <p:pic>
        <p:nvPicPr>
          <p:cNvPr id="13" name="Picture 12" descr="Symantec-LOGO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667" y="2622801"/>
            <a:ext cx="753789" cy="753789"/>
          </a:xfrm>
          <a:prstGeom prst="rect">
            <a:avLst/>
          </a:prstGeom>
        </p:spPr>
      </p:pic>
      <p:pic>
        <p:nvPicPr>
          <p:cNvPr id="14" name="Picture 13" descr="trendmicro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090" y="2760877"/>
            <a:ext cx="671029" cy="671029"/>
          </a:xfrm>
          <a:prstGeom prst="rect">
            <a:avLst/>
          </a:prstGeom>
        </p:spPr>
      </p:pic>
      <p:pic>
        <p:nvPicPr>
          <p:cNvPr id="15" name="Picture 14" descr="mcafee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024" y="3223053"/>
            <a:ext cx="753789" cy="75378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868144" y="2708920"/>
            <a:ext cx="2952328" cy="1080120"/>
          </a:xfrm>
          <a:prstGeom prst="roundRect">
            <a:avLst/>
          </a:prstGeom>
          <a:solidFill>
            <a:srgbClr val="00B0F0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DroidChameleon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ASIA CCS’13</a:t>
            </a:r>
          </a:p>
        </p:txBody>
      </p:sp>
      <p:pic>
        <p:nvPicPr>
          <p:cNvPr id="16" name="Picture 15" descr="andrubis_logo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229" y="4293096"/>
            <a:ext cx="829450" cy="1184930"/>
          </a:xfrm>
          <a:prstGeom prst="rect">
            <a:avLst/>
          </a:prstGeom>
        </p:spPr>
      </p:pic>
      <p:pic>
        <p:nvPicPr>
          <p:cNvPr id="18" name="Picture 17" descr="mobilesandbox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397" y="5806418"/>
            <a:ext cx="1488215" cy="618696"/>
          </a:xfrm>
          <a:prstGeom prst="rect">
            <a:avLst/>
          </a:prstGeom>
        </p:spPr>
      </p:pic>
      <p:pic>
        <p:nvPicPr>
          <p:cNvPr id="19" name="Picture 18" descr="apkscan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775" y="5056962"/>
            <a:ext cx="1355615" cy="254936"/>
          </a:xfrm>
          <a:prstGeom prst="rect">
            <a:avLst/>
          </a:prstGeom>
        </p:spPr>
      </p:pic>
      <p:pic>
        <p:nvPicPr>
          <p:cNvPr id="20" name="Picture 19" descr="sanddroid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690" y="5417002"/>
            <a:ext cx="1244083" cy="270888"/>
          </a:xfrm>
          <a:prstGeom prst="rect">
            <a:avLst/>
          </a:prstGeom>
        </p:spPr>
      </p:pic>
      <p:pic>
        <p:nvPicPr>
          <p:cNvPr id="21" name="Picture 20" descr="copperdroid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268" y="5596725"/>
            <a:ext cx="1471495" cy="338444"/>
          </a:xfrm>
          <a:prstGeom prst="rect">
            <a:avLst/>
          </a:prstGeom>
        </p:spPr>
      </p:pic>
      <p:pic>
        <p:nvPicPr>
          <p:cNvPr id="22" name="Picture 21" descr="foresaf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959" y="6030829"/>
            <a:ext cx="1591477" cy="394285"/>
          </a:xfrm>
          <a:prstGeom prst="rect">
            <a:avLst/>
          </a:prstGeom>
        </p:spPr>
      </p:pic>
      <p:pic>
        <p:nvPicPr>
          <p:cNvPr id="23" name="Picture 22" descr="visualthreat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975" y="4336882"/>
            <a:ext cx="1772497" cy="293784"/>
          </a:xfrm>
          <a:prstGeom prst="rect">
            <a:avLst/>
          </a:prstGeom>
        </p:spPr>
      </p:pic>
      <p:pic>
        <p:nvPicPr>
          <p:cNvPr id="24" name="Picture 23" descr="tracedroid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444" y="4739730"/>
            <a:ext cx="1463386" cy="201438"/>
          </a:xfrm>
          <a:prstGeom prst="rect">
            <a:avLst/>
          </a:prstGeom>
        </p:spPr>
      </p:pic>
      <p:pic>
        <p:nvPicPr>
          <p:cNvPr id="25" name="Picture 2" descr="C:\Users\user\Documents\IMC presentation\images\forth.jpe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114" y="6306265"/>
            <a:ext cx="1910650" cy="59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ounded Rectangle 25"/>
          <p:cNvSpPr/>
          <p:nvPr/>
        </p:nvSpPr>
        <p:spPr>
          <a:xfrm>
            <a:off x="5868144" y="4869160"/>
            <a:ext cx="2952328" cy="1080120"/>
          </a:xfrm>
          <a:prstGeom prst="roundRect">
            <a:avLst/>
          </a:prstGeom>
          <a:solidFill>
            <a:srgbClr val="00B0F0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work</a:t>
            </a:r>
          </a:p>
        </p:txBody>
      </p:sp>
    </p:spTree>
    <p:extLst>
      <p:ext uri="{BB962C8B-B14F-4D97-AF65-F5344CB8AC3E}">
        <p14:creationId xmlns:p14="http://schemas.microsoft.com/office/powerpoint/2010/main" val="157925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A taxonomy of emulation evasion heuristics</a:t>
            </a:r>
          </a:p>
          <a:p>
            <a:endParaRPr lang="en-US" dirty="0" smtClean="0"/>
          </a:p>
          <a:p>
            <a:r>
              <a:rPr lang="en-US" dirty="0" smtClean="0"/>
              <a:t>Evaluation of our heuristics on popular dynamic analysis services for Android</a:t>
            </a:r>
          </a:p>
          <a:p>
            <a:endParaRPr lang="en-US" dirty="0" smtClean="0"/>
          </a:p>
          <a:p>
            <a:r>
              <a:rPr lang="en-US" dirty="0"/>
              <a:t>Countermeasures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i="1" dirty="0" smtClean="0"/>
          </a:p>
          <a:p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Thanasis Petsas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2B8B-2824-4054-AB2A-0FECFF3A077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2" descr="C:\Users\user\Documents\IMC presentation\images\forth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114" y="6306265"/>
            <a:ext cx="1910650" cy="59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899592" y="1714919"/>
            <a:ext cx="7344816" cy="12961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Objective:</a:t>
            </a:r>
            <a:r>
              <a:rPr lang="en-US" sz="3000" dirty="0"/>
              <a:t> </a:t>
            </a:r>
            <a:r>
              <a:rPr lang="en-US" sz="3000" i="1" dirty="0" smtClean="0"/>
              <a:t>Can we effectively detect Android emulated analysis environment?</a:t>
            </a:r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325338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Evasion Heuristics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Thanasis Petsas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2B8B-2824-4054-AB2A-0FECFF3A0778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913863"/>
              </p:ext>
            </p:extLst>
          </p:nvPr>
        </p:nvGraphicFramePr>
        <p:xfrm>
          <a:off x="251520" y="2060848"/>
          <a:ext cx="8712968" cy="359518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84176"/>
                <a:gridCol w="3744416"/>
                <a:gridCol w="3384376"/>
              </a:tblGrid>
              <a:tr h="39946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Category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Type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Examples</a:t>
                      </a:r>
                      <a:endParaRPr lang="en-US" b="1" dirty="0"/>
                    </a:p>
                  </a:txBody>
                  <a:tcPr/>
                </a:tc>
              </a:tr>
              <a:tr h="1044256">
                <a:tc>
                  <a:txBody>
                    <a:bodyPr/>
                    <a:lstStyle/>
                    <a:p>
                      <a:pPr algn="l"/>
                      <a:endParaRPr lang="en-US" sz="2200" b="1" dirty="0" smtClean="0"/>
                    </a:p>
                    <a:p>
                      <a:pPr algn="l"/>
                      <a:r>
                        <a:rPr lang="en-US" sz="2200" b="1" dirty="0" smtClean="0"/>
                        <a:t>Static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 smtClean="0"/>
                    </a:p>
                    <a:p>
                      <a:pPr algn="l"/>
                      <a:r>
                        <a:rPr lang="en-US" dirty="0" smtClean="0"/>
                        <a:t>Pre-installed static</a:t>
                      </a:r>
                      <a:r>
                        <a:rPr lang="en-US" baseline="0" dirty="0" smtClean="0"/>
                        <a:t> 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IMEI has</a:t>
                      </a:r>
                      <a:r>
                        <a:rPr lang="en-US" baseline="0" dirty="0" smtClean="0"/>
                        <a:t> a fixed value</a:t>
                      </a:r>
                      <a:endParaRPr lang="en-US" dirty="0"/>
                    </a:p>
                  </a:txBody>
                  <a:tcPr/>
                </a:tc>
              </a:tr>
              <a:tr h="1136355">
                <a:tc>
                  <a:txBody>
                    <a:bodyPr/>
                    <a:lstStyle/>
                    <a:p>
                      <a:pPr algn="l"/>
                      <a:endParaRPr lang="en-US" sz="2200" b="1" dirty="0" smtClean="0"/>
                    </a:p>
                    <a:p>
                      <a:pPr algn="l"/>
                      <a:r>
                        <a:rPr lang="en-US" sz="2200" b="1" dirty="0" smtClean="0"/>
                        <a:t>Dynamic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 smtClean="0"/>
                    </a:p>
                    <a:p>
                      <a:pPr algn="l"/>
                      <a:r>
                        <a:rPr lang="en-US" dirty="0" smtClean="0"/>
                        <a:t>Dynamic</a:t>
                      </a:r>
                      <a:r>
                        <a:rPr lang="en-US" baseline="0" dirty="0" smtClean="0"/>
                        <a:t> information does not 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Sensors</a:t>
                      </a:r>
                      <a:r>
                        <a:rPr lang="en-US" baseline="0" dirty="0" smtClean="0"/>
                        <a:t> produce always the same value</a:t>
                      </a:r>
                      <a:endParaRPr lang="en-US" dirty="0"/>
                    </a:p>
                  </a:txBody>
                  <a:tcPr/>
                </a:tc>
              </a:tr>
              <a:tr h="1015111">
                <a:tc>
                  <a:txBody>
                    <a:bodyPr/>
                    <a:lstStyle/>
                    <a:p>
                      <a:pPr algn="l"/>
                      <a:endParaRPr lang="en-US" sz="2200" b="1" dirty="0" smtClean="0"/>
                    </a:p>
                    <a:p>
                      <a:pPr algn="l"/>
                      <a:r>
                        <a:rPr lang="en-US" sz="2200" b="1" dirty="0" smtClean="0"/>
                        <a:t>Hypervisor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 smtClean="0"/>
                    </a:p>
                    <a:p>
                      <a:pPr algn="l"/>
                      <a:r>
                        <a:rPr lang="en-US" dirty="0" smtClean="0"/>
                        <a:t>VM instruction</a:t>
                      </a:r>
                      <a:r>
                        <a:rPr lang="en-US" baseline="0" dirty="0" smtClean="0"/>
                        <a:t> emulation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Native code runs differently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 descr="C:\Users\user\Documents\IMC presentation\images\forth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114" y="6306265"/>
            <a:ext cx="1910650" cy="59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02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Device </a:t>
            </a:r>
            <a:r>
              <a:rPr lang="en-US" dirty="0"/>
              <a:t>ID (</a:t>
            </a:r>
            <a:r>
              <a:rPr lang="en-US" b="1" i="1" dirty="0" err="1">
                <a:cs typeface="Courier New" pitchFamily="49" charset="0"/>
              </a:rPr>
              <a:t>IdH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IMEI, </a:t>
            </a:r>
            <a:r>
              <a:rPr lang="en-US" dirty="0" smtClean="0"/>
              <a:t>IMSI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Current </a:t>
            </a:r>
            <a:r>
              <a:rPr lang="en-US" dirty="0"/>
              <a:t>build (</a:t>
            </a:r>
            <a:r>
              <a:rPr lang="en-US" b="1" i="1" dirty="0" err="1">
                <a:cs typeface="Courier New" pitchFamily="49" charset="0"/>
              </a:rPr>
              <a:t>buildH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Fields: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PRODUCT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MODEL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HARDWARE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Routing table (</a:t>
            </a:r>
            <a:r>
              <a:rPr lang="en-US" b="1" i="1" dirty="0" err="1" smtClean="0">
                <a:cs typeface="Courier New" pitchFamily="49" charset="0"/>
              </a:rPr>
              <a:t>netH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virtual </a:t>
            </a:r>
            <a:r>
              <a:rPr lang="en-US" dirty="0" smtClean="0"/>
              <a:t>router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address space: 10.0.2/24</a:t>
            </a:r>
          </a:p>
          <a:p>
            <a:pPr lvl="1"/>
            <a:r>
              <a:rPr lang="en-US" dirty="0" smtClean="0"/>
              <a:t>Emulated network</a:t>
            </a:r>
            <a:br>
              <a:rPr lang="en-US" dirty="0" smtClean="0"/>
            </a:br>
            <a:r>
              <a:rPr lang="en-US" dirty="0" smtClean="0"/>
              <a:t>IP address: 10.0.2.15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Thanasis Petsas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2B8B-2824-4054-AB2A-0FECFF3A077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2" descr="C:\Users\user\Documents\IMC presentation\images\forth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114" y="6306265"/>
            <a:ext cx="1910650" cy="59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user\Desktop\ratvm\Nexus 5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388436"/>
            <a:ext cx="1812264" cy="123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ratvm\Android-2.2-Froyo-Emulator-for-PC-and-Mac-OS-X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333" y="1430968"/>
            <a:ext cx="1520139" cy="10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48064" y="3183267"/>
            <a:ext cx="225254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123456789012347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6096024" y="2690477"/>
            <a:ext cx="248712" cy="412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73586" y="3182818"/>
            <a:ext cx="156048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endParaRPr lang="en-US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7902422" y="2690477"/>
            <a:ext cx="248712" cy="412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902662" y="3182818"/>
            <a:ext cx="115953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latin typeface="+mj-lt"/>
                <a:ea typeface="Tahoma" pitchFamily="34" charset="0"/>
                <a:cs typeface="Tahoma" pitchFamily="34" charset="0"/>
              </a:rPr>
              <a:t>IMEI</a:t>
            </a:r>
            <a:endParaRPr lang="en-US" b="1" i="1" dirty="0"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12523" y="3656057"/>
            <a:ext cx="114967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latin typeface="+mj-lt"/>
                <a:ea typeface="Tahoma" pitchFamily="34" charset="0"/>
                <a:cs typeface="Tahoma" pitchFamily="34" charset="0"/>
              </a:rPr>
              <a:t>MODEL</a:t>
            </a:r>
            <a:endParaRPr lang="en-US" b="1" i="1" dirty="0"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50517" y="3646765"/>
            <a:ext cx="223349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Nexus 5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73586" y="3646765"/>
            <a:ext cx="156324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oogle_sdk</a:t>
            </a:r>
            <a:endParaRPr lang="en-US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12523" y="4150821"/>
            <a:ext cx="1149674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net/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tcp</a:t>
            </a:r>
            <a:endParaRPr lang="en-US" b="1" i="1" dirty="0">
              <a:latin typeface="Courier New" pitchFamily="49" charset="0"/>
              <a:ea typeface="Tahoma" pitchFamily="34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50517" y="4150821"/>
            <a:ext cx="223349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Ordinary</a:t>
            </a:r>
            <a:br>
              <a:rPr lang="en-US" i="1" dirty="0" smtClean="0">
                <a:latin typeface="Courier New" pitchFamily="49" charset="0"/>
                <a:cs typeface="Courier New" pitchFamily="49" charset="0"/>
              </a:rPr>
            </a:b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network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73586" y="4149480"/>
            <a:ext cx="1573543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Emulated</a:t>
            </a:r>
            <a:br>
              <a:rPr lang="en-US" i="1" dirty="0" smtClean="0">
                <a:latin typeface="Courier New" pitchFamily="49" charset="0"/>
                <a:cs typeface="Courier New" pitchFamily="49" charset="0"/>
              </a:rPr>
            </a:b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network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5576" y="2183599"/>
            <a:ext cx="2160240" cy="792088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55576" y="3140967"/>
            <a:ext cx="2952328" cy="1009853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55576" y="4291355"/>
            <a:ext cx="3147086" cy="1585917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987824" y="2204627"/>
            <a:ext cx="1944216" cy="75003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 Pincer malware family</a:t>
            </a:r>
          </a:p>
        </p:txBody>
      </p:sp>
    </p:spTree>
    <p:extLst>
      <p:ext uri="{BB962C8B-B14F-4D97-AF65-F5344CB8AC3E}">
        <p14:creationId xmlns:p14="http://schemas.microsoft.com/office/powerpoint/2010/main" val="270025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10" grpId="0" animBg="1"/>
      <p:bldP spid="10" grpId="1" animBg="1"/>
      <p:bldP spid="24" grpId="0" animBg="1"/>
      <p:bldP spid="24" grpId="1" animBg="1"/>
      <p:bldP spid="25" grpId="0" animBg="1"/>
      <p:bldP spid="25" grpId="1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Sensors:</a:t>
            </a:r>
          </a:p>
          <a:p>
            <a:pPr lvl="1"/>
            <a:r>
              <a:rPr lang="en-US" dirty="0" smtClean="0"/>
              <a:t>A key difference between mobile &amp; conventional systems</a:t>
            </a:r>
          </a:p>
          <a:p>
            <a:pPr lvl="1"/>
            <a:r>
              <a:rPr lang="en-US" dirty="0" smtClean="0"/>
              <a:t>new </a:t>
            </a:r>
            <a:r>
              <a:rPr lang="en-US" dirty="0"/>
              <a:t>opportunities </a:t>
            </a:r>
            <a:r>
              <a:rPr lang="en-US" dirty="0" smtClean="0"/>
              <a:t>for mobile devices identification</a:t>
            </a:r>
          </a:p>
          <a:p>
            <a:pPr lvl="1"/>
            <a:r>
              <a:rPr lang="en-US" b="1" i="1" dirty="0" smtClean="0"/>
              <a:t>Can emulators realistically simulate device sensors?</a:t>
            </a:r>
            <a:endParaRPr lang="en-US" dirty="0" smtClean="0"/>
          </a:p>
          <a:p>
            <a:pPr lvl="2"/>
            <a:r>
              <a:rPr lang="en-US" dirty="0" smtClean="0"/>
              <a:t>Partially: same value, equal time intervals</a:t>
            </a:r>
            <a:endParaRPr lang="en-US" b="1" i="1" dirty="0" smtClean="0"/>
          </a:p>
        </p:txBody>
      </p:sp>
      <p:pic>
        <p:nvPicPr>
          <p:cNvPr id="3077" name="Picture 5" descr="C:\Users\user\Desktop\ratvm\android_sensor_si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455" y="2176104"/>
            <a:ext cx="1468920" cy="146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Heuristics (1/3)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Thanasis Petsas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2B8B-2824-4054-AB2A-0FECFF3A077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2" descr="C:\Users\user\Documents\IMC presentation\images\forth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114" y="6306265"/>
            <a:ext cx="1910650" cy="59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user\Desktop\ratvm\sensor_pn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785" y="1780321"/>
            <a:ext cx="1520615" cy="161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user\Desktop\ratvm\unname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551" y="1412776"/>
            <a:ext cx="752468" cy="75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34165" y="1916832"/>
            <a:ext cx="158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b="1" dirty="0" smtClean="0">
                <a:solidFill>
                  <a:srgbClr val="C00000"/>
                </a:solidFill>
              </a:rPr>
              <a:t>ccelerometer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14230" y="1907540"/>
            <a:ext cx="118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Gyroscope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11760" y="15475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GPS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9592" y="2348880"/>
            <a:ext cx="157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Gravity Sensor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81098" y="2348880"/>
            <a:ext cx="179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Proximity Sensor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75656" y="2771636"/>
            <a:ext cx="1678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Rotation Vector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99127" y="2771636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Magnetic </a:t>
            </a:r>
            <a:r>
              <a:rPr lang="en-US" b="1" dirty="0">
                <a:solidFill>
                  <a:srgbClr val="C00000"/>
                </a:solidFill>
              </a:rPr>
              <a:t>F</a:t>
            </a:r>
            <a:r>
              <a:rPr lang="en-US" b="1" dirty="0" smtClean="0">
                <a:solidFill>
                  <a:srgbClr val="C00000"/>
                </a:solidFill>
              </a:rPr>
              <a:t>ield</a:t>
            </a:r>
          </a:p>
        </p:txBody>
      </p:sp>
    </p:spTree>
    <p:extLst>
      <p:ext uri="{BB962C8B-B14F-4D97-AF65-F5344CB8AC3E}">
        <p14:creationId xmlns:p14="http://schemas.microsoft.com/office/powerpoint/2010/main" val="329641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Heuristics </a:t>
            </a:r>
            <a:r>
              <a:rPr lang="en-US" dirty="0" smtClean="0"/>
              <a:t>(2/3)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Thanasis Petsas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2B8B-2824-4054-AB2A-0FECFF3A077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2" descr="C:\Users\user\Documents\IMC presentation\images\forth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114" y="6306265"/>
            <a:ext cx="1910650" cy="59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313" y="1556792"/>
            <a:ext cx="5423391" cy="37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899592" y="5373216"/>
            <a:ext cx="7344816" cy="9361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Generation of </a:t>
            </a:r>
            <a:r>
              <a:rPr lang="en-US" sz="3200" dirty="0">
                <a:solidFill>
                  <a:schemeClr val="bg1"/>
                </a:solidFill>
              </a:rPr>
              <a:t>the </a:t>
            </a:r>
            <a:r>
              <a:rPr lang="en-US" sz="3200" dirty="0" smtClean="0">
                <a:solidFill>
                  <a:schemeClr val="bg1"/>
                </a:solidFill>
              </a:rPr>
              <a:t>same value </a:t>
            </a:r>
            <a:r>
              <a:rPr lang="en-US" sz="3200" dirty="0">
                <a:solidFill>
                  <a:schemeClr val="bg1"/>
                </a:solidFill>
              </a:rPr>
              <a:t>at equal time </a:t>
            </a:r>
            <a:r>
              <a:rPr lang="en-US" sz="3200" dirty="0" smtClean="0">
                <a:solidFill>
                  <a:schemeClr val="bg1"/>
                </a:solidFill>
              </a:rPr>
              <a:t>intervals</a:t>
            </a:r>
            <a:endParaRPr lang="en-US" sz="3000" b="1" i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627784" y="3109069"/>
            <a:ext cx="20350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766758" y="3183501"/>
            <a:ext cx="0" cy="13256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694750" y="3057115"/>
            <a:ext cx="144016" cy="103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60032" y="2924403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0.8 ± 0.003043</a:t>
            </a:r>
          </a:p>
        </p:txBody>
      </p:sp>
    </p:spTree>
    <p:extLst>
      <p:ext uri="{BB962C8B-B14F-4D97-AF65-F5344CB8AC3E}">
        <p14:creationId xmlns:p14="http://schemas.microsoft.com/office/powerpoint/2010/main" val="208023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3196</TotalTime>
  <Words>1893</Words>
  <Application>Microsoft Office PowerPoint</Application>
  <PresentationFormat>On-screen Show (4:3)</PresentationFormat>
  <Paragraphs>443</Paragraphs>
  <Slides>24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Rage Against The Virtual Machine:  Hindering Dynamic Analysis of Android Malware</vt:lpstr>
      <vt:lpstr>Android Dominates Market Share</vt:lpstr>
      <vt:lpstr>Android Malware</vt:lpstr>
      <vt:lpstr>Android specific anti-malware tools</vt:lpstr>
      <vt:lpstr>Our Study</vt:lpstr>
      <vt:lpstr>VM Evasion Heuristics</vt:lpstr>
      <vt:lpstr>Static Heuristics</vt:lpstr>
      <vt:lpstr>Dynamic Heuristics (1/3)</vt:lpstr>
      <vt:lpstr>Dynamic Heuristics (2/3)</vt:lpstr>
      <vt:lpstr>Dynamic Heuristics (3/3)</vt:lpstr>
      <vt:lpstr>Hypervisor Heuristics</vt:lpstr>
      <vt:lpstr>Identify QEMU Scheduling (1/2)</vt:lpstr>
      <vt:lpstr>Identify QEMU Scheduling (2/2)</vt:lpstr>
      <vt:lpstr>ARM Architecture</vt:lpstr>
      <vt:lpstr>Identify QEMU execution – xFlowH</vt:lpstr>
      <vt:lpstr>Implementation</vt:lpstr>
      <vt:lpstr>Evaluation: Malware Set</vt:lpstr>
      <vt:lpstr>Evaluation: Dynamic Analysis Services </vt:lpstr>
      <vt:lpstr>Methodology (1/2)</vt:lpstr>
      <vt:lpstr>Methodology (2/2)</vt:lpstr>
      <vt:lpstr>Resilience of dynamic analysis tools</vt:lpstr>
      <vt:lpstr>Countermeasures</vt:lpstr>
      <vt:lpstr>Summary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Rage Against the Virtual Machine: Hindering Dynamic Analysis of Android Malware</dc:title>
  <dc:creator>user</dc:creator>
  <cp:lastModifiedBy>user</cp:lastModifiedBy>
  <cp:revision>175</cp:revision>
  <dcterms:created xsi:type="dcterms:W3CDTF">2014-03-15T18:30:48Z</dcterms:created>
  <dcterms:modified xsi:type="dcterms:W3CDTF">2014-04-13T00:50:37Z</dcterms:modified>
</cp:coreProperties>
</file>