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7" r:id="rId2"/>
  </p:sldIdLst>
  <p:sldSz cx="30275213" cy="42803763"/>
  <p:notesSz cx="6858000" cy="9144000"/>
  <p:embeddedFontLst>
    <p:embeddedFont>
      <p:font typeface="KCC-간판체" panose="02000600000000000000" pitchFamily="50" charset="-127"/>
      <p:regular r:id="rId3"/>
    </p:embeddedFont>
    <p:embeddedFont>
      <p:font typeface="배달의민족 한나체 Pro" panose="020B0600000101010101" pitchFamily="50" charset="-127"/>
      <p:regular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6"/>
    <a:srgbClr val="0EB1DF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3" autoAdjust="0"/>
    <p:restoredTop sz="94660"/>
  </p:normalViewPr>
  <p:slideViewPr>
    <p:cSldViewPr snapToGrid="0">
      <p:cViewPr>
        <p:scale>
          <a:sx n="25" d="100"/>
          <a:sy n="25" d="100"/>
        </p:scale>
        <p:origin x="1685" y="1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2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8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96D78-480B-4EFF-969E-DDB1B12A550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7A04D-D12F-4E3F-AB7B-FC2B52277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8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995B24-9043-1B8A-B609-43BF03D103C7}"/>
              </a:ext>
            </a:extLst>
          </p:cNvPr>
          <p:cNvSpPr/>
          <p:nvPr/>
        </p:nvSpPr>
        <p:spPr>
          <a:xfrm>
            <a:off x="18617612" y="31025561"/>
            <a:ext cx="5179339" cy="567862"/>
          </a:xfrm>
          <a:prstGeom prst="rect">
            <a:avLst/>
          </a:prstGeom>
          <a:solidFill>
            <a:srgbClr val="0EB1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1947DC6-C6F4-E4F5-A0A1-B6424656CDA9}"/>
              </a:ext>
            </a:extLst>
          </p:cNvPr>
          <p:cNvSpPr/>
          <p:nvPr/>
        </p:nvSpPr>
        <p:spPr>
          <a:xfrm>
            <a:off x="1005840" y="29890191"/>
            <a:ext cx="16703040" cy="12028956"/>
          </a:xfrm>
          <a:prstGeom prst="roundRect">
            <a:avLst>
              <a:gd name="adj" fmla="val 13289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F28614-659F-68AC-AD39-D1046BE299FD}"/>
              </a:ext>
            </a:extLst>
          </p:cNvPr>
          <p:cNvSpPr/>
          <p:nvPr/>
        </p:nvSpPr>
        <p:spPr>
          <a:xfrm>
            <a:off x="1641315" y="31026550"/>
            <a:ext cx="7193280" cy="581210"/>
          </a:xfrm>
          <a:prstGeom prst="rect">
            <a:avLst/>
          </a:prstGeom>
          <a:solidFill>
            <a:srgbClr val="0EB1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1204A41-62C3-48A5-40CE-97C1E3B7D1DF}"/>
              </a:ext>
            </a:extLst>
          </p:cNvPr>
          <p:cNvSpPr/>
          <p:nvPr/>
        </p:nvSpPr>
        <p:spPr>
          <a:xfrm>
            <a:off x="1005840" y="15573555"/>
            <a:ext cx="28301852" cy="13365766"/>
          </a:xfrm>
          <a:prstGeom prst="roundRect">
            <a:avLst>
              <a:gd name="adj" fmla="val 13289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0FB9F0-BBEB-79F9-8846-CCAE3F6D7694}"/>
              </a:ext>
            </a:extLst>
          </p:cNvPr>
          <p:cNvSpPr/>
          <p:nvPr/>
        </p:nvSpPr>
        <p:spPr>
          <a:xfrm>
            <a:off x="1922501" y="16791844"/>
            <a:ext cx="5179339" cy="567862"/>
          </a:xfrm>
          <a:prstGeom prst="rect">
            <a:avLst/>
          </a:prstGeom>
          <a:solidFill>
            <a:srgbClr val="0EB1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948559-C4E9-6BCA-019E-DE6040061FCE}"/>
              </a:ext>
            </a:extLst>
          </p:cNvPr>
          <p:cNvSpPr/>
          <p:nvPr/>
        </p:nvSpPr>
        <p:spPr>
          <a:xfrm>
            <a:off x="1594423" y="6180406"/>
            <a:ext cx="7404376" cy="647620"/>
          </a:xfrm>
          <a:prstGeom prst="rect">
            <a:avLst/>
          </a:prstGeom>
          <a:solidFill>
            <a:srgbClr val="0EB1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694A524-8AC2-C9D7-9A5E-018AC397FD31}"/>
              </a:ext>
            </a:extLst>
          </p:cNvPr>
          <p:cNvSpPr/>
          <p:nvPr/>
        </p:nvSpPr>
        <p:spPr>
          <a:xfrm>
            <a:off x="562709" y="464178"/>
            <a:ext cx="16703040" cy="4599603"/>
          </a:xfrm>
          <a:prstGeom prst="roundRect">
            <a:avLst>
              <a:gd name="adj" fmla="val 31606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3B15-7542-2262-8261-0C30E1E3B9BB}"/>
              </a:ext>
            </a:extLst>
          </p:cNvPr>
          <p:cNvSpPr txBox="1"/>
          <p:nvPr/>
        </p:nvSpPr>
        <p:spPr>
          <a:xfrm>
            <a:off x="1216854" y="964569"/>
            <a:ext cx="1087228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dirty="0">
                <a:latin typeface="KCC-간판체" panose="02000600000000000000" pitchFamily="50" charset="-127"/>
                <a:ea typeface="KCC-간판체" panose="02000600000000000000" pitchFamily="50" charset="-127"/>
              </a:rPr>
              <a:t>오늘</a:t>
            </a:r>
            <a:r>
              <a:rPr lang="ko-KR" altLang="en-US" sz="16600" dirty="0">
                <a:solidFill>
                  <a:srgbClr val="0EB1DF"/>
                </a:solidFill>
                <a:latin typeface="KCC-간판체" panose="02000600000000000000" pitchFamily="50" charset="-127"/>
                <a:ea typeface="KCC-간판체" panose="02000600000000000000" pitchFamily="50" charset="-127"/>
              </a:rPr>
              <a:t>도도</a:t>
            </a:r>
            <a:r>
              <a:rPr lang="ko-KR" altLang="en-US" sz="16600" dirty="0">
                <a:latin typeface="KCC-간판체" panose="02000600000000000000" pitchFamily="50" charset="-127"/>
                <a:ea typeface="KCC-간판체" panose="02000600000000000000" pitchFamily="50" charset="-127"/>
              </a:rPr>
              <a:t>전</a:t>
            </a:r>
            <a:endParaRPr lang="en-US" altLang="ko-KR" sz="16600" dirty="0">
              <a:latin typeface="KCC-간판체" panose="02000600000000000000" pitchFamily="50" charset="-127"/>
              <a:ea typeface="KCC-간판체" panose="02000600000000000000" pitchFamily="50" charset="-127"/>
            </a:endParaRPr>
          </a:p>
          <a:p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AI</a:t>
            </a:r>
            <a:r>
              <a:rPr lang="ko-KR" altLang="en-US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기반 챌린지 인증 서비스</a:t>
            </a:r>
            <a:endParaRPr lang="ko-KR" altLang="en-US" sz="6000" dirty="0">
              <a:latin typeface="KCC-간판체" panose="02000600000000000000" pitchFamily="50" charset="-127"/>
              <a:ea typeface="KCC-간판체" panose="02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5347-7B97-33B0-0B85-A6D376E7F741}"/>
              </a:ext>
            </a:extLst>
          </p:cNvPr>
          <p:cNvSpPr txBox="1"/>
          <p:nvPr/>
        </p:nvSpPr>
        <p:spPr>
          <a:xfrm>
            <a:off x="24752434" y="408443"/>
            <a:ext cx="4968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16</a:t>
            </a:r>
            <a:r>
              <a:rPr lang="ko-KR" altLang="en-US" sz="40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 도도한 </a:t>
            </a:r>
            <a:r>
              <a:rPr lang="ko-KR" altLang="en-US" sz="4000" dirty="0" err="1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도도팀</a:t>
            </a:r>
            <a:endParaRPr lang="en-US" altLang="ko-KR" sz="4000" dirty="0">
              <a:solidFill>
                <a:srgbClr val="0EB1D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20185281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김세호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20191362 </a:t>
            </a:r>
            <a:r>
              <a:rPr lang="ko-KR" altLang="en-US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노형준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20203031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김규리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20213079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정수현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20213085 </a:t>
            </a:r>
            <a:r>
              <a:rPr lang="ko-KR" altLang="en-US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조서림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" name="그림 9" descr="장난감, 만화 영화, 동물 피규어이(가) 표시된 사진&#10;&#10;자동 생성된 설명">
            <a:extLst>
              <a:ext uri="{FF2B5EF4-FFF2-40B4-BE49-F238E27FC236}">
                <a16:creationId xmlns:a16="http://schemas.microsoft.com/office/drawing/2014/main" id="{85C3CC41-D080-A37D-F612-D8BDAD60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202" y="665122"/>
            <a:ext cx="5002523" cy="44450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A37C93-B16E-FE20-F3F8-B2D08595A998}"/>
              </a:ext>
            </a:extLst>
          </p:cNvPr>
          <p:cNvSpPr txBox="1"/>
          <p:nvPr/>
        </p:nvSpPr>
        <p:spPr>
          <a:xfrm>
            <a:off x="2240280" y="16293274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6A48D-454C-BF19-6F3C-39DF06D777D9}"/>
              </a:ext>
            </a:extLst>
          </p:cNvPr>
          <p:cNvSpPr txBox="1"/>
          <p:nvPr/>
        </p:nvSpPr>
        <p:spPr>
          <a:xfrm>
            <a:off x="1466444" y="19331964"/>
            <a:ext cx="646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개인의 목표에 맞는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 /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일반 인증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7411A-F5F1-4CA2-7F69-C284D7727E2F}"/>
              </a:ext>
            </a:extLst>
          </p:cNvPr>
          <p:cNvSpPr txBox="1"/>
          <p:nvPr/>
        </p:nvSpPr>
        <p:spPr>
          <a:xfrm>
            <a:off x="8359477" y="19331964"/>
            <a:ext cx="67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공동의 목표를 함께 이루는 그룹인증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F8E94-3F5D-7A69-C17B-31B3CC5CBDFE}"/>
              </a:ext>
            </a:extLst>
          </p:cNvPr>
          <p:cNvSpPr txBox="1"/>
          <p:nvPr/>
        </p:nvSpPr>
        <p:spPr>
          <a:xfrm>
            <a:off x="14867943" y="19351711"/>
            <a:ext cx="770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챌린지 현황을 한 번에 볼 수 있는 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월간 리포트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1EB87-39B1-0960-9EE6-66E66CDB12D4}"/>
              </a:ext>
            </a:extLst>
          </p:cNvPr>
          <p:cNvSpPr txBox="1"/>
          <p:nvPr/>
        </p:nvSpPr>
        <p:spPr>
          <a:xfrm>
            <a:off x="22926485" y="19351711"/>
            <a:ext cx="5607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챌린지를 지속하게 도와주는 나만의 바다 꾸미기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F05D3-A1EF-C5F0-27BF-EC143BF96020}"/>
              </a:ext>
            </a:extLst>
          </p:cNvPr>
          <p:cNvSpPr txBox="1"/>
          <p:nvPr/>
        </p:nvSpPr>
        <p:spPr>
          <a:xfrm>
            <a:off x="1466444" y="27351628"/>
            <a:ext cx="646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가장 많은 사용자가 참여하는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운동과 학습에 대해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인증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32D98-0962-B7C5-1DE1-40215CC3ACB0}"/>
              </a:ext>
            </a:extLst>
          </p:cNvPr>
          <p:cNvSpPr txBox="1"/>
          <p:nvPr/>
        </p:nvSpPr>
        <p:spPr>
          <a:xfrm>
            <a:off x="9045691" y="27351627"/>
            <a:ext cx="5308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마일스톤을 달성해 나가며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하나의 목표를 향해 다같이 도전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34B9A-3168-131E-99B0-A8EACFEC1014}"/>
              </a:ext>
            </a:extLst>
          </p:cNvPr>
          <p:cNvSpPr txBox="1"/>
          <p:nvPr/>
        </p:nvSpPr>
        <p:spPr>
          <a:xfrm>
            <a:off x="16491245" y="27351626"/>
            <a:ext cx="442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챌린지 </a:t>
            </a:r>
            <a:r>
              <a:rPr lang="ko-KR" altLang="en-US" sz="2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달성률과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가장 많이 활동한 분야를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E8BC1-2DBA-B688-5A39-270213853EFB}"/>
              </a:ext>
            </a:extLst>
          </p:cNvPr>
          <p:cNvSpPr txBox="1"/>
          <p:nvPr/>
        </p:nvSpPr>
        <p:spPr>
          <a:xfrm>
            <a:off x="22810462" y="27351626"/>
            <a:ext cx="560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챌린지 달성으로 획득한 코인을 통해 바다 생물들을 구매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00E36-AA86-008F-8CCB-72E5C486377A}"/>
              </a:ext>
            </a:extLst>
          </p:cNvPr>
          <p:cNvSpPr txBox="1"/>
          <p:nvPr/>
        </p:nvSpPr>
        <p:spPr>
          <a:xfrm>
            <a:off x="1835264" y="30540165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74348-15C8-6D2D-23C6-1654E3D03798}"/>
              </a:ext>
            </a:extLst>
          </p:cNvPr>
          <p:cNvSpPr txBox="1"/>
          <p:nvPr/>
        </p:nvSpPr>
        <p:spPr>
          <a:xfrm>
            <a:off x="19019036" y="30495171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기대효과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DD09E7B-CAD1-A025-9E0E-EFFB9481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4" y="20604402"/>
            <a:ext cx="3634303" cy="63115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31E7556-BEF7-467F-39E4-A4916E43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42" y="20604402"/>
            <a:ext cx="3634303" cy="631153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3E4D888A-F9F6-E38C-7533-6316ED425E41}"/>
              </a:ext>
            </a:extLst>
          </p:cNvPr>
          <p:cNvSpPr/>
          <p:nvPr/>
        </p:nvSpPr>
        <p:spPr>
          <a:xfrm>
            <a:off x="4230985" y="18214116"/>
            <a:ext cx="900000" cy="900000"/>
          </a:xfrm>
          <a:prstGeom prst="ellipse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F19F2FC-7873-00F1-2963-31B91D723EB2}"/>
              </a:ext>
            </a:extLst>
          </p:cNvPr>
          <p:cNvSpPr/>
          <p:nvPr/>
        </p:nvSpPr>
        <p:spPr>
          <a:xfrm>
            <a:off x="11189137" y="18220219"/>
            <a:ext cx="900000" cy="900000"/>
          </a:xfrm>
          <a:prstGeom prst="ellipse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2236804-9DD1-930C-C859-937D3BA4953E}"/>
              </a:ext>
            </a:extLst>
          </p:cNvPr>
          <p:cNvSpPr/>
          <p:nvPr/>
        </p:nvSpPr>
        <p:spPr>
          <a:xfrm>
            <a:off x="18147289" y="18226322"/>
            <a:ext cx="900000" cy="900000"/>
          </a:xfrm>
          <a:prstGeom prst="ellipse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9664FC1-12BA-109B-FF40-9845CF40A1C3}"/>
              </a:ext>
            </a:extLst>
          </p:cNvPr>
          <p:cNvSpPr/>
          <p:nvPr/>
        </p:nvSpPr>
        <p:spPr>
          <a:xfrm>
            <a:off x="25105441" y="18232425"/>
            <a:ext cx="900000" cy="900000"/>
          </a:xfrm>
          <a:prstGeom prst="ellipse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4" name="그림 4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3E4B630-9E57-5DA2-8C6A-DD25B205CE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r="11048"/>
          <a:stretch/>
        </p:blipFill>
        <p:spPr>
          <a:xfrm>
            <a:off x="1623060" y="32783692"/>
            <a:ext cx="15468600" cy="82582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118796E6-EC49-BB27-C6D4-C302CDD7A7D6}"/>
              </a:ext>
            </a:extLst>
          </p:cNvPr>
          <p:cNvGrpSpPr/>
          <p:nvPr/>
        </p:nvGrpSpPr>
        <p:grpSpPr>
          <a:xfrm>
            <a:off x="18842586" y="32624519"/>
            <a:ext cx="12464749" cy="5918884"/>
            <a:chOff x="19034930" y="32152079"/>
            <a:chExt cx="12464749" cy="591888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7996F8A-D56A-CB16-0F8B-2C7AEBA39ABD}"/>
                </a:ext>
              </a:extLst>
            </p:cNvPr>
            <p:cNvSpPr/>
            <p:nvPr/>
          </p:nvSpPr>
          <p:spPr>
            <a:xfrm>
              <a:off x="19047684" y="32152079"/>
              <a:ext cx="10343103" cy="1569660"/>
            </a:xfrm>
            <a:prstGeom prst="roundRect">
              <a:avLst>
                <a:gd name="adj" fmla="val 50000"/>
              </a:avLst>
            </a:prstGeom>
            <a:solidFill>
              <a:srgbClr val="0EB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F5EAFF-3E33-E931-5C6F-73B3C3B963D7}"/>
                </a:ext>
              </a:extLst>
            </p:cNvPr>
            <p:cNvSpPr txBox="1"/>
            <p:nvPr/>
          </p:nvSpPr>
          <p:spPr>
            <a:xfrm>
              <a:off x="19619513" y="32487867"/>
              <a:ext cx="5584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개개인 맞춤 챌린지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768B721-5964-496A-F6C2-EB0118812C4E}"/>
                </a:ext>
              </a:extLst>
            </p:cNvPr>
            <p:cNvSpPr/>
            <p:nvPr/>
          </p:nvSpPr>
          <p:spPr>
            <a:xfrm>
              <a:off x="19041307" y="34326691"/>
              <a:ext cx="10343103" cy="1569660"/>
            </a:xfrm>
            <a:prstGeom prst="roundRect">
              <a:avLst>
                <a:gd name="adj" fmla="val 50000"/>
              </a:avLst>
            </a:prstGeom>
            <a:solidFill>
              <a:srgbClr val="0EB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5A37F9C-92DF-F708-BD7F-51E17B6DB1D1}"/>
                </a:ext>
              </a:extLst>
            </p:cNvPr>
            <p:cNvSpPr/>
            <p:nvPr/>
          </p:nvSpPr>
          <p:spPr>
            <a:xfrm>
              <a:off x="19034930" y="36501303"/>
              <a:ext cx="10343103" cy="1569660"/>
            </a:xfrm>
            <a:prstGeom prst="roundRect">
              <a:avLst>
                <a:gd name="adj" fmla="val 50000"/>
              </a:avLst>
            </a:prstGeom>
            <a:solidFill>
              <a:srgbClr val="0EB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D3AEC-643B-F4F3-906B-FDF8ABD219F1}"/>
                </a:ext>
              </a:extLst>
            </p:cNvPr>
            <p:cNvSpPr txBox="1"/>
            <p:nvPr/>
          </p:nvSpPr>
          <p:spPr>
            <a:xfrm>
              <a:off x="19619513" y="34719113"/>
              <a:ext cx="118801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AI </a:t>
              </a:r>
              <a:r>
                <a:rPr lang="ko-KR" altLang="en-US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인증을 통한 개인정보 보호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C1D34D-CA4F-7308-935B-954F9DE3C9C8}"/>
                </a:ext>
              </a:extLst>
            </p:cNvPr>
            <p:cNvSpPr txBox="1"/>
            <p:nvPr/>
          </p:nvSpPr>
          <p:spPr>
            <a:xfrm>
              <a:off x="19391459" y="36921943"/>
              <a:ext cx="118801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내</a:t>
              </a:r>
              <a:r>
                <a:rPr lang="en-US" altLang="ko-KR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48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외적 동기를 통한 건강한 챌린지 문화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56CA4E0-F8DD-22D0-E5A7-677243317DBD}"/>
              </a:ext>
            </a:extLst>
          </p:cNvPr>
          <p:cNvSpPr txBox="1"/>
          <p:nvPr/>
        </p:nvSpPr>
        <p:spPr>
          <a:xfrm>
            <a:off x="1852411" y="5690883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소개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4E36E5-7CFD-832B-58A1-57DF6E49A735}"/>
              </a:ext>
            </a:extLst>
          </p:cNvPr>
          <p:cNvSpPr txBox="1"/>
          <p:nvPr/>
        </p:nvSpPr>
        <p:spPr>
          <a:xfrm>
            <a:off x="2209800" y="7986784"/>
            <a:ext cx="5242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챌린지 문화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578211-A465-3117-D68A-04BDE4803534}"/>
              </a:ext>
            </a:extLst>
          </p:cNvPr>
          <p:cNvSpPr txBox="1"/>
          <p:nvPr/>
        </p:nvSpPr>
        <p:spPr>
          <a:xfrm>
            <a:off x="2240280" y="9063407"/>
            <a:ext cx="719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건강한 습관과 목표를 이루기 위해 노력하는 과정을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업로드하며 상호 간의 동기부여 및 자극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04C46-3CC0-EEAD-8371-67485F766AEC}"/>
              </a:ext>
            </a:extLst>
          </p:cNvPr>
          <p:cNvSpPr txBox="1"/>
          <p:nvPr/>
        </p:nvSpPr>
        <p:spPr>
          <a:xfrm>
            <a:off x="11189137" y="9274012"/>
            <a:ext cx="8900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경쟁서비스 다운로드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100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만회 이상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카카오톤 오픈채팅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</a:t>
            </a:r>
            <a:r>
              <a:rPr lang="ko-KR" altLang="en-US" sz="36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인증방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’ 100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이상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755DCF-04EE-F79F-7486-A40299C91871}"/>
              </a:ext>
            </a:extLst>
          </p:cNvPr>
          <p:cNvSpPr txBox="1"/>
          <p:nvPr/>
        </p:nvSpPr>
        <p:spPr>
          <a:xfrm>
            <a:off x="20976969" y="9433952"/>
            <a:ext cx="89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목표와 습관을 위한 사용자의 수요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9A8D36-8F8B-10F2-9044-3F7CA7C5708E}"/>
              </a:ext>
            </a:extLst>
          </p:cNvPr>
          <p:cNvSpPr txBox="1"/>
          <p:nvPr/>
        </p:nvSpPr>
        <p:spPr>
          <a:xfrm>
            <a:off x="2671946" y="11954585"/>
            <a:ext cx="25745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오늘</a:t>
            </a:r>
            <a:r>
              <a:rPr lang="ko-KR" altLang="en-US" sz="54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도도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은 목표와 습관을 위한 사용자의 수요에서 시작되었습니다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사용자는 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기반 챌린지 전용 플랫폼에서 </a:t>
            </a:r>
            <a:r>
              <a:rPr lang="en-US" altLang="ko-KR" sz="54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</a:t>
            </a:r>
            <a:r>
              <a:rPr lang="ko-KR" altLang="en-US" sz="54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기술을 활용하여 인증 성공 여부를 자동으로 체크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수 있습니다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개개인의 목표에 맞춘 챌린지에 보다 쉽게 참여하고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같은 목표를 가진 사용자들과 함께 이뤄갑니다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583DF68-3696-C7E1-2579-65BD229A4CD4}"/>
              </a:ext>
            </a:extLst>
          </p:cNvPr>
          <p:cNvSpPr/>
          <p:nvPr/>
        </p:nvSpPr>
        <p:spPr>
          <a:xfrm>
            <a:off x="9755168" y="9325865"/>
            <a:ext cx="1492348" cy="1241357"/>
          </a:xfrm>
          <a:prstGeom prst="rightArrow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98B2BBFF-1CFC-A641-61AF-050807398402}"/>
              </a:ext>
            </a:extLst>
          </p:cNvPr>
          <p:cNvSpPr/>
          <p:nvPr/>
        </p:nvSpPr>
        <p:spPr>
          <a:xfrm>
            <a:off x="20095480" y="9233941"/>
            <a:ext cx="1492348" cy="1241357"/>
          </a:xfrm>
          <a:prstGeom prst="rightArrow">
            <a:avLst/>
          </a:prstGeom>
          <a:solidFill>
            <a:srgbClr val="0EB1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E82FAF2-34C9-3247-3119-EF41F3633F97}"/>
              </a:ext>
            </a:extLst>
          </p:cNvPr>
          <p:cNvSpPr/>
          <p:nvPr/>
        </p:nvSpPr>
        <p:spPr>
          <a:xfrm>
            <a:off x="26121360" y="39025394"/>
            <a:ext cx="3555440" cy="3356068"/>
          </a:xfrm>
          <a:prstGeom prst="roundRect">
            <a:avLst>
              <a:gd name="adj" fmla="val 14651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패턴, 그래픽, 예술, 디자인이(가) 표시된 사진&#10;&#10;자동 생성된 설명">
            <a:extLst>
              <a:ext uri="{FF2B5EF4-FFF2-40B4-BE49-F238E27FC236}">
                <a16:creationId xmlns:a16="http://schemas.microsoft.com/office/drawing/2014/main" id="{83643AB9-1662-CA7D-9634-BD0654650F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19072" r="19903" b="19678"/>
          <a:stretch/>
        </p:blipFill>
        <p:spPr>
          <a:xfrm>
            <a:off x="26429005" y="39220700"/>
            <a:ext cx="2987041" cy="3061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94B6DC-E0B8-0172-4A10-0CD0495AAEFA}"/>
              </a:ext>
            </a:extLst>
          </p:cNvPr>
          <p:cNvSpPr txBox="1"/>
          <p:nvPr/>
        </p:nvSpPr>
        <p:spPr>
          <a:xfrm>
            <a:off x="20761306" y="40457919"/>
            <a:ext cx="496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16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 오늘</a:t>
            </a:r>
            <a:r>
              <a:rPr lang="ko-KR" altLang="en-US" sz="4800" dirty="0">
                <a:solidFill>
                  <a:srgbClr val="0EB1D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도도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 </a:t>
            </a:r>
            <a:r>
              <a:rPr lang="en-US" altLang="ko-KR" sz="4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GithubPage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F6A012-8A8B-BDC3-537D-8855B9E1E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182" y="20290048"/>
            <a:ext cx="3820955" cy="6861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08ADD6-0789-06AF-7FA4-5729AD8B5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0560" y="20290048"/>
            <a:ext cx="3820956" cy="6863025"/>
          </a:xfrm>
          <a:prstGeom prst="rect">
            <a:avLst/>
          </a:prstGeom>
        </p:spPr>
      </p:pic>
      <p:pic>
        <p:nvPicPr>
          <p:cNvPr id="12" name="그림 11" descr="텍스트, 스크린샷, 물고기, 운영 체제이(가) 표시된 사진&#10;&#10;자동 생성된 설명">
            <a:extLst>
              <a:ext uri="{FF2B5EF4-FFF2-40B4-BE49-F238E27FC236}">
                <a16:creationId xmlns:a16="http://schemas.microsoft.com/office/drawing/2014/main" id="{B2C64DFE-744C-7159-66DA-E5AAADF34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631" y="20552040"/>
            <a:ext cx="3195620" cy="67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A99C4A-477C-B100-4335-0F2715C67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80138" y="20588676"/>
            <a:ext cx="3634302" cy="6674811"/>
          </a:xfrm>
          <a:prstGeom prst="rect">
            <a:avLst/>
          </a:prstGeom>
        </p:spPr>
      </p:pic>
      <p:pic>
        <p:nvPicPr>
          <p:cNvPr id="61" name="그림 60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52BF43F9-435F-F6A3-1DE4-CBC8F841D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124" y="723009"/>
            <a:ext cx="11306128" cy="84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189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Aptos Display</vt:lpstr>
      <vt:lpstr>배달의민족 한나체 Pro</vt:lpstr>
      <vt:lpstr>Arial</vt:lpstr>
      <vt:lpstr>KCC-간판체</vt:lpstr>
      <vt:lpstr>Aptos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김규리(학부생-소프트웨어전공)</dc:creator>
  <cp:lastModifiedBy>김규리(학부생-소프트웨어전공)</cp:lastModifiedBy>
  <cp:revision>15</cp:revision>
  <cp:lastPrinted>2024-05-19T09:44:07Z</cp:lastPrinted>
  <dcterms:created xsi:type="dcterms:W3CDTF">2024-05-19T05:36:13Z</dcterms:created>
  <dcterms:modified xsi:type="dcterms:W3CDTF">2024-05-20T12:50:55Z</dcterms:modified>
</cp:coreProperties>
</file>