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4" r:id="rId2"/>
  </p:sldMasterIdLst>
  <p:sldIdLst>
    <p:sldId id="256" r:id="rId3"/>
    <p:sldId id="264" r:id="rId4"/>
    <p:sldId id="257" r:id="rId5"/>
    <p:sldId id="259" r:id="rId6"/>
    <p:sldId id="265" r:id="rId7"/>
    <p:sldId id="266" r:id="rId8"/>
    <p:sldId id="267" r:id="rId9"/>
    <p:sldId id="269" r:id="rId10"/>
    <p:sldId id="268" r:id="rId11"/>
    <p:sldId id="270" r:id="rId12"/>
    <p:sldId id="271" r:id="rId13"/>
    <p:sldId id="274" r:id="rId14"/>
    <p:sldId id="275" r:id="rId15"/>
    <p:sldId id="276" r:id="rId16"/>
    <p:sldId id="277" r:id="rId17"/>
    <p:sldId id="272" r:id="rId18"/>
    <p:sldId id="278" r:id="rId19"/>
    <p:sldId id="27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4" autoAdjust="0"/>
  </p:normalViewPr>
  <p:slideViewPr>
    <p:cSldViewPr snapToGrid="0">
      <p:cViewPr varScale="1">
        <p:scale>
          <a:sx n="101" d="100"/>
          <a:sy n="101" d="100"/>
        </p:scale>
        <p:origin x="62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05F80-1883-48E8-BCC7-7A4FCE6FB1E4}" type="datetimeFigureOut">
              <a:rPr lang="ko-KR" altLang="en-US" smtClean="0"/>
              <a:t>2023-08-31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66AE-1529-434B-A1B5-FABC4E29DD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505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05F80-1883-48E8-BCC7-7A4FCE6FB1E4}" type="datetimeFigureOut">
              <a:rPr lang="ko-KR" altLang="en-US" smtClean="0"/>
              <a:t>2023-08-31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66AE-1529-434B-A1B5-FABC4E29DD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4166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05F80-1883-48E8-BCC7-7A4FCE6FB1E4}" type="datetimeFigureOut">
              <a:rPr lang="ko-KR" altLang="en-US" smtClean="0"/>
              <a:t>2023-08-31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66AE-1529-434B-A1B5-FABC4E29DD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50502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05F80-1883-48E8-BCC7-7A4FCE6FB1E4}" type="datetimeFigureOut">
              <a:rPr lang="ko-KR" altLang="en-US" smtClean="0"/>
              <a:t>2023-08-31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66AE-1529-434B-A1B5-FABC4E29DDF0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92326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05F80-1883-48E8-BCC7-7A4FCE6FB1E4}" type="datetimeFigureOut">
              <a:rPr lang="ko-KR" altLang="en-US" smtClean="0"/>
              <a:t>2023-08-31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66AE-1529-434B-A1B5-FABC4E29DD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204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05F80-1883-48E8-BCC7-7A4FCE6FB1E4}" type="datetimeFigureOut">
              <a:rPr lang="ko-KR" altLang="en-US" smtClean="0"/>
              <a:t>2023-08-31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66AE-1529-434B-A1B5-FABC4E29DDF0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12632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05F80-1883-48E8-BCC7-7A4FCE6FB1E4}" type="datetimeFigureOut">
              <a:rPr lang="ko-KR" altLang="en-US" smtClean="0"/>
              <a:t>2023-08-31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66AE-1529-434B-A1B5-FABC4E29DD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77933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05F80-1883-48E8-BCC7-7A4FCE6FB1E4}" type="datetimeFigureOut">
              <a:rPr lang="ko-KR" altLang="en-US" smtClean="0"/>
              <a:t>2023-08-31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66AE-1529-434B-A1B5-FABC4E29DD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88504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05F80-1883-48E8-BCC7-7A4FCE6FB1E4}" type="datetimeFigureOut">
              <a:rPr lang="ko-KR" altLang="en-US" smtClean="0"/>
              <a:t>2023-08-31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66AE-1529-434B-A1B5-FABC4E29DD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93809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05F80-1883-48E8-BCC7-7A4FCE6FB1E4}" type="datetimeFigureOut">
              <a:rPr lang="ko-KR" altLang="en-US" smtClean="0"/>
              <a:t>2023-08-31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66AE-1529-434B-A1B5-FABC4E29DD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16494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1405F80-1883-48E8-BCC7-7A4FCE6FB1E4}" type="datetimeFigureOut">
              <a:rPr lang="ko-KR" altLang="en-US" smtClean="0"/>
              <a:t>2023-08-31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93966AE-1529-434B-A1B5-FABC4E29DD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8286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05F80-1883-48E8-BCC7-7A4FCE6FB1E4}" type="datetimeFigureOut">
              <a:rPr lang="ko-KR" altLang="en-US" smtClean="0"/>
              <a:t>2023-08-31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66AE-1529-434B-A1B5-FABC4E29DD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596197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05F80-1883-48E8-BCC7-7A4FCE6FB1E4}" type="datetimeFigureOut">
              <a:rPr lang="ko-KR" altLang="en-US" smtClean="0"/>
              <a:t>2023-08-31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66AE-1529-434B-A1B5-FABC4E29DD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411160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05F80-1883-48E8-BCC7-7A4FCE6FB1E4}" type="datetimeFigureOut">
              <a:rPr lang="ko-KR" altLang="en-US" smtClean="0"/>
              <a:t>2023-08-31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66AE-1529-434B-A1B5-FABC4E29DD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66087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05F80-1883-48E8-BCC7-7A4FCE6FB1E4}" type="datetimeFigureOut">
              <a:rPr lang="ko-KR" altLang="en-US" smtClean="0"/>
              <a:t>2023-08-31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66AE-1529-434B-A1B5-FABC4E29DD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9864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05F80-1883-48E8-BCC7-7A4FCE6FB1E4}" type="datetimeFigureOut">
              <a:rPr lang="ko-KR" altLang="en-US" smtClean="0"/>
              <a:t>2023-08-31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66AE-1529-434B-A1B5-FABC4E29DD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8478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05F80-1883-48E8-BCC7-7A4FCE6FB1E4}" type="datetimeFigureOut">
              <a:rPr lang="ko-KR" altLang="en-US" smtClean="0"/>
              <a:t>2023-08-31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66AE-1529-434B-A1B5-FABC4E29DD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5740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05F80-1883-48E8-BCC7-7A4FCE6FB1E4}" type="datetimeFigureOut">
              <a:rPr lang="ko-KR" altLang="en-US" smtClean="0"/>
              <a:t>2023-08-31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66AE-1529-434B-A1B5-FABC4E29DDF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300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05F80-1883-48E8-BCC7-7A4FCE6FB1E4}" type="datetimeFigureOut">
              <a:rPr lang="ko-KR" altLang="en-US" smtClean="0"/>
              <a:t>2023-08-31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66AE-1529-434B-A1B5-FABC4E29DDF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724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05F80-1883-48E8-BCC7-7A4FCE6FB1E4}" type="datetimeFigureOut">
              <a:rPr lang="ko-KR" altLang="en-US" smtClean="0"/>
              <a:t>2023-08-31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66AE-1529-434B-A1B5-FABC4E29DD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5077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05F80-1883-48E8-BCC7-7A4FCE6FB1E4}" type="datetimeFigureOut">
              <a:rPr lang="ko-KR" altLang="en-US" smtClean="0"/>
              <a:t>2023-08-31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66AE-1529-434B-A1B5-FABC4E29DD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4664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05F80-1883-48E8-BCC7-7A4FCE6FB1E4}" type="datetimeFigureOut">
              <a:rPr lang="ko-KR" altLang="en-US" smtClean="0"/>
              <a:t>2023-08-31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66AE-1529-434B-A1B5-FABC4E29DD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023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1405F80-1883-48E8-BCC7-7A4FCE6FB1E4}" type="datetimeFigureOut">
              <a:rPr lang="ko-KR" altLang="en-US" smtClean="0"/>
              <a:t>2023-08-31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3966AE-1529-434B-A1B5-FABC4E29DD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7508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1405F80-1883-48E8-BCC7-7A4FCE6FB1E4}" type="datetimeFigureOut">
              <a:rPr lang="ko-KR" altLang="en-US" smtClean="0"/>
              <a:t>2023-08-31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93966AE-1529-434B-A1B5-FABC4E29DDF0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8365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15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3.png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EE132B-6AA9-4625-B0CE-B27AC3979D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4800"/>
              <a:t>자바</a:t>
            </a:r>
            <a:r>
              <a:rPr lang="en-US" altLang="ko-KR" sz="4800"/>
              <a:t>(JAVA)</a:t>
            </a:r>
            <a:r>
              <a:rPr lang="ko-KR" altLang="en-US" sz="4800"/>
              <a:t>개발자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8481B96-9C5C-430F-BC51-4A5D79C26C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pPr algn="ctr"/>
            <a:r>
              <a:rPr lang="ko-KR" altLang="en-US"/>
              <a:t>자바</a:t>
            </a:r>
            <a:r>
              <a:rPr lang="en-US" altLang="ko-KR"/>
              <a:t>S/W</a:t>
            </a:r>
            <a:r>
              <a:rPr lang="ko-KR" altLang="en-US"/>
              <a:t>기초 </a:t>
            </a:r>
            <a:r>
              <a:rPr lang="en-US" altLang="ko-KR"/>
              <a:t>- </a:t>
            </a:r>
            <a:r>
              <a:rPr lang="ko-KR" altLang="en-US"/>
              <a:t>객체지향언어</a:t>
            </a:r>
          </a:p>
        </p:txBody>
      </p:sp>
    </p:spTree>
    <p:extLst>
      <p:ext uri="{BB962C8B-B14F-4D97-AF65-F5344CB8AC3E}">
        <p14:creationId xmlns:p14="http://schemas.microsoft.com/office/powerpoint/2010/main" val="37097816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DB0599-CA83-43FA-86F5-3FA957A57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클래스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07A56A-A51C-4977-8129-6976072F26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일반적으로 클래스는 가장 밖에 만든다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. </a:t>
            </a:r>
          </a:p>
          <a:p>
            <a:pPr algn="l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접근제한자 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class 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클래스명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ko-KR" altLang="en-US" sz="1600">
                <a:solidFill>
                  <a:schemeClr val="tx1"/>
                </a:solidFill>
                <a:latin typeface="Consolas" panose="020B0609020204030204" pitchFamily="49" charset="0"/>
              </a:rPr>
              <a:t>접근제한자 자료형 변수명</a:t>
            </a:r>
            <a:r>
              <a:rPr lang="en-US" altLang="ko-KR" sz="1600">
                <a:solidFill>
                  <a:schemeClr val="tx1"/>
                </a:solidFill>
                <a:latin typeface="Consolas" panose="020B0609020204030204" pitchFamily="49" charset="0"/>
              </a:rPr>
              <a:t>; //</a:t>
            </a:r>
            <a:r>
              <a:rPr lang="ko-KR" altLang="en-US" sz="1600">
                <a:solidFill>
                  <a:schemeClr val="tx1"/>
                </a:solidFill>
                <a:latin typeface="Consolas" panose="020B0609020204030204" pitchFamily="49" charset="0"/>
              </a:rPr>
              <a:t>멤버변수 선언</a:t>
            </a:r>
            <a:endParaRPr lang="en-US" altLang="ko-KR" sz="16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lvl="1"/>
            <a:r>
              <a:rPr lang="ko-KR" altLang="en-US" sz="1600">
                <a:solidFill>
                  <a:schemeClr val="tx1"/>
                </a:solidFill>
                <a:latin typeface="Consolas" panose="020B0609020204030204" pitchFamily="49" charset="0"/>
              </a:rPr>
              <a:t>멤버메서드 </a:t>
            </a:r>
            <a:endParaRPr lang="en-US" altLang="ko-KR" sz="16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lvl="1"/>
            <a:r>
              <a:rPr lang="ko-KR" altLang="en-US" sz="1600">
                <a:solidFill>
                  <a:schemeClr val="tx1"/>
                </a:solidFill>
                <a:latin typeface="Consolas" panose="020B0609020204030204" pitchFamily="49" charset="0"/>
              </a:rPr>
              <a:t>생성자</a:t>
            </a:r>
            <a:endParaRPr lang="en-US" altLang="ko-KR" sz="16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201168" lvl="1" indent="0">
              <a:buNone/>
            </a:pPr>
            <a:r>
              <a:rPr lang="en-US" altLang="ko-KR" sz="160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  <a:p>
            <a:pPr marL="201168" lvl="1" indent="0">
              <a:buNone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2ECAEE-8285-43A6-B75E-203A5CCB0F70}"/>
              </a:ext>
            </a:extLst>
          </p:cNvPr>
          <p:cNvSpPr txBox="1"/>
          <p:nvPr/>
        </p:nvSpPr>
        <p:spPr>
          <a:xfrm>
            <a:off x="6298015" y="1948736"/>
            <a:ext cx="4275529" cy="1898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1600">
                <a:solidFill>
                  <a:srgbClr val="3F7F5F"/>
                </a:solidFill>
                <a:latin typeface="Consolas" panose="020B0609020204030204" pitchFamily="49" charset="0"/>
              </a:rPr>
              <a:t>접근제한자</a:t>
            </a:r>
          </a:p>
          <a:p>
            <a:pPr algn="l">
              <a:lnSpc>
                <a:spcPct val="150000"/>
              </a:lnSpc>
            </a:pPr>
            <a:r>
              <a:rPr lang="en-US" altLang="ko-KR" sz="1600">
                <a:solidFill>
                  <a:srgbClr val="3F7F5F"/>
                </a:solidFill>
                <a:latin typeface="Consolas" panose="020B0609020204030204" pitchFamily="49" charset="0"/>
              </a:rPr>
              <a:t>- public : </a:t>
            </a:r>
            <a:r>
              <a:rPr lang="ko-KR" altLang="en-US" sz="1600">
                <a:solidFill>
                  <a:srgbClr val="3F7F5F"/>
                </a:solidFill>
                <a:latin typeface="Consolas" panose="020B0609020204030204" pitchFamily="49" charset="0"/>
              </a:rPr>
              <a:t>모두 사용 가능</a:t>
            </a:r>
          </a:p>
          <a:p>
            <a:pPr algn="l">
              <a:lnSpc>
                <a:spcPct val="150000"/>
              </a:lnSpc>
            </a:pPr>
            <a:r>
              <a:rPr lang="en-US" altLang="ko-KR" sz="1600">
                <a:solidFill>
                  <a:srgbClr val="3F7F5F"/>
                </a:solidFill>
                <a:latin typeface="Consolas" panose="020B0609020204030204" pitchFamily="49" charset="0"/>
              </a:rPr>
              <a:t>- protected : </a:t>
            </a:r>
            <a:r>
              <a:rPr lang="ko-KR" altLang="en-US" sz="1600">
                <a:solidFill>
                  <a:srgbClr val="3F7F5F"/>
                </a:solidFill>
                <a:latin typeface="Consolas" panose="020B0609020204030204" pitchFamily="49" charset="0"/>
              </a:rPr>
              <a:t>나 </a:t>
            </a:r>
            <a:r>
              <a:rPr lang="en-US" altLang="ko-KR" sz="1600">
                <a:solidFill>
                  <a:srgbClr val="3F7F5F"/>
                </a:solidFill>
                <a:latin typeface="Consolas" panose="020B0609020204030204" pitchFamily="49" charset="0"/>
              </a:rPr>
              <a:t>+ </a:t>
            </a:r>
            <a:r>
              <a:rPr lang="ko-KR" altLang="en-US" sz="1600">
                <a:solidFill>
                  <a:srgbClr val="3F7F5F"/>
                </a:solidFill>
                <a:latin typeface="Consolas" panose="020B0609020204030204" pitchFamily="49" charset="0"/>
              </a:rPr>
              <a:t>패키지 </a:t>
            </a:r>
            <a:r>
              <a:rPr lang="en-US" altLang="ko-KR" sz="1600">
                <a:solidFill>
                  <a:srgbClr val="3F7F5F"/>
                </a:solidFill>
                <a:latin typeface="Consolas" panose="020B0609020204030204" pitchFamily="49" charset="0"/>
              </a:rPr>
              <a:t>+ </a:t>
            </a:r>
            <a:r>
              <a:rPr lang="ko-KR" altLang="en-US" sz="1600">
                <a:solidFill>
                  <a:srgbClr val="3F7F5F"/>
                </a:solidFill>
                <a:latin typeface="Consolas" panose="020B0609020204030204" pitchFamily="49" charset="0"/>
              </a:rPr>
              <a:t>자식클래스</a:t>
            </a:r>
          </a:p>
          <a:p>
            <a:pPr algn="l">
              <a:lnSpc>
                <a:spcPct val="150000"/>
              </a:lnSpc>
            </a:pPr>
            <a:r>
              <a:rPr lang="en-US" altLang="ko-KR" sz="1600">
                <a:solidFill>
                  <a:srgbClr val="3F7F5F"/>
                </a:solidFill>
                <a:latin typeface="Consolas" panose="020B0609020204030204" pitchFamily="49" charset="0"/>
              </a:rPr>
              <a:t>- default : </a:t>
            </a:r>
            <a:r>
              <a:rPr lang="ko-KR" altLang="en-US" sz="1600">
                <a:solidFill>
                  <a:srgbClr val="3F7F5F"/>
                </a:solidFill>
                <a:latin typeface="Consolas" panose="020B0609020204030204" pitchFamily="49" charset="0"/>
              </a:rPr>
              <a:t>나 </a:t>
            </a:r>
            <a:r>
              <a:rPr lang="en-US" altLang="ko-KR" sz="1600">
                <a:solidFill>
                  <a:srgbClr val="3F7F5F"/>
                </a:solidFill>
                <a:latin typeface="Consolas" panose="020B0609020204030204" pitchFamily="49" charset="0"/>
              </a:rPr>
              <a:t>+ </a:t>
            </a:r>
            <a:r>
              <a:rPr lang="ko-KR" altLang="en-US" sz="1600">
                <a:solidFill>
                  <a:srgbClr val="3F7F5F"/>
                </a:solidFill>
                <a:latin typeface="Consolas" panose="020B0609020204030204" pitchFamily="49" charset="0"/>
              </a:rPr>
              <a:t>패키지</a:t>
            </a:r>
          </a:p>
          <a:p>
            <a:pPr algn="l">
              <a:lnSpc>
                <a:spcPct val="150000"/>
              </a:lnSpc>
            </a:pPr>
            <a:r>
              <a:rPr lang="en-US" altLang="ko-KR" sz="1600">
                <a:solidFill>
                  <a:srgbClr val="3F7F5F"/>
                </a:solidFill>
                <a:latin typeface="Consolas" panose="020B0609020204030204" pitchFamily="49" charset="0"/>
              </a:rPr>
              <a:t>- private : </a:t>
            </a:r>
            <a:r>
              <a:rPr lang="ko-KR" altLang="en-US" sz="1600">
                <a:solidFill>
                  <a:srgbClr val="3F7F5F"/>
                </a:solidFill>
                <a:latin typeface="Consolas" panose="020B0609020204030204" pitchFamily="49" charset="0"/>
              </a:rPr>
              <a:t>나</a:t>
            </a:r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20975403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DB0599-CA83-43FA-86F5-3FA957A57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메서드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07A56A-A51C-4977-8129-6976072F26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sz="1600">
                <a:solidFill>
                  <a:schemeClr val="tx1"/>
                </a:solidFill>
                <a:latin typeface="Consolas" panose="020B0609020204030204" pitchFamily="49" charset="0"/>
              </a:rPr>
              <a:t>메서드 </a:t>
            </a:r>
            <a:r>
              <a:rPr lang="en-US" altLang="ko-KR" sz="1600">
                <a:solidFill>
                  <a:schemeClr val="tx1"/>
                </a:solidFill>
                <a:latin typeface="Consolas" panose="020B0609020204030204" pitchFamily="49" charset="0"/>
              </a:rPr>
              <a:t>: </a:t>
            </a:r>
            <a:r>
              <a:rPr lang="ko-KR" altLang="en-US" sz="1600">
                <a:solidFill>
                  <a:schemeClr val="tx1"/>
                </a:solidFill>
                <a:latin typeface="Consolas" panose="020B0609020204030204" pitchFamily="49" charset="0"/>
              </a:rPr>
              <a:t>기능을 실행하기 위해 정의</a:t>
            </a:r>
            <a:endParaRPr lang="en-US" altLang="ko-KR" sz="16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lvl="1"/>
            <a:r>
              <a:rPr lang="ko-KR" altLang="en-US" sz="1600">
                <a:solidFill>
                  <a:schemeClr val="tx1"/>
                </a:solidFill>
                <a:latin typeface="Consolas" panose="020B0609020204030204" pitchFamily="49" charset="0"/>
              </a:rPr>
              <a:t>매개변수 </a:t>
            </a:r>
            <a:r>
              <a:rPr lang="en-US" altLang="ko-KR" sz="1600">
                <a:solidFill>
                  <a:schemeClr val="tx1"/>
                </a:solidFill>
                <a:latin typeface="Consolas" panose="020B0609020204030204" pitchFamily="49" charset="0"/>
              </a:rPr>
              <a:t>: </a:t>
            </a:r>
            <a:r>
              <a:rPr lang="ko-KR" altLang="en-US" sz="1600">
                <a:solidFill>
                  <a:schemeClr val="tx1"/>
                </a:solidFill>
                <a:latin typeface="Consolas" panose="020B0609020204030204" pitchFamily="49" charset="0"/>
              </a:rPr>
              <a:t>메서드를 실행하기 위해 필요한 최소한의 정보</a:t>
            </a:r>
            <a:endParaRPr lang="en-US" altLang="ko-KR" sz="16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lvl="1"/>
            <a:r>
              <a:rPr lang="ko-KR" altLang="en-US" sz="1600">
                <a:solidFill>
                  <a:schemeClr val="tx1"/>
                </a:solidFill>
              </a:rPr>
              <a:t>리턴타입 </a:t>
            </a:r>
            <a:r>
              <a:rPr lang="en-US" altLang="ko-KR" sz="1600">
                <a:solidFill>
                  <a:schemeClr val="tx1"/>
                </a:solidFill>
              </a:rPr>
              <a:t>: </a:t>
            </a:r>
            <a:r>
              <a:rPr lang="ko-KR" altLang="en-US" sz="1600">
                <a:solidFill>
                  <a:schemeClr val="tx1"/>
                </a:solidFill>
              </a:rPr>
              <a:t>기능이 실행된 후 알려줘야 하는 정보</a:t>
            </a:r>
            <a:endParaRPr lang="en-US" altLang="ko-KR" sz="1600">
              <a:solidFill>
                <a:schemeClr val="tx1"/>
              </a:solidFill>
            </a:endParaRPr>
          </a:p>
          <a:p>
            <a:pPr lvl="1"/>
            <a:r>
              <a:rPr lang="ko-KR" altLang="en-US" sz="1600">
                <a:solidFill>
                  <a:schemeClr val="tx1"/>
                </a:solidFill>
              </a:rPr>
              <a:t>메서드명 </a:t>
            </a:r>
            <a:r>
              <a:rPr lang="en-US" altLang="ko-KR" sz="1600">
                <a:solidFill>
                  <a:schemeClr val="tx1"/>
                </a:solidFill>
              </a:rPr>
              <a:t>: </a:t>
            </a:r>
            <a:r>
              <a:rPr lang="ko-KR" altLang="en-US" sz="1600">
                <a:solidFill>
                  <a:schemeClr val="tx1"/>
                </a:solidFill>
              </a:rPr>
              <a:t>메서드 이름</a:t>
            </a:r>
            <a:endParaRPr lang="en-US" altLang="ko-KR" sz="1600">
              <a:solidFill>
                <a:schemeClr val="tx1"/>
              </a:solidFill>
            </a:endParaRPr>
          </a:p>
          <a:p>
            <a:pPr lvl="1"/>
            <a:r>
              <a:rPr lang="ko-KR" altLang="en-US" sz="1600">
                <a:solidFill>
                  <a:schemeClr val="tx1"/>
                </a:solidFill>
              </a:rPr>
              <a:t>접근제한자 리턴타입 메서드명</a:t>
            </a:r>
            <a:r>
              <a:rPr lang="en-US" altLang="ko-KR" sz="1600">
                <a:solidFill>
                  <a:schemeClr val="tx1"/>
                </a:solidFill>
              </a:rPr>
              <a:t>(</a:t>
            </a:r>
            <a:r>
              <a:rPr lang="ko-KR" altLang="en-US" sz="1600">
                <a:solidFill>
                  <a:schemeClr val="tx1"/>
                </a:solidFill>
              </a:rPr>
              <a:t>매개변수</a:t>
            </a:r>
            <a:r>
              <a:rPr lang="en-US" altLang="ko-KR" sz="1600">
                <a:solidFill>
                  <a:schemeClr val="tx1"/>
                </a:solidFill>
              </a:rPr>
              <a:t>) {</a:t>
            </a:r>
          </a:p>
          <a:p>
            <a:pPr lvl="1"/>
            <a:r>
              <a:rPr lang="en-US" altLang="ko-KR" sz="1600">
                <a:solidFill>
                  <a:schemeClr val="tx1"/>
                </a:solidFill>
              </a:rPr>
              <a:t>}</a:t>
            </a:r>
          </a:p>
          <a:p>
            <a:pPr lvl="1"/>
            <a:r>
              <a:rPr lang="ko-KR" altLang="en-US" sz="1600">
                <a:solidFill>
                  <a:schemeClr val="tx1"/>
                </a:solidFill>
              </a:rPr>
              <a:t>메서드를</a:t>
            </a:r>
            <a:r>
              <a:rPr lang="en-US" altLang="ko-KR" sz="1600">
                <a:solidFill>
                  <a:schemeClr val="tx1"/>
                </a:solidFill>
              </a:rPr>
              <a:t> </a:t>
            </a:r>
            <a:r>
              <a:rPr lang="ko-KR" altLang="en-US" sz="1600">
                <a:solidFill>
                  <a:schemeClr val="tx1"/>
                </a:solidFill>
              </a:rPr>
              <a:t>만드는 이유 </a:t>
            </a:r>
            <a:endParaRPr lang="en-US" altLang="ko-KR" sz="1600">
              <a:solidFill>
                <a:schemeClr val="tx1"/>
              </a:solidFill>
            </a:endParaRPr>
          </a:p>
          <a:p>
            <a:pPr lvl="2"/>
            <a:r>
              <a:rPr lang="ko-KR" altLang="en-US" sz="1200">
                <a:solidFill>
                  <a:schemeClr val="tx1"/>
                </a:solidFill>
              </a:rPr>
              <a:t>재사용성을 높여서 코드의 길이를 줄임</a:t>
            </a:r>
            <a:endParaRPr lang="en-US" altLang="ko-KR" sz="1200">
              <a:solidFill>
                <a:schemeClr val="tx1"/>
              </a:solidFill>
            </a:endParaRPr>
          </a:p>
          <a:p>
            <a:pPr lvl="2"/>
            <a:r>
              <a:rPr lang="ko-KR" altLang="en-US" sz="1200">
                <a:solidFill>
                  <a:schemeClr val="tx1"/>
                </a:solidFill>
              </a:rPr>
              <a:t>유지보수를 쉽게 하기 위해</a:t>
            </a:r>
            <a:endParaRPr lang="en-US" altLang="ko-KR" sz="120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C6705C-719D-41A3-A004-A1FFBAA433C9}"/>
              </a:ext>
            </a:extLst>
          </p:cNvPr>
          <p:cNvSpPr txBox="1"/>
          <p:nvPr/>
        </p:nvSpPr>
        <p:spPr>
          <a:xfrm>
            <a:off x="7949267" y="2047071"/>
            <a:ext cx="3145453" cy="25423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ko-KR">
                <a:solidFill>
                  <a:schemeClr val="tx1"/>
                </a:solidFill>
              </a:rPr>
              <a:t>Ex)</a:t>
            </a:r>
            <a:r>
              <a:rPr lang="ko-KR" altLang="en-US">
                <a:solidFill>
                  <a:schemeClr val="tx1"/>
                </a:solidFill>
              </a:rPr>
              <a:t> </a:t>
            </a:r>
            <a:r>
              <a:rPr lang="en-US" altLang="ko-KR">
                <a:solidFill>
                  <a:schemeClr val="tx1"/>
                </a:solidFill>
              </a:rPr>
              <a:t>public void print(){</a:t>
            </a:r>
          </a:p>
          <a:p>
            <a:pPr lvl="1">
              <a:lnSpc>
                <a:spcPct val="150000"/>
              </a:lnSpc>
            </a:pPr>
            <a:r>
              <a:rPr lang="en-US" altLang="ko-KR">
                <a:solidFill>
                  <a:schemeClr val="tx1"/>
                </a:solidFill>
              </a:rPr>
              <a:t>}</a:t>
            </a:r>
          </a:p>
          <a:p>
            <a:pPr lvl="1">
              <a:lnSpc>
                <a:spcPct val="150000"/>
              </a:lnSpc>
            </a:pPr>
            <a:r>
              <a:rPr lang="en-US" altLang="ko-KR">
                <a:solidFill>
                  <a:schemeClr val="tx1"/>
                </a:solidFill>
              </a:rPr>
              <a:t>public</a:t>
            </a:r>
            <a:r>
              <a:rPr lang="en-US" altLang="ko-KR"/>
              <a:t> : </a:t>
            </a:r>
            <a:r>
              <a:rPr lang="ko-KR" altLang="en-US"/>
              <a:t>모두</a:t>
            </a:r>
            <a:r>
              <a:rPr lang="en-US" altLang="ko-KR"/>
              <a:t> </a:t>
            </a:r>
            <a:r>
              <a:rPr lang="ko-KR" altLang="en-US"/>
              <a:t>사용가능</a:t>
            </a:r>
            <a:endParaRPr lang="en-US" altLang="ko-KR"/>
          </a:p>
          <a:p>
            <a:pPr lvl="1">
              <a:lnSpc>
                <a:spcPct val="150000"/>
              </a:lnSpc>
            </a:pPr>
            <a:r>
              <a:rPr lang="en-US" altLang="ko-KR"/>
              <a:t>void</a:t>
            </a:r>
            <a:r>
              <a:rPr lang="ko-KR" altLang="en-US"/>
              <a:t> </a:t>
            </a:r>
            <a:r>
              <a:rPr lang="en-US" altLang="ko-KR"/>
              <a:t>:</a:t>
            </a:r>
            <a:r>
              <a:rPr lang="ko-KR" altLang="en-US"/>
              <a:t> 리턴할</a:t>
            </a:r>
            <a:r>
              <a:rPr lang="en-US" altLang="ko-KR"/>
              <a:t> </a:t>
            </a:r>
            <a:r>
              <a:rPr lang="ko-KR" altLang="en-US"/>
              <a:t>필요없음</a:t>
            </a:r>
            <a:r>
              <a:rPr lang="en-US" altLang="ko-KR"/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>
                <a:solidFill>
                  <a:schemeClr val="tx1"/>
                </a:solidFill>
              </a:rPr>
              <a:t>print : </a:t>
            </a:r>
            <a:r>
              <a:rPr lang="ko-KR" altLang="en-US">
                <a:solidFill>
                  <a:schemeClr val="tx1"/>
                </a:solidFill>
              </a:rPr>
              <a:t>메서드명</a:t>
            </a:r>
            <a:endParaRPr lang="en-US" altLang="ko-KR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/>
              <a:t>() : </a:t>
            </a:r>
            <a:r>
              <a:rPr lang="ko-KR" altLang="en-US"/>
              <a:t>매개변수 없음</a:t>
            </a:r>
            <a:r>
              <a:rPr lang="en-US" altLang="ko-KR"/>
              <a:t>.</a:t>
            </a:r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51956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16A3F57-18D5-4A1B-AAF1-86EFE6790C6F}"/>
              </a:ext>
            </a:extLst>
          </p:cNvPr>
          <p:cNvSpPr/>
          <p:nvPr/>
        </p:nvSpPr>
        <p:spPr>
          <a:xfrm>
            <a:off x="7810150" y="2306972"/>
            <a:ext cx="3682767" cy="238247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FDB0599-CA83-43FA-86F5-3FA957A57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변수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07A56A-A51C-4977-8129-6976072F26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6083696" cy="4023360"/>
          </a:xfrm>
        </p:spPr>
        <p:txBody>
          <a:bodyPr>
            <a:normAutofit/>
          </a:bodyPr>
          <a:lstStyle/>
          <a:p>
            <a:pPr algn="l"/>
            <a:r>
              <a:rPr lang="ko-KR" alt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변수는 </a:t>
            </a:r>
            <a:r>
              <a:rPr lang="ko-KR" alt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클래스변수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ko-KR" alt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인스턴스변수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ko-KR" alt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지역변수 모두 </a:t>
            </a:r>
            <a:r>
              <a:rPr lang="ko-KR" alt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세종류</a:t>
            </a:r>
            <a:endParaRPr lang="en-US" altLang="ko-KR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ko-KR" alt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변수의 종류를 결정짓는 중요한 요소 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: </a:t>
            </a:r>
            <a:r>
              <a:rPr lang="ko-KR" alt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변수가 선언된 위치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</a:p>
          <a:p>
            <a:pPr algn="l"/>
            <a:r>
              <a:rPr lang="ko-KR" alt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멤버변수를</a:t>
            </a:r>
            <a:r>
              <a:rPr lang="ko-KR" alt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제외한 나머지 변수들은 모두 지역변수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</a:p>
          <a:p>
            <a:pPr algn="l"/>
            <a:r>
              <a:rPr lang="ko-KR" alt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멤버 </a:t>
            </a:r>
            <a:r>
              <a:rPr lang="ko-KR" alt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변수중</a:t>
            </a:r>
            <a:r>
              <a:rPr lang="ko-KR" alt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static</a:t>
            </a:r>
            <a:r>
              <a:rPr lang="ko-KR" alt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이 붙은 것이 클래스 변수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ko-KR" alt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붙지 않은 것은 인스턴스 변수</a:t>
            </a:r>
            <a:endParaRPr lang="en-US" altLang="ko-KR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0B616A8-82F3-4050-B556-EACE1ABDB891}"/>
              </a:ext>
            </a:extLst>
          </p:cNvPr>
          <p:cNvSpPr/>
          <p:nvPr/>
        </p:nvSpPr>
        <p:spPr>
          <a:xfrm>
            <a:off x="8028264" y="3429000"/>
            <a:ext cx="2634143" cy="75710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A173BA-A290-4359-9ED1-27845A8E97C5}"/>
              </a:ext>
            </a:extLst>
          </p:cNvPr>
          <p:cNvSpPr txBox="1"/>
          <p:nvPr/>
        </p:nvSpPr>
        <p:spPr>
          <a:xfrm>
            <a:off x="10813409" y="2122306"/>
            <a:ext cx="93807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/>
              <a:t>(</a:t>
            </a:r>
            <a:r>
              <a:rPr lang="ko-KR" altLang="en-US" sz="1000"/>
              <a:t>클래스영역</a:t>
            </a:r>
            <a:r>
              <a:rPr lang="en-US" altLang="ko-KR" sz="1000"/>
              <a:t>)</a:t>
            </a:r>
            <a:endParaRPr lang="ko-KR" altLang="en-US" sz="10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8123FB-28DC-454E-B26F-9DCA70C0A43C}"/>
              </a:ext>
            </a:extLst>
          </p:cNvPr>
          <p:cNvSpPr txBox="1"/>
          <p:nvPr/>
        </p:nvSpPr>
        <p:spPr>
          <a:xfrm>
            <a:off x="7949267" y="1904458"/>
            <a:ext cx="3145453" cy="26808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ko-KR" sz="1600" dirty="0"/>
              <a:t>class</a:t>
            </a:r>
            <a:r>
              <a:rPr lang="ko-KR" altLang="en-US" sz="1600" dirty="0"/>
              <a:t> </a:t>
            </a:r>
            <a:r>
              <a:rPr lang="en-US" altLang="ko-KR" sz="1600" dirty="0" err="1"/>
              <a:t>Var</a:t>
            </a:r>
            <a:r>
              <a:rPr lang="en-US" altLang="ko-KR" sz="1600" dirty="0"/>
              <a:t>{</a:t>
            </a:r>
          </a:p>
          <a:p>
            <a:pPr marL="0" lvl="1"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</a:rPr>
              <a:t>   </a:t>
            </a:r>
            <a:r>
              <a:rPr lang="en-US" altLang="ko-KR" sz="1600" dirty="0" err="1">
                <a:solidFill>
                  <a:schemeClr val="tx1"/>
                </a:solidFill>
              </a:rPr>
              <a:t>int</a:t>
            </a:r>
            <a:r>
              <a:rPr lang="en-US" altLang="ko-KR" sz="1600" dirty="0">
                <a:solidFill>
                  <a:schemeClr val="tx1"/>
                </a:solidFill>
              </a:rPr>
              <a:t> a;            //</a:t>
            </a:r>
            <a:r>
              <a:rPr lang="ko-KR" altLang="en-US" sz="1600" dirty="0">
                <a:solidFill>
                  <a:schemeClr val="tx1"/>
                </a:solidFill>
              </a:rPr>
              <a:t>인스턴스변수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marL="0" lvl="1">
              <a:lnSpc>
                <a:spcPct val="150000"/>
              </a:lnSpc>
            </a:pPr>
            <a:r>
              <a:rPr lang="en-US" altLang="ko-KR" sz="1600" dirty="0"/>
              <a:t>  static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b;   //</a:t>
            </a:r>
            <a:r>
              <a:rPr lang="ko-KR" altLang="en-US" sz="1600" dirty="0" err="1"/>
              <a:t>클래스변수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marL="0" lvl="1">
              <a:lnSpc>
                <a:spcPct val="150000"/>
              </a:lnSpc>
            </a:pPr>
            <a:r>
              <a:rPr lang="en-US" altLang="ko-KR" sz="1600" dirty="0"/>
              <a:t>   void method(){</a:t>
            </a:r>
          </a:p>
          <a:p>
            <a:pPr marL="0" lvl="1"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</a:rPr>
              <a:t>   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c = 0;       //</a:t>
            </a:r>
            <a:r>
              <a:rPr lang="ko-KR" altLang="en-US" sz="1600" dirty="0"/>
              <a:t>지역변수</a:t>
            </a:r>
            <a:endParaRPr lang="en-US" altLang="ko-KR" sz="1600" dirty="0"/>
          </a:p>
          <a:p>
            <a:pPr marL="0" lvl="1"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</a:rPr>
              <a:t>    }</a:t>
            </a:r>
          </a:p>
          <a:p>
            <a:pPr marL="0" lvl="1">
              <a:lnSpc>
                <a:spcPct val="150000"/>
              </a:lnSpc>
            </a:pPr>
            <a:r>
              <a:rPr lang="en-US" altLang="ko-KR" sz="1600" dirty="0"/>
              <a:t>}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A9FFB5-8FBF-4E6D-B073-F34F26AE27DB}"/>
              </a:ext>
            </a:extLst>
          </p:cNvPr>
          <p:cNvSpPr txBox="1"/>
          <p:nvPr/>
        </p:nvSpPr>
        <p:spPr>
          <a:xfrm>
            <a:off x="10409525" y="3445669"/>
            <a:ext cx="9028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/>
              <a:t>(</a:t>
            </a:r>
            <a:r>
              <a:rPr lang="ko-KR" altLang="en-US" sz="1000"/>
              <a:t>메서드영역</a:t>
            </a:r>
            <a:r>
              <a:rPr lang="en-US" altLang="ko-KR" sz="1000"/>
              <a:t>)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11130551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DB0599-CA83-43FA-86F5-3FA957A57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변수</a:t>
            </a:r>
          </a:p>
        </p:txBody>
      </p:sp>
      <p:graphicFrame>
        <p:nvGraphicFramePr>
          <p:cNvPr id="11" name="표 11">
            <a:extLst>
              <a:ext uri="{FF2B5EF4-FFF2-40B4-BE49-F238E27FC236}">
                <a16:creationId xmlns:a16="http://schemas.microsoft.com/office/drawing/2014/main" id="{D98E5273-481C-460F-B8A9-FC67BCF66C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0629601"/>
              </p:ext>
            </p:extLst>
          </p:nvPr>
        </p:nvGraphicFramePr>
        <p:xfrm>
          <a:off x="1096964" y="1846262"/>
          <a:ext cx="9850671" cy="2977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6137">
                  <a:extLst>
                    <a:ext uri="{9D8B030D-6E8A-4147-A177-3AD203B41FA5}">
                      <a16:colId xmlns:a16="http://schemas.microsoft.com/office/drawing/2014/main" val="3171373199"/>
                    </a:ext>
                  </a:extLst>
                </a:gridCol>
                <a:gridCol w="3800213">
                  <a:extLst>
                    <a:ext uri="{9D8B030D-6E8A-4147-A177-3AD203B41FA5}">
                      <a16:colId xmlns:a16="http://schemas.microsoft.com/office/drawing/2014/main" val="2167255504"/>
                    </a:ext>
                  </a:extLst>
                </a:gridCol>
                <a:gridCol w="3414321">
                  <a:extLst>
                    <a:ext uri="{9D8B030D-6E8A-4147-A177-3AD203B41FA5}">
                      <a16:colId xmlns:a16="http://schemas.microsoft.com/office/drawing/2014/main" val="2445946562"/>
                    </a:ext>
                  </a:extLst>
                </a:gridCol>
              </a:tblGrid>
              <a:tr h="7443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변수의 종류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선언위치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생성시기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5876628"/>
                  </a:ext>
                </a:extLst>
              </a:tr>
              <a:tr h="7443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>
                          <a:solidFill>
                            <a:schemeClr val="tx1"/>
                          </a:solidFill>
                        </a:rPr>
                        <a:t>클래스변수</a:t>
                      </a:r>
                      <a:endParaRPr lang="en-US" altLang="ko-KR" sz="16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(class variable)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클래스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영역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클래스가 메모리에 올라갔을 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8515249"/>
                  </a:ext>
                </a:extLst>
              </a:tr>
              <a:tr h="7443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인스턴스변수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600" dirty="0" err="1">
                          <a:solidFill>
                            <a:schemeClr val="tx1"/>
                          </a:solidFill>
                        </a:rPr>
                        <a:t>객체변수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(instance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variable)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클래스 영역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인스턴스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객체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가 생성되었을 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9683018"/>
                  </a:ext>
                </a:extLst>
              </a:tr>
              <a:tr h="7443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지역변수</a:t>
                      </a:r>
                      <a:endParaRPr lang="en-US" altLang="ko-KR" sz="16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(local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variable)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클래스 영역 이외의 영역</a:t>
                      </a:r>
                      <a:endParaRPr lang="en-US" altLang="ko-KR" sz="16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메서드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600" dirty="0" err="1">
                          <a:solidFill>
                            <a:schemeClr val="tx1"/>
                          </a:solidFill>
                        </a:rPr>
                        <a:t>생성자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초기화 </a:t>
                      </a:r>
                      <a:r>
                        <a:rPr lang="ko-KR" altLang="en-US" sz="1600" dirty="0" err="1">
                          <a:solidFill>
                            <a:schemeClr val="tx1"/>
                          </a:solidFill>
                        </a:rPr>
                        <a:t>블럭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 내부 등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.)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변수 선언문이 수행되었을 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87871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76845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DB0599-CA83-43FA-86F5-3FA957A57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/>
              <a:t>메서드</a:t>
            </a:r>
            <a:r>
              <a:rPr lang="en-US" altLang="ko-KR" sz="3600" dirty="0"/>
              <a:t/>
            </a:r>
            <a:br>
              <a:rPr lang="en-US" altLang="ko-KR" sz="3600" dirty="0"/>
            </a:br>
            <a:r>
              <a:rPr lang="en-US" altLang="ko-KR" sz="2400" dirty="0"/>
              <a:t>(</a:t>
            </a:r>
            <a:r>
              <a:rPr lang="ko-KR" altLang="en-US" sz="2400" dirty="0"/>
              <a:t>클래스 메서드와 인스턴스 메서드</a:t>
            </a:r>
            <a:r>
              <a:rPr lang="en-US" altLang="ko-KR" sz="2400" dirty="0"/>
              <a:t>)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07A56A-A51C-4977-8129-6976072F26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 algn="l"/>
            <a:r>
              <a:rPr lang="ko-KR" alt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변수처럼 메서드 앞에 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static</a:t>
            </a:r>
            <a:r>
              <a:rPr lang="ko-KR" alt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이 붙어 있으면 클래스메서드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ko-KR" alt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없으면 인스턴스메서드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</a:p>
          <a:p>
            <a:pPr algn="l"/>
            <a:r>
              <a:rPr lang="ko-KR" alt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클래스 메서드도 클래스 변수처럼 </a:t>
            </a:r>
            <a:r>
              <a:rPr lang="ko-KR" altLang="en-US" sz="1600" u="sng" dirty="0">
                <a:solidFill>
                  <a:schemeClr val="tx1"/>
                </a:solidFill>
                <a:latin typeface="Consolas" panose="020B0609020204030204" pitchFamily="49" charset="0"/>
              </a:rPr>
              <a:t>객체를 생성하지 않고도 </a:t>
            </a:r>
            <a:r>
              <a:rPr lang="en-US" altLang="ko-KR" sz="1600" u="sng" dirty="0">
                <a:solidFill>
                  <a:schemeClr val="tx1"/>
                </a:solidFill>
                <a:latin typeface="Consolas" panose="020B0609020204030204" pitchFamily="49" charset="0"/>
              </a:rPr>
              <a:t>‘</a:t>
            </a:r>
            <a:r>
              <a:rPr lang="ko-KR" altLang="en-US" sz="1600" u="sng" dirty="0" err="1">
                <a:solidFill>
                  <a:schemeClr val="tx1"/>
                </a:solidFill>
                <a:latin typeface="Consolas" panose="020B0609020204030204" pitchFamily="49" charset="0"/>
              </a:rPr>
              <a:t>클래스이름</a:t>
            </a:r>
            <a:r>
              <a:rPr lang="en-US" altLang="ko-KR" sz="1600" u="sng" dirty="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ko-KR" altLang="en-US" sz="1600" u="sng" dirty="0" err="1">
                <a:solidFill>
                  <a:schemeClr val="tx1"/>
                </a:solidFill>
                <a:latin typeface="Consolas" panose="020B0609020204030204" pitchFamily="49" charset="0"/>
              </a:rPr>
              <a:t>메서드이름</a:t>
            </a:r>
            <a:r>
              <a:rPr lang="en-US" altLang="ko-KR" sz="1600" u="sng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ko-KR" altLang="en-US" sz="1600" u="sng" dirty="0">
                <a:solidFill>
                  <a:schemeClr val="tx1"/>
                </a:solidFill>
                <a:latin typeface="Consolas" panose="020B0609020204030204" pitchFamily="49" charset="0"/>
              </a:rPr>
              <a:t>매개변수</a:t>
            </a:r>
            <a:r>
              <a:rPr lang="en-US" altLang="ko-KR" sz="1600" u="sng" dirty="0">
                <a:solidFill>
                  <a:schemeClr val="tx1"/>
                </a:solidFill>
                <a:latin typeface="Consolas" panose="020B0609020204030204" pitchFamily="49" charset="0"/>
              </a:rPr>
              <a:t>)’</a:t>
            </a:r>
            <a:r>
              <a:rPr lang="ko-KR" alt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와 같은 식으로 호출이 가능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</a:p>
          <a:p>
            <a:r>
              <a:rPr lang="ko-KR" alt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반면 인스턴스 메서드는 </a:t>
            </a:r>
            <a:r>
              <a:rPr lang="ko-KR" altLang="en-US" sz="1600" u="sng" dirty="0">
                <a:solidFill>
                  <a:schemeClr val="tx1"/>
                </a:solidFill>
                <a:latin typeface="Consolas" panose="020B0609020204030204" pitchFamily="49" charset="0"/>
              </a:rPr>
              <a:t>반드시 객체를 생성해야만 호출할 수 있다</a:t>
            </a:r>
            <a:r>
              <a:rPr lang="en-US" altLang="ko-KR" sz="1600" u="sng" dirty="0" smtClean="0">
                <a:solidFill>
                  <a:schemeClr val="tx1"/>
                </a:solidFill>
                <a:latin typeface="Consolas" panose="020B0609020204030204" pitchFamily="49" charset="0"/>
              </a:rPr>
              <a:t>.=( new ) /</a:t>
            </a:r>
            <a:r>
              <a:rPr lang="en-US" altLang="ko-KR" sz="1800" dirty="0" err="1"/>
              <a:t>EzenComputer</a:t>
            </a:r>
            <a:r>
              <a:rPr lang="en-US" altLang="ko-KR" sz="1800" dirty="0"/>
              <a:t> </a:t>
            </a:r>
            <a:r>
              <a:rPr lang="en-US" altLang="ko-KR" sz="1800" dirty="0" err="1"/>
              <a:t>ez</a:t>
            </a:r>
            <a:r>
              <a:rPr lang="en-US" altLang="ko-KR" sz="1800" dirty="0"/>
              <a:t>=</a:t>
            </a:r>
            <a:r>
              <a:rPr lang="en-US" altLang="ko-KR" sz="1800" dirty="0">
                <a:solidFill>
                  <a:srgbClr val="FF0000"/>
                </a:solidFill>
              </a:rPr>
              <a:t>new</a:t>
            </a:r>
            <a:r>
              <a:rPr lang="en-US" altLang="ko-KR" sz="1800" dirty="0"/>
              <a:t> </a:t>
            </a:r>
            <a:r>
              <a:rPr lang="en-US" altLang="ko-KR" sz="1800" dirty="0" err="1"/>
              <a:t>EzenComputer</a:t>
            </a:r>
            <a:endParaRPr lang="en-US" altLang="ko-KR" sz="1800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B03C0B-92B8-4833-B980-BDF5E0E69B5F}"/>
              </a:ext>
            </a:extLst>
          </p:cNvPr>
          <p:cNvSpPr txBox="1"/>
          <p:nvPr/>
        </p:nvSpPr>
        <p:spPr>
          <a:xfrm>
            <a:off x="828832" y="4093828"/>
            <a:ext cx="10595295" cy="17091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클래스의 </a:t>
            </a:r>
            <a:r>
              <a:rPr lang="ko-KR" altLang="en-US" dirty="0" err="1"/>
              <a:t>멤버변수</a:t>
            </a:r>
            <a:r>
              <a:rPr lang="ko-KR" altLang="en-US" dirty="0"/>
              <a:t> 중 모든 인스턴스에 공통된 값을 유지해야 하는 것이 있는지 살펴보고 있으면</a:t>
            </a:r>
            <a:r>
              <a:rPr lang="en-US" altLang="ko-KR" dirty="0"/>
              <a:t>, static</a:t>
            </a:r>
            <a:r>
              <a:rPr lang="ko-KR" altLang="en-US" dirty="0"/>
              <a:t>을 붙여준다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작성한 메서드 중에서 인스턴스 변수나 인스턴스 메서드를 사용하지 않는 메서드에  </a:t>
            </a:r>
            <a:r>
              <a:rPr lang="en-US" altLang="ko-KR" dirty="0"/>
              <a:t>static</a:t>
            </a:r>
            <a:r>
              <a:rPr lang="ko-KR" altLang="en-US" dirty="0"/>
              <a:t>을 붙일 것을 고려한다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64189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DB0599-CA83-43FA-86F5-3FA957A57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/>
              <a:t>메서드</a:t>
            </a:r>
            <a:r>
              <a:rPr lang="en-US" altLang="ko-KR" sz="3600" dirty="0"/>
              <a:t/>
            </a:r>
            <a:br>
              <a:rPr lang="en-US" altLang="ko-KR" sz="3600" dirty="0"/>
            </a:br>
            <a:r>
              <a:rPr lang="en-US" altLang="ko-KR" sz="2400" dirty="0"/>
              <a:t>(</a:t>
            </a:r>
            <a:r>
              <a:rPr lang="ko-KR" altLang="en-US" sz="2400" dirty="0"/>
              <a:t>클래스 메서드와 인스턴스 메서드</a:t>
            </a:r>
            <a:r>
              <a:rPr lang="en-US" altLang="ko-KR" sz="2400" dirty="0"/>
              <a:t>)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07A56A-A51C-4977-8129-6976072F26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54398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ko-KR" alt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그렇다면 클래스를 정의할 때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ko-KR" alt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어느 경우에 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static</a:t>
            </a:r>
            <a:r>
              <a:rPr lang="ko-KR" alt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를 사용해서 클래스 메서드로 정의해야 할까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?</a:t>
            </a:r>
          </a:p>
          <a:p>
            <a:pPr algn="l"/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1. </a:t>
            </a:r>
            <a:r>
              <a:rPr lang="ko-KR" alt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클래스를 설계할 때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ko-KR" alt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멤버변수</a:t>
            </a:r>
            <a:r>
              <a:rPr lang="ko-KR" alt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중 모든 인스턴스에 공통으로 사용하는 것에 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static</a:t>
            </a:r>
            <a:r>
              <a:rPr lang="ko-KR" alt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을 붙인다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</a:p>
          <a:p>
            <a:pPr lvl="1"/>
            <a:r>
              <a:rPr lang="ko-KR" alt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생성된 각 인스턴스는 서로 독립적이기 때문에 각 인스턴스 변수는 서로 다른 값을 유지한다</a:t>
            </a:r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. </a:t>
            </a:r>
            <a:r>
              <a:rPr lang="ko-KR" alt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그러나 모든 인스턴스에서 같은 값이 유지되어야 하는 변수는 </a:t>
            </a:r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static</a:t>
            </a:r>
            <a:r>
              <a:rPr lang="ko-KR" alt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을 붙여서 클래스변수로 정의해야 한다</a:t>
            </a:r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</a:p>
          <a:p>
            <a:pPr algn="l"/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2. </a:t>
            </a:r>
            <a:r>
              <a:rPr lang="ko-KR" alt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클래스변수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(static</a:t>
            </a:r>
            <a:r>
              <a:rPr lang="ko-KR" alt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변수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  <a:r>
              <a:rPr lang="ko-KR" alt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는 인스턴스를 생성하지 않아도 사용할 수 있다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. </a:t>
            </a:r>
          </a:p>
          <a:p>
            <a:pPr lvl="1"/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Static</a:t>
            </a:r>
            <a:r>
              <a:rPr lang="ko-KR" alt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이 붙은 변수</a:t>
            </a:r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ko-KR" alt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클래스변수</a:t>
            </a:r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  <a:r>
              <a:rPr lang="ko-KR" alt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는 클래스가 메모리에 올라갈 때 이미 자동적으로 생성</a:t>
            </a:r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</a:p>
          <a:p>
            <a:pPr algn="l"/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3. </a:t>
            </a:r>
            <a:r>
              <a:rPr lang="ko-KR" alt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클래스 메서드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(static</a:t>
            </a:r>
            <a:r>
              <a:rPr lang="ko-KR" alt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메서드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  <a:r>
              <a:rPr lang="ko-KR" alt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는 인스턴스 변수를 사용할 수 없다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. </a:t>
            </a:r>
          </a:p>
          <a:p>
            <a:pPr lvl="1"/>
            <a:r>
              <a:rPr lang="ko-KR" alt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인스턴스 변수는 인스턴스가 반드시 존재해야만 사용할 수 잇는데</a:t>
            </a:r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클래스메서드</a:t>
            </a:r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(static</a:t>
            </a:r>
            <a:r>
              <a:rPr lang="ko-KR" alt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이 붙은 메서드</a:t>
            </a:r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  <a:r>
              <a:rPr lang="ko-KR" alt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는 인스턴스 생성 없이 호출이 가능하므로 클래스 메서드가 호출되었을 때 인스턴스가 존재하지 않을 수도 있다</a:t>
            </a:r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. </a:t>
            </a:r>
            <a:r>
              <a:rPr lang="ko-KR" alt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그래서 클래스 메서드에서 인스턴스 변수의 사용을 금지한다</a:t>
            </a:r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. </a:t>
            </a:r>
            <a:r>
              <a:rPr lang="ko-KR" alt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반면</a:t>
            </a:r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인스턴스 변수나 인스턴스 메서드에서는 </a:t>
            </a:r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static</a:t>
            </a:r>
            <a:r>
              <a:rPr lang="ko-KR" alt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이 붙은 멤버들을 사용하는 것이 언제나 가능하다</a:t>
            </a:r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. </a:t>
            </a:r>
            <a:r>
              <a:rPr lang="ko-KR" alt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인스턴스 변수가 존재한다는 것은 </a:t>
            </a:r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static</a:t>
            </a:r>
            <a:r>
              <a:rPr lang="ko-KR" alt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변수가 이미 메모리에 존재한다는 것을 의미하기 때문이다</a:t>
            </a:r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</a:p>
          <a:p>
            <a:pPr algn="l"/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4. </a:t>
            </a:r>
            <a:r>
              <a:rPr lang="ko-KR" alt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메서드 내에서 인스턴스 변수를 사용하지 않는다면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, static</a:t>
            </a:r>
            <a:r>
              <a:rPr lang="ko-KR" alt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을 붙이는 것을 고려한다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. </a:t>
            </a:r>
          </a:p>
          <a:p>
            <a:pPr lvl="1"/>
            <a:r>
              <a:rPr lang="ko-KR" alt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메서드 호출 시간이 짧아지므로 성능이 향상된다</a:t>
            </a:r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. Static</a:t>
            </a:r>
            <a:r>
              <a:rPr lang="ko-KR" alt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을 안 붙인 메서드</a:t>
            </a:r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ko-KR" alt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인스턴스메서드</a:t>
            </a:r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  <a:r>
              <a:rPr lang="ko-KR" alt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는 실행 시 호출되어야 할 메서드를 찾는 과정이 추가적으로 필요하기 때문에 시간이 더 걸린다</a:t>
            </a:r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539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5140B837-5FF8-4334-A52F-058E0B17941A}"/>
              </a:ext>
            </a:extLst>
          </p:cNvPr>
          <p:cNvSpPr/>
          <p:nvPr/>
        </p:nvSpPr>
        <p:spPr>
          <a:xfrm>
            <a:off x="1303085" y="824013"/>
            <a:ext cx="3539662" cy="636520"/>
          </a:xfrm>
          <a:custGeom>
            <a:avLst/>
            <a:gdLst>
              <a:gd name="connsiteX0" fmla="*/ 0 w 4511107"/>
              <a:gd name="connsiteY0" fmla="*/ 0 h 1324800"/>
              <a:gd name="connsiteX1" fmla="*/ 4511107 w 4511107"/>
              <a:gd name="connsiteY1" fmla="*/ 0 h 1324800"/>
              <a:gd name="connsiteX2" fmla="*/ 4511107 w 4511107"/>
              <a:gd name="connsiteY2" fmla="*/ 1324800 h 1324800"/>
              <a:gd name="connsiteX3" fmla="*/ 0 w 4511107"/>
              <a:gd name="connsiteY3" fmla="*/ 1324800 h 1324800"/>
              <a:gd name="connsiteX4" fmla="*/ 0 w 4511107"/>
              <a:gd name="connsiteY4" fmla="*/ 0 h 132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11107" h="1324800">
                <a:moveTo>
                  <a:pt x="0" y="0"/>
                </a:moveTo>
                <a:lnTo>
                  <a:pt x="4511107" y="0"/>
                </a:lnTo>
                <a:lnTo>
                  <a:pt x="4511107" y="1324800"/>
                </a:lnTo>
                <a:lnTo>
                  <a:pt x="0" y="132480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42240" tIns="81280" rIns="142240" bIns="81280" numCol="1" spcCol="1270" anchor="ctr" anchorCtr="0">
            <a:noAutofit/>
          </a:bodyPr>
          <a:lstStyle/>
          <a:p>
            <a:pPr marL="0" lvl="0" indent="0" algn="ctr" defTabSz="8890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ko-KR" altLang="en-US" sz="2000" kern="1200">
                <a:solidFill>
                  <a:schemeClr val="tx1"/>
                </a:solidFill>
              </a:rPr>
              <a:t>클래스 멤버</a:t>
            </a:r>
            <a:r>
              <a:rPr lang="en-US" altLang="ko-KR" sz="2000" kern="1200">
                <a:solidFill>
                  <a:schemeClr val="tx1"/>
                </a:solidFill>
              </a:rPr>
              <a:t>(static)</a:t>
            </a:r>
            <a:endParaRPr lang="ko-KR" altLang="en-US" sz="2000" kern="1200">
              <a:solidFill>
                <a:schemeClr val="tx1"/>
              </a:solidFill>
            </a:endParaRPr>
          </a:p>
        </p:txBody>
      </p:sp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22E89CD5-FA54-4768-A3E8-DCE6134DD97C}"/>
              </a:ext>
            </a:extLst>
          </p:cNvPr>
          <p:cNvSpPr/>
          <p:nvPr/>
        </p:nvSpPr>
        <p:spPr>
          <a:xfrm>
            <a:off x="1303085" y="1460533"/>
            <a:ext cx="3539662" cy="2608976"/>
          </a:xfrm>
          <a:custGeom>
            <a:avLst/>
            <a:gdLst>
              <a:gd name="connsiteX0" fmla="*/ 0 w 4511107"/>
              <a:gd name="connsiteY0" fmla="*/ 0 h 2020320"/>
              <a:gd name="connsiteX1" fmla="*/ 4511107 w 4511107"/>
              <a:gd name="connsiteY1" fmla="*/ 0 h 2020320"/>
              <a:gd name="connsiteX2" fmla="*/ 4511107 w 4511107"/>
              <a:gd name="connsiteY2" fmla="*/ 2020320 h 2020320"/>
              <a:gd name="connsiteX3" fmla="*/ 0 w 4511107"/>
              <a:gd name="connsiteY3" fmla="*/ 2020320 h 2020320"/>
              <a:gd name="connsiteX4" fmla="*/ 0 w 4511107"/>
              <a:gd name="connsiteY4" fmla="*/ 0 h 202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11107" h="2020320">
                <a:moveTo>
                  <a:pt x="0" y="0"/>
                </a:moveTo>
                <a:lnTo>
                  <a:pt x="4511107" y="0"/>
                </a:lnTo>
                <a:lnTo>
                  <a:pt x="4511107" y="2020320"/>
                </a:lnTo>
                <a:lnTo>
                  <a:pt x="0" y="20203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06680" tIns="106680" rIns="142240" bIns="160020" numCol="1" spcCol="1270" anchor="t" anchorCtr="0">
            <a:noAutofit/>
          </a:bodyPr>
          <a:lstStyle/>
          <a:p>
            <a:pPr marL="228600" lvl="1" indent="-228600" algn="l" defTabSz="889000" latinLnBrk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ko-KR" altLang="en-US" sz="1600" kern="1200" smtClean="0">
                <a:solidFill>
                  <a:schemeClr val="tx1"/>
                </a:solidFill>
              </a:rPr>
              <a:t>모든 </a:t>
            </a:r>
            <a:r>
              <a:rPr lang="ko-KR" altLang="en-US" sz="1600" kern="1200" dirty="0">
                <a:solidFill>
                  <a:schemeClr val="tx1"/>
                </a:solidFill>
              </a:rPr>
              <a:t>객체들이 공유하는 멤버</a:t>
            </a:r>
          </a:p>
          <a:p>
            <a:pPr marL="228600" lvl="1" indent="-228600" algn="l" defTabSz="889000" latinLnBrk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ko-KR" altLang="en-US" sz="1600" kern="1200" dirty="0">
                <a:solidFill>
                  <a:schemeClr val="tx1"/>
                </a:solidFill>
              </a:rPr>
              <a:t>객체를 생성하지 않고 호출</a:t>
            </a:r>
          </a:p>
          <a:p>
            <a:pPr marL="228600" lvl="1" indent="-228600" algn="l" defTabSz="889000" latinLnBrk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ko-KR" altLang="en-US" sz="1600" kern="1200" dirty="0">
                <a:solidFill>
                  <a:schemeClr val="tx1"/>
                </a:solidFill>
              </a:rPr>
              <a:t>클래스를 사용할 때</a:t>
            </a:r>
            <a:endParaRPr lang="en-US" altLang="ko-KR" sz="1600" kern="1200" dirty="0">
              <a:solidFill>
                <a:schemeClr val="tx1"/>
              </a:solidFill>
            </a:endParaRPr>
          </a:p>
          <a:p>
            <a:pPr marL="228600" lvl="1" indent="-228600" algn="l" defTabSz="889000" latinLnBrk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ko-KR" altLang="en-US" sz="1600" dirty="0">
                <a:solidFill>
                  <a:schemeClr val="tx1"/>
                </a:solidFill>
              </a:rPr>
              <a:t>클래스 멤버 변수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marL="228600" lvl="1" indent="-228600" algn="l" defTabSz="889000" latinLnBrk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ko-KR" altLang="en-US" sz="1600" kern="1200" dirty="0">
                <a:solidFill>
                  <a:schemeClr val="tx1"/>
                </a:solidFill>
              </a:rPr>
              <a:t>클래스 멤버 메서드</a:t>
            </a:r>
          </a:p>
        </p:txBody>
      </p:sp>
      <p:sp>
        <p:nvSpPr>
          <p:cNvPr id="11" name="자유형: 도형 10">
            <a:extLst>
              <a:ext uri="{FF2B5EF4-FFF2-40B4-BE49-F238E27FC236}">
                <a16:creationId xmlns:a16="http://schemas.microsoft.com/office/drawing/2014/main" id="{A40C1E9A-FBDB-4C25-A4D0-EF626E30C1D0}"/>
              </a:ext>
            </a:extLst>
          </p:cNvPr>
          <p:cNvSpPr/>
          <p:nvPr/>
        </p:nvSpPr>
        <p:spPr>
          <a:xfrm>
            <a:off x="5338400" y="824013"/>
            <a:ext cx="5004204" cy="636520"/>
          </a:xfrm>
          <a:custGeom>
            <a:avLst/>
            <a:gdLst>
              <a:gd name="connsiteX0" fmla="*/ 0 w 4511107"/>
              <a:gd name="connsiteY0" fmla="*/ 0 h 1324800"/>
              <a:gd name="connsiteX1" fmla="*/ 4511107 w 4511107"/>
              <a:gd name="connsiteY1" fmla="*/ 0 h 1324800"/>
              <a:gd name="connsiteX2" fmla="*/ 4511107 w 4511107"/>
              <a:gd name="connsiteY2" fmla="*/ 1324800 h 1324800"/>
              <a:gd name="connsiteX3" fmla="*/ 0 w 4511107"/>
              <a:gd name="connsiteY3" fmla="*/ 1324800 h 1324800"/>
              <a:gd name="connsiteX4" fmla="*/ 0 w 4511107"/>
              <a:gd name="connsiteY4" fmla="*/ 0 h 132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11107" h="1324800">
                <a:moveTo>
                  <a:pt x="0" y="0"/>
                </a:moveTo>
                <a:lnTo>
                  <a:pt x="4511107" y="0"/>
                </a:lnTo>
                <a:lnTo>
                  <a:pt x="4511107" y="1324800"/>
                </a:lnTo>
                <a:lnTo>
                  <a:pt x="0" y="132480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42240" tIns="81280" rIns="142240" bIns="81280" numCol="1" spcCol="1270" anchor="ctr" anchorCtr="0">
            <a:noAutofit/>
          </a:bodyPr>
          <a:lstStyle/>
          <a:p>
            <a:pPr marL="0" lvl="0" indent="0" algn="ctr" defTabSz="8890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ko-KR" altLang="en-US" sz="2000" kern="1200" dirty="0" smtClean="0">
                <a:solidFill>
                  <a:schemeClr val="tx1"/>
                </a:solidFill>
              </a:rPr>
              <a:t>객체</a:t>
            </a:r>
            <a:r>
              <a:rPr lang="en-US" altLang="ko-KR" sz="2000" kern="1200" dirty="0" smtClean="0">
                <a:solidFill>
                  <a:schemeClr val="tx1"/>
                </a:solidFill>
              </a:rPr>
              <a:t>(</a:t>
            </a:r>
            <a:r>
              <a:rPr lang="ko-KR" altLang="en-US" sz="2000" kern="1200" dirty="0" smtClean="0">
                <a:solidFill>
                  <a:schemeClr val="tx1"/>
                </a:solidFill>
              </a:rPr>
              <a:t>인스턴스</a:t>
            </a:r>
            <a:r>
              <a:rPr lang="en-US" altLang="ko-KR" sz="2000" kern="1200" dirty="0" smtClean="0">
                <a:solidFill>
                  <a:schemeClr val="tx1"/>
                </a:solidFill>
              </a:rPr>
              <a:t>) </a:t>
            </a:r>
            <a:r>
              <a:rPr lang="ko-KR" altLang="en-US" sz="2000" kern="1200" dirty="0">
                <a:solidFill>
                  <a:schemeClr val="tx1"/>
                </a:solidFill>
              </a:rPr>
              <a:t>멤버</a:t>
            </a:r>
          </a:p>
        </p:txBody>
      </p:sp>
      <p:sp>
        <p:nvSpPr>
          <p:cNvPr id="12" name="자유형: 도형 11">
            <a:extLst>
              <a:ext uri="{FF2B5EF4-FFF2-40B4-BE49-F238E27FC236}">
                <a16:creationId xmlns:a16="http://schemas.microsoft.com/office/drawing/2014/main" id="{BAFCC4DA-657C-40BF-82D0-D028310CD98E}"/>
              </a:ext>
            </a:extLst>
          </p:cNvPr>
          <p:cNvSpPr/>
          <p:nvPr/>
        </p:nvSpPr>
        <p:spPr>
          <a:xfrm>
            <a:off x="5338399" y="1460533"/>
            <a:ext cx="5004205" cy="2608976"/>
          </a:xfrm>
          <a:custGeom>
            <a:avLst/>
            <a:gdLst>
              <a:gd name="connsiteX0" fmla="*/ 0 w 4511107"/>
              <a:gd name="connsiteY0" fmla="*/ 0 h 2020320"/>
              <a:gd name="connsiteX1" fmla="*/ 4511107 w 4511107"/>
              <a:gd name="connsiteY1" fmla="*/ 0 h 2020320"/>
              <a:gd name="connsiteX2" fmla="*/ 4511107 w 4511107"/>
              <a:gd name="connsiteY2" fmla="*/ 2020320 h 2020320"/>
              <a:gd name="connsiteX3" fmla="*/ 0 w 4511107"/>
              <a:gd name="connsiteY3" fmla="*/ 2020320 h 2020320"/>
              <a:gd name="connsiteX4" fmla="*/ 0 w 4511107"/>
              <a:gd name="connsiteY4" fmla="*/ 0 h 202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11107" h="2020320">
                <a:moveTo>
                  <a:pt x="0" y="0"/>
                </a:moveTo>
                <a:lnTo>
                  <a:pt x="4511107" y="0"/>
                </a:lnTo>
                <a:lnTo>
                  <a:pt x="4511107" y="2020320"/>
                </a:lnTo>
                <a:lnTo>
                  <a:pt x="0" y="20203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06680" tIns="106680" rIns="142240" bIns="160020" numCol="1" spcCol="1270" anchor="t" anchorCtr="0">
            <a:noAutofit/>
          </a:bodyPr>
          <a:lstStyle/>
          <a:p>
            <a:pPr marL="228600" lvl="1" indent="-228600" algn="l" defTabSz="889000" latinLnBrk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ko-KR" altLang="en-US" sz="1600" kern="1200" dirty="0">
                <a:solidFill>
                  <a:schemeClr val="tx1"/>
                </a:solidFill>
              </a:rPr>
              <a:t>각 </a:t>
            </a:r>
            <a:r>
              <a:rPr lang="ko-KR" altLang="en-US" sz="1600" kern="1200" dirty="0" err="1" smtClean="0">
                <a:solidFill>
                  <a:schemeClr val="tx1"/>
                </a:solidFill>
              </a:rPr>
              <a:t>객체마다</a:t>
            </a:r>
            <a:r>
              <a:rPr lang="ko-KR" altLang="en-US" sz="1600" kern="1200" dirty="0" smtClean="0">
                <a:solidFill>
                  <a:schemeClr val="tx1"/>
                </a:solidFill>
              </a:rPr>
              <a:t> 독립적인 </a:t>
            </a:r>
            <a:r>
              <a:rPr lang="ko-KR" altLang="en-US" sz="1600" kern="1200" dirty="0">
                <a:solidFill>
                  <a:schemeClr val="tx1"/>
                </a:solidFill>
              </a:rPr>
              <a:t>멤버를 가지고 있다</a:t>
            </a:r>
            <a:r>
              <a:rPr lang="en-US" altLang="ko-KR" sz="1600" kern="1200" dirty="0">
                <a:solidFill>
                  <a:schemeClr val="tx1"/>
                </a:solidFill>
              </a:rPr>
              <a:t>.</a:t>
            </a:r>
            <a:endParaRPr lang="ko-KR" altLang="en-US" sz="1600" kern="1200" dirty="0">
              <a:solidFill>
                <a:schemeClr val="tx1"/>
              </a:solidFill>
            </a:endParaRPr>
          </a:p>
          <a:p>
            <a:pPr marL="228600" lvl="1" indent="-228600" algn="l" defTabSz="889000" latinLnBrk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ko-KR" altLang="en-US" sz="1600" kern="1200" dirty="0">
                <a:solidFill>
                  <a:schemeClr val="tx1"/>
                </a:solidFill>
              </a:rPr>
              <a:t>객체를 생성한 후에 호출</a:t>
            </a:r>
          </a:p>
          <a:p>
            <a:pPr marL="228600" lvl="1" indent="-228600" algn="l" defTabSz="889000" latinLnBrk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ko-KR" altLang="en-US" sz="1600" kern="1200" dirty="0">
                <a:solidFill>
                  <a:schemeClr val="tx1"/>
                </a:solidFill>
              </a:rPr>
              <a:t>객체를 생성할 때 </a:t>
            </a:r>
            <a:r>
              <a:rPr lang="en-US" altLang="ko-KR" sz="1600" kern="1200" dirty="0">
                <a:solidFill>
                  <a:schemeClr val="tx1"/>
                </a:solidFill>
              </a:rPr>
              <a:t>new</a:t>
            </a:r>
            <a:r>
              <a:rPr lang="ko-KR" altLang="en-US" sz="1600" kern="1200" dirty="0">
                <a:solidFill>
                  <a:schemeClr val="tx1"/>
                </a:solidFill>
              </a:rPr>
              <a:t> 연산자를 통해 생성</a:t>
            </a:r>
            <a:endParaRPr lang="en-US" altLang="ko-KR" sz="1600" kern="1200" dirty="0">
              <a:solidFill>
                <a:schemeClr val="tx1"/>
              </a:solidFill>
            </a:endParaRPr>
          </a:p>
          <a:p>
            <a:pPr marL="228600" lvl="1" indent="-228600" algn="l" defTabSz="889000" latinLnBrk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ko-KR" altLang="en-US" sz="1600" kern="1200" dirty="0">
                <a:solidFill>
                  <a:schemeClr val="tx1"/>
                </a:solidFill>
              </a:rPr>
              <a:t>객체 멤버 변수</a:t>
            </a:r>
            <a:endParaRPr lang="en-US" altLang="ko-KR" sz="1600" kern="1200" dirty="0">
              <a:solidFill>
                <a:schemeClr val="tx1"/>
              </a:solidFill>
            </a:endParaRPr>
          </a:p>
          <a:p>
            <a:pPr marL="228600" lvl="1" indent="-228600" algn="l" defTabSz="889000" latinLnBrk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ko-KR" altLang="en-US" sz="1600" dirty="0">
                <a:solidFill>
                  <a:schemeClr val="tx1"/>
                </a:solidFill>
              </a:rPr>
              <a:t>객체 멤버 메서드</a:t>
            </a:r>
            <a:endParaRPr lang="ko-KR" altLang="en-US" sz="1600" kern="1200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CA8F2D-CEB2-4C4E-961F-8C82E07080F3}"/>
              </a:ext>
            </a:extLst>
          </p:cNvPr>
          <p:cNvSpPr txBox="1"/>
          <p:nvPr/>
        </p:nvSpPr>
        <p:spPr>
          <a:xfrm>
            <a:off x="1303085" y="4401144"/>
            <a:ext cx="6205545" cy="17091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클래스 멤버 변수를 클래스 멤버 메서드에서 호출할 수 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클래스 멤버 변수를 객체 멤버 메서드에서 호출할 수 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객체 멤버 변수를 객체 멤버 메서드에서 호출할 수 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객체 멤버 변수를 클래스 멤버 메서드에서 호출할 수 없다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4710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DB0599-CA83-43FA-86F5-3FA957A57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생성자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07A56A-A51C-4977-8129-6976072F26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생성자 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: 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객체를 생성하고 초기화 할 때 호출되는 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‘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인스턴스 초기화 메서드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’</a:t>
            </a:r>
          </a:p>
          <a:p>
            <a:pPr lvl="1"/>
            <a:r>
              <a:rPr lang="ko-KR" altLang="en-US" sz="1600">
                <a:solidFill>
                  <a:schemeClr val="tx1"/>
                </a:solidFill>
                <a:latin typeface="Consolas" panose="020B0609020204030204" pitchFamily="49" charset="0"/>
              </a:rPr>
              <a:t>접근제한자 </a:t>
            </a:r>
            <a:r>
              <a:rPr lang="en-US" altLang="ko-KR" sz="1600">
                <a:solidFill>
                  <a:schemeClr val="tx1"/>
                </a:solidFill>
                <a:latin typeface="Consolas" panose="020B0609020204030204" pitchFamily="49" charset="0"/>
              </a:rPr>
              <a:t>: public (</a:t>
            </a:r>
            <a:r>
              <a:rPr lang="ko-KR" altLang="en-US" sz="1600">
                <a:solidFill>
                  <a:schemeClr val="tx1"/>
                </a:solidFill>
                <a:latin typeface="Consolas" panose="020B0609020204030204" pitchFamily="49" charset="0"/>
              </a:rPr>
              <a:t>클래스의 접근제어자가 </a:t>
            </a:r>
            <a:r>
              <a:rPr lang="en-US" altLang="ko-KR" sz="1600">
                <a:solidFill>
                  <a:schemeClr val="tx1"/>
                </a:solidFill>
                <a:latin typeface="Consolas" panose="020B0609020204030204" pitchFamily="49" charset="0"/>
              </a:rPr>
              <a:t>public</a:t>
            </a:r>
            <a:r>
              <a:rPr lang="ko-KR" altLang="en-US" sz="1600">
                <a:solidFill>
                  <a:schemeClr val="tx1"/>
                </a:solidFill>
                <a:latin typeface="Consolas" panose="020B0609020204030204" pitchFamily="49" charset="0"/>
              </a:rPr>
              <a:t>인경우 기본 생성자도 </a:t>
            </a:r>
            <a:r>
              <a:rPr lang="en-US" altLang="ko-KR" sz="1600">
                <a:solidFill>
                  <a:schemeClr val="tx1"/>
                </a:solidFill>
                <a:latin typeface="Consolas" panose="020B0609020204030204" pitchFamily="49" charset="0"/>
              </a:rPr>
              <a:t>public)</a:t>
            </a:r>
          </a:p>
          <a:p>
            <a:pPr lvl="1"/>
            <a:r>
              <a:rPr lang="ko-KR" altLang="en-US" sz="1600">
                <a:solidFill>
                  <a:schemeClr val="tx1"/>
                </a:solidFill>
                <a:latin typeface="Consolas" panose="020B0609020204030204" pitchFamily="49" charset="0"/>
              </a:rPr>
              <a:t>생성자</a:t>
            </a:r>
            <a:r>
              <a:rPr lang="en-US" altLang="ko-KR" sz="160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600">
                <a:solidFill>
                  <a:schemeClr val="tx1"/>
                </a:solidFill>
                <a:latin typeface="Consolas" panose="020B0609020204030204" pitchFamily="49" charset="0"/>
              </a:rPr>
              <a:t>이름은 클래스 이름을 따른다</a:t>
            </a:r>
            <a:r>
              <a:rPr lang="en-US" altLang="ko-KR" sz="160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</a:p>
          <a:p>
            <a:pPr lvl="1"/>
            <a:r>
              <a:rPr lang="ko-KR" altLang="en-US" sz="1600">
                <a:solidFill>
                  <a:schemeClr val="tx1"/>
                </a:solidFill>
                <a:latin typeface="Consolas" panose="020B0609020204030204" pitchFamily="49" charset="0"/>
              </a:rPr>
              <a:t>생성자는 리턴 타입이 없다</a:t>
            </a:r>
            <a:r>
              <a:rPr lang="en-US" altLang="ko-KR" sz="160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endParaRPr lang="en-US" altLang="ko-KR" sz="160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4154BA-4E00-4F2C-86AA-80E6D90589C8}"/>
              </a:ext>
            </a:extLst>
          </p:cNvPr>
          <p:cNvSpPr txBox="1"/>
          <p:nvPr/>
        </p:nvSpPr>
        <p:spPr>
          <a:xfrm>
            <a:off x="1331184" y="4082327"/>
            <a:ext cx="7271414" cy="134985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/>
              <a:t>Card</a:t>
            </a:r>
            <a:r>
              <a:rPr lang="ko-KR" altLang="en-US" sz="1400"/>
              <a:t> </a:t>
            </a:r>
            <a:r>
              <a:rPr lang="en-US" altLang="ko-KR" sz="1400"/>
              <a:t>c  = new Card();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/>
              <a:t>연산자 </a:t>
            </a:r>
            <a:r>
              <a:rPr lang="en-US" altLang="ko-KR" sz="1400"/>
              <a:t>new</a:t>
            </a:r>
            <a:r>
              <a:rPr lang="ko-KR" altLang="en-US" sz="1400"/>
              <a:t>에</a:t>
            </a:r>
            <a:r>
              <a:rPr lang="en-US" altLang="ko-KR" sz="1400"/>
              <a:t> </a:t>
            </a:r>
            <a:r>
              <a:rPr lang="ko-KR" altLang="en-US" sz="1400"/>
              <a:t>의해서 메모리</a:t>
            </a:r>
            <a:r>
              <a:rPr lang="en-US" altLang="ko-KR" sz="1400"/>
              <a:t>(heep)</a:t>
            </a:r>
            <a:r>
              <a:rPr lang="ko-KR" altLang="en-US" sz="1400"/>
              <a:t>에 </a:t>
            </a:r>
            <a:r>
              <a:rPr lang="en-US" altLang="ko-KR" sz="1400"/>
              <a:t>Card</a:t>
            </a:r>
            <a:r>
              <a:rPr lang="ko-KR" altLang="en-US" sz="1400"/>
              <a:t>클래스의 인스턴스가 생성된다</a:t>
            </a:r>
            <a:r>
              <a:rPr lang="en-US" altLang="ko-KR" sz="1400"/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/>
              <a:t>생성자 </a:t>
            </a:r>
            <a:r>
              <a:rPr lang="en-US" altLang="ko-KR" sz="1400"/>
              <a:t>Card()</a:t>
            </a:r>
            <a:r>
              <a:rPr lang="ko-KR" altLang="en-US" sz="1400"/>
              <a:t>가 호출되어 수행된다</a:t>
            </a:r>
            <a:r>
              <a:rPr lang="en-US" altLang="ko-KR" sz="1400"/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/>
              <a:t>연산자 </a:t>
            </a:r>
            <a:r>
              <a:rPr lang="en-US" altLang="ko-KR" sz="1400"/>
              <a:t>new</a:t>
            </a:r>
            <a:r>
              <a:rPr lang="ko-KR" altLang="en-US" sz="1400"/>
              <a:t>의 결과로</a:t>
            </a:r>
            <a:r>
              <a:rPr lang="en-US" altLang="ko-KR" sz="1400"/>
              <a:t>, </a:t>
            </a:r>
            <a:r>
              <a:rPr lang="ko-KR" altLang="en-US" sz="1400"/>
              <a:t>생성된 </a:t>
            </a:r>
            <a:r>
              <a:rPr lang="en-US" altLang="ko-KR" sz="1400"/>
              <a:t>Card</a:t>
            </a:r>
            <a:r>
              <a:rPr lang="ko-KR" altLang="en-US" sz="1400"/>
              <a:t>인스턴스의 주소가 반환되어 참조변수 </a:t>
            </a:r>
            <a:r>
              <a:rPr lang="en-US" altLang="ko-KR" sz="1400"/>
              <a:t>c</a:t>
            </a:r>
            <a:r>
              <a:rPr lang="ko-KR" altLang="en-US" sz="1400"/>
              <a:t>에 저장된다</a:t>
            </a:r>
            <a:r>
              <a:rPr lang="en-US" altLang="ko-KR" sz="1400"/>
              <a:t>.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8804212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DB0599-CA83-43FA-86F5-3FA957A57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생성자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07A56A-A51C-4977-8129-6976072F26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기본 생성자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(default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constructor)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: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 컴파일러가 자동으로 생성해주는 생성자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</a:p>
          <a:p>
            <a:pPr algn="l"/>
            <a:r>
              <a:rPr lang="ko-KR" altLang="en-US" sz="1600">
                <a:solidFill>
                  <a:schemeClr val="tx1"/>
                </a:solidFill>
              </a:rPr>
              <a:t>매개변수가 있는 생성자 </a:t>
            </a:r>
            <a:endParaRPr lang="en-US" altLang="ko-KR" sz="1600">
              <a:solidFill>
                <a:schemeClr val="tx1"/>
              </a:solidFill>
            </a:endParaRPr>
          </a:p>
          <a:p>
            <a:pPr lvl="1"/>
            <a:r>
              <a:rPr lang="ko-KR" altLang="en-US" sz="1400">
                <a:solidFill>
                  <a:schemeClr val="tx1"/>
                </a:solidFill>
              </a:rPr>
              <a:t>생성자도 메서드처럼 매개변수를 선언하여 호출 시 넘겨받아서 인스턴스의 초기화 작업에 사용할 수 있다</a:t>
            </a:r>
            <a:r>
              <a:rPr lang="en-US" altLang="ko-KR" sz="1400">
                <a:solidFill>
                  <a:schemeClr val="tx1"/>
                </a:solidFill>
              </a:rPr>
              <a:t>.</a:t>
            </a:r>
          </a:p>
          <a:p>
            <a:pPr lvl="1"/>
            <a:r>
              <a:rPr lang="ko-KR" altLang="en-US" sz="1400">
                <a:solidFill>
                  <a:schemeClr val="tx1"/>
                </a:solidFill>
              </a:rPr>
              <a:t>인스턴스마다 각기 다른 값으로 초기화되어야하는 경우가 많기 때문에 매개변수를 사용한 초기화는 매우 유용하다</a:t>
            </a:r>
            <a:r>
              <a:rPr lang="en-US" altLang="ko-KR" sz="1400">
                <a:solidFill>
                  <a:schemeClr val="tx1"/>
                </a:solidFill>
              </a:rPr>
              <a:t>.</a:t>
            </a:r>
          </a:p>
          <a:p>
            <a:r>
              <a:rPr lang="ko-KR" altLang="en-US" sz="1600">
                <a:solidFill>
                  <a:schemeClr val="tx1"/>
                </a:solidFill>
              </a:rPr>
              <a:t>생성자에서 다른 생성자 호출하기 </a:t>
            </a:r>
            <a:r>
              <a:rPr lang="en-US" altLang="ko-KR" sz="1600">
                <a:solidFill>
                  <a:schemeClr val="tx1"/>
                </a:solidFill>
              </a:rPr>
              <a:t>– this(), this</a:t>
            </a:r>
          </a:p>
          <a:p>
            <a:pPr lvl="1"/>
            <a:r>
              <a:rPr lang="ko-KR" altLang="en-US" sz="1400">
                <a:solidFill>
                  <a:schemeClr val="tx1"/>
                </a:solidFill>
              </a:rPr>
              <a:t>생서자 간에도 서로 호출이 가능</a:t>
            </a:r>
            <a:r>
              <a:rPr lang="en-US" altLang="ko-KR" sz="1400">
                <a:solidFill>
                  <a:schemeClr val="tx1"/>
                </a:solidFill>
              </a:rPr>
              <a:t>. </a:t>
            </a:r>
          </a:p>
          <a:p>
            <a:pPr lvl="1"/>
            <a:r>
              <a:rPr lang="ko-KR" altLang="en-US" sz="1400">
                <a:solidFill>
                  <a:schemeClr val="tx1"/>
                </a:solidFill>
              </a:rPr>
              <a:t>생성자의 이름으로 클래스이름 대신 </a:t>
            </a:r>
            <a:r>
              <a:rPr lang="en-US" altLang="ko-KR" sz="1400">
                <a:solidFill>
                  <a:schemeClr val="tx1"/>
                </a:solidFill>
              </a:rPr>
              <a:t>this</a:t>
            </a:r>
            <a:r>
              <a:rPr lang="ko-KR" altLang="en-US" sz="1400">
                <a:solidFill>
                  <a:schemeClr val="tx1"/>
                </a:solidFill>
              </a:rPr>
              <a:t>를 사용한다</a:t>
            </a:r>
            <a:r>
              <a:rPr lang="en-US" altLang="ko-KR" sz="1400">
                <a:solidFill>
                  <a:schemeClr val="tx1"/>
                </a:solidFill>
              </a:rPr>
              <a:t>.</a:t>
            </a:r>
          </a:p>
          <a:p>
            <a:pPr lvl="1"/>
            <a:r>
              <a:rPr lang="ko-KR" altLang="en-US" sz="1400">
                <a:solidFill>
                  <a:schemeClr val="tx1"/>
                </a:solidFill>
              </a:rPr>
              <a:t>한 생성자에서 다른 생성자를 호출할 때는 반드시 첫 줄에서만 호출이 가능하다</a:t>
            </a:r>
            <a:r>
              <a:rPr lang="en-US" altLang="ko-KR" sz="1400">
                <a:solidFill>
                  <a:schemeClr val="tx1"/>
                </a:solidFill>
              </a:rPr>
              <a:t>. </a:t>
            </a:r>
          </a:p>
          <a:p>
            <a:pPr algn="l"/>
            <a:endParaRPr lang="en-US" altLang="ko-KR" sz="160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441517-AA50-49C8-A839-CB8134C435A6}"/>
              </a:ext>
            </a:extLst>
          </p:cNvPr>
          <p:cNvSpPr txBox="1"/>
          <p:nvPr/>
        </p:nvSpPr>
        <p:spPr>
          <a:xfrm>
            <a:off x="6236548" y="3647258"/>
            <a:ext cx="5477782" cy="13515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/>
              <a:t>Car(String</a:t>
            </a:r>
            <a:r>
              <a:rPr lang="ko-KR" altLang="en-US" sz="1400"/>
              <a:t> </a:t>
            </a:r>
            <a:r>
              <a:rPr lang="en-US" altLang="ko-KR" sz="1400"/>
              <a:t>color){</a:t>
            </a:r>
          </a:p>
          <a:p>
            <a:pPr>
              <a:lnSpc>
                <a:spcPct val="150000"/>
              </a:lnSpc>
            </a:pPr>
            <a:r>
              <a:rPr lang="en-US" altLang="ko-KR" sz="1400"/>
              <a:t>    door=4;                         </a:t>
            </a:r>
            <a:r>
              <a:rPr lang="en-US" altLang="ko-KR" sz="1200"/>
              <a:t>//</a:t>
            </a:r>
            <a:r>
              <a:rPr lang="ko-KR" altLang="en-US" sz="1200"/>
              <a:t>에러</a:t>
            </a:r>
            <a:r>
              <a:rPr lang="en-US" altLang="ko-KR" sz="1200"/>
              <a:t>. </a:t>
            </a:r>
            <a:r>
              <a:rPr lang="ko-KR" altLang="en-US" sz="1200"/>
              <a:t>생성자의 두 번째 줄에서 다른 생성자를 호출</a:t>
            </a:r>
            <a:r>
              <a:rPr lang="en-US" altLang="ko-KR" sz="1200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/>
              <a:t>    Car(color, “auto”,4);   </a:t>
            </a:r>
            <a:r>
              <a:rPr lang="en-US" altLang="ko-KR" sz="1200"/>
              <a:t>// this(color,</a:t>
            </a:r>
            <a:r>
              <a:rPr lang="ko-KR" altLang="en-US" sz="1200"/>
              <a:t> </a:t>
            </a:r>
            <a:r>
              <a:rPr lang="en-US" altLang="ko-KR" sz="1200"/>
              <a:t>“auto”,</a:t>
            </a:r>
            <a:r>
              <a:rPr lang="ko-KR" altLang="en-US" sz="1200"/>
              <a:t> </a:t>
            </a:r>
            <a:r>
              <a:rPr lang="en-US" altLang="ko-KR" sz="1200"/>
              <a:t>5); </a:t>
            </a:r>
            <a:r>
              <a:rPr lang="ko-KR" altLang="en-US" sz="1200"/>
              <a:t>로 해야함</a:t>
            </a:r>
            <a:r>
              <a:rPr lang="en-US" altLang="ko-KR" sz="1200"/>
              <a:t>. </a:t>
            </a:r>
            <a:endParaRPr lang="en-US" altLang="ko-KR" sz="1400"/>
          </a:p>
          <a:p>
            <a:pPr>
              <a:lnSpc>
                <a:spcPct val="150000"/>
              </a:lnSpc>
            </a:pPr>
            <a:r>
              <a:rPr lang="en-US" altLang="ko-KR" sz="1400"/>
              <a:t>}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1099647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562138-1C8C-4E1C-A056-0AA2CB543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객체 지향 언어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3BDF69-F3F2-4CDE-9F51-763DCECADA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/>
              <a:t>객체 지향 프로그래밍</a:t>
            </a:r>
            <a:r>
              <a:rPr lang="en-US" altLang="ko-KR" sz="1800"/>
              <a:t>(OOP; Object Oriented Programming)</a:t>
            </a:r>
          </a:p>
          <a:p>
            <a:pPr lvl="1"/>
            <a:r>
              <a:rPr lang="ko-KR" altLang="en-US" sz="1400"/>
              <a:t>객체 지향 이론의 기본 개념은 </a:t>
            </a:r>
            <a:r>
              <a:rPr lang="en-US" altLang="ko-KR" sz="1400"/>
              <a:t>‘</a:t>
            </a:r>
            <a:r>
              <a:rPr lang="ko-KR" altLang="en-US" sz="1400"/>
              <a:t>실제 세계는 사물</a:t>
            </a:r>
            <a:r>
              <a:rPr lang="en-US" altLang="ko-KR" sz="1400"/>
              <a:t>(</a:t>
            </a:r>
            <a:r>
              <a:rPr lang="ko-KR" altLang="en-US" sz="1400"/>
              <a:t>객체</a:t>
            </a:r>
            <a:r>
              <a:rPr lang="en-US" altLang="ko-KR" sz="1400"/>
              <a:t>)</a:t>
            </a:r>
            <a:r>
              <a:rPr lang="ko-KR" altLang="en-US" sz="1400"/>
              <a:t>로 이루어져 있으며</a:t>
            </a:r>
            <a:r>
              <a:rPr lang="en-US" altLang="ko-KR" sz="1400"/>
              <a:t>, </a:t>
            </a:r>
            <a:r>
              <a:rPr lang="ko-KR" altLang="en-US" sz="1400"/>
              <a:t>발생하는 모든 사건들은 사물간의 상호작용이다</a:t>
            </a:r>
            <a:r>
              <a:rPr lang="en-US" altLang="ko-KR" sz="1400"/>
              <a:t>.’</a:t>
            </a:r>
            <a:r>
              <a:rPr lang="ko-KR" altLang="en-US" sz="1400"/>
              <a:t>라는 것</a:t>
            </a:r>
            <a:r>
              <a:rPr lang="en-US" altLang="ko-KR" sz="1400"/>
              <a:t>. </a:t>
            </a:r>
          </a:p>
          <a:p>
            <a:pPr lvl="1"/>
            <a:r>
              <a:rPr lang="ko-KR" altLang="en-US" sz="1400"/>
              <a:t>실제 사물의 속성과 기능을 분석한 다음</a:t>
            </a:r>
            <a:r>
              <a:rPr lang="en-US" altLang="ko-KR" sz="1400"/>
              <a:t>, </a:t>
            </a:r>
            <a:r>
              <a:rPr lang="ko-KR" altLang="en-US" sz="1400"/>
              <a:t>데이터</a:t>
            </a:r>
            <a:r>
              <a:rPr lang="en-US" altLang="ko-KR" sz="1400"/>
              <a:t>(</a:t>
            </a:r>
            <a:r>
              <a:rPr lang="ko-KR" altLang="en-US" sz="1400"/>
              <a:t>변수</a:t>
            </a:r>
            <a:r>
              <a:rPr lang="en-US" altLang="ko-KR" sz="1400"/>
              <a:t>)</a:t>
            </a:r>
            <a:r>
              <a:rPr lang="ko-KR" altLang="en-US" sz="1400"/>
              <a:t>와 함수로 정의함으로써 실제 세계를 컴퓨터 속에 옮겨 놓은 것과 같은 가상세계를 구현하고 이 가상세계에서 모의실험을 함으로써 많은 시간과 비용을 절약할 수 있다</a:t>
            </a:r>
            <a:r>
              <a:rPr lang="en-US" altLang="ko-KR" sz="1400"/>
              <a:t>.</a:t>
            </a:r>
          </a:p>
          <a:p>
            <a:pPr lvl="1"/>
            <a:r>
              <a:rPr lang="ko-KR" altLang="en-US" sz="1400"/>
              <a:t>객체 지향 언어는 기본의 프로그래밍언어와 전혀 다른 새로운 것이 아니라</a:t>
            </a:r>
            <a:r>
              <a:rPr lang="en-US" altLang="ko-KR" sz="1400"/>
              <a:t>, </a:t>
            </a:r>
            <a:r>
              <a:rPr lang="ko-KR" altLang="en-US" sz="1400"/>
              <a:t>기존의 프로그래밍 언어에 몇 가지 새로운 규칙을 추가한 보다 발전된 형태의 것이다</a:t>
            </a:r>
            <a:r>
              <a:rPr lang="en-US" altLang="ko-KR" sz="1400"/>
              <a:t>. </a:t>
            </a:r>
            <a:r>
              <a:rPr lang="ko-KR" altLang="en-US" sz="1400"/>
              <a:t>이러한 규칙들을 이용해서 코드 간에 서로 관계를 맺어 줌으로써 보다 유기적으로 프로그램을 구성하는 것이 가능해졌다</a:t>
            </a:r>
            <a:r>
              <a:rPr lang="en-US" altLang="ko-KR" sz="1400"/>
              <a:t>. 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560095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562138-1C8C-4E1C-A056-0AA2CB543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객체 지향 언어의 특징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3BDF69-F3F2-4CDE-9F51-763DCECADA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/>
              <a:t>코드의 재사용성이 높다</a:t>
            </a:r>
            <a:r>
              <a:rPr lang="en-US" altLang="ko-KR" sz="1800"/>
              <a:t>.</a:t>
            </a:r>
          </a:p>
          <a:p>
            <a:pPr lvl="1"/>
            <a:r>
              <a:rPr lang="ko-KR" altLang="en-US" sz="1600"/>
              <a:t>새로운 코드를 작성할 때기존의 코드를 이용하여 쉽게 작성할 수 있다</a:t>
            </a:r>
            <a:r>
              <a:rPr lang="en-US" altLang="ko-KR" sz="160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800"/>
              <a:t>코드의 관리가 용이하다</a:t>
            </a:r>
            <a:r>
              <a:rPr lang="en-US" altLang="ko-KR" sz="1800"/>
              <a:t>.</a:t>
            </a:r>
          </a:p>
          <a:p>
            <a:pPr lvl="1"/>
            <a:r>
              <a:rPr lang="ko-KR" altLang="en-US" sz="1600"/>
              <a:t>코드간의 관계를 이용해서 적은 노력으로 쉽게 코드를 변경할 수 있다</a:t>
            </a:r>
            <a:r>
              <a:rPr lang="en-US" altLang="ko-KR" sz="160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800"/>
              <a:t>신뢰성이 높은 프로그래밍을 가능하게 한다</a:t>
            </a:r>
            <a:r>
              <a:rPr lang="en-US" altLang="ko-KR" sz="1800"/>
              <a:t>.</a:t>
            </a:r>
          </a:p>
          <a:p>
            <a:pPr lvl="1"/>
            <a:r>
              <a:rPr lang="ko-KR" altLang="en-US" sz="1600"/>
              <a:t>제어자와 메서드를 이용해서 데이터를 보호하고 올바른 값을 유지하도록 하며</a:t>
            </a:r>
            <a:r>
              <a:rPr lang="en-US" altLang="ko-KR" sz="1600"/>
              <a:t>, </a:t>
            </a:r>
          </a:p>
          <a:p>
            <a:pPr lvl="1"/>
            <a:r>
              <a:rPr lang="ko-KR" altLang="en-US" sz="1600"/>
              <a:t>코드의 중복을 제거하여 코드의 불일치로 인한 오작동을 방지할 수 있다</a:t>
            </a:r>
            <a:r>
              <a:rPr lang="en-US" altLang="ko-KR" sz="1600"/>
              <a:t>.</a:t>
            </a:r>
            <a:endParaRPr lang="ko-KR" altLang="en-US" sz="16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36C63EE-A149-4F6B-B906-7DDF017C4CC6}"/>
              </a:ext>
            </a:extLst>
          </p:cNvPr>
          <p:cNvSpPr/>
          <p:nvPr/>
        </p:nvSpPr>
        <p:spPr>
          <a:xfrm>
            <a:off x="1097280" y="5503178"/>
            <a:ext cx="9127222" cy="549791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객체 지향 언어의 가장 큰 장점 </a:t>
            </a:r>
            <a:r>
              <a:rPr lang="en-US" altLang="ko-KR">
                <a:solidFill>
                  <a:schemeClr val="tx1"/>
                </a:solidFill>
              </a:rPr>
              <a:t>– </a:t>
            </a:r>
            <a:r>
              <a:rPr lang="ko-KR" altLang="en-US">
                <a:solidFill>
                  <a:schemeClr val="tx1"/>
                </a:solidFill>
              </a:rPr>
              <a:t>코드의 </a:t>
            </a:r>
            <a:r>
              <a:rPr lang="ko-KR" altLang="en-US" smtClean="0">
                <a:solidFill>
                  <a:schemeClr val="tx1"/>
                </a:solidFill>
              </a:rPr>
              <a:t>재사용성이 </a:t>
            </a:r>
            <a:r>
              <a:rPr lang="ko-KR" altLang="en-US">
                <a:solidFill>
                  <a:schemeClr val="tx1"/>
                </a:solidFill>
              </a:rPr>
              <a:t>높고</a:t>
            </a:r>
            <a:r>
              <a:rPr lang="en-US" altLang="ko-KR">
                <a:solidFill>
                  <a:schemeClr val="tx1"/>
                </a:solidFill>
              </a:rPr>
              <a:t>, </a:t>
            </a:r>
            <a:r>
              <a:rPr lang="ko-KR" altLang="en-US">
                <a:solidFill>
                  <a:schemeClr val="tx1"/>
                </a:solidFill>
              </a:rPr>
              <a:t>유지보수가 용이하다</a:t>
            </a:r>
            <a:r>
              <a:rPr lang="en-US" altLang="ko-KR">
                <a:solidFill>
                  <a:schemeClr val="tx1"/>
                </a:solidFill>
              </a:rPr>
              <a:t>.</a:t>
            </a:r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1944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84484E-3FB9-4C84-A4D1-65052BD36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클래스와 객체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82D903CD-C1BD-40F3-898B-AB0CA9466A5C}"/>
              </a:ext>
            </a:extLst>
          </p:cNvPr>
          <p:cNvSpPr/>
          <p:nvPr/>
        </p:nvSpPr>
        <p:spPr>
          <a:xfrm>
            <a:off x="1097280" y="2172748"/>
            <a:ext cx="1593909" cy="629174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1"/>
                </a:solidFill>
              </a:rPr>
              <a:t>클래스의 정의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BBB8323B-1816-4043-B762-A70BEE8B1B5F}"/>
              </a:ext>
            </a:extLst>
          </p:cNvPr>
          <p:cNvSpPr/>
          <p:nvPr/>
        </p:nvSpPr>
        <p:spPr>
          <a:xfrm>
            <a:off x="2864281" y="2172748"/>
            <a:ext cx="4356963" cy="629174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1"/>
                </a:solidFill>
              </a:rPr>
              <a:t>클래스란 객체를 정의해 놓은 것</a:t>
            </a:r>
            <a:r>
              <a:rPr lang="en-US" altLang="ko-KR" sz="1600">
                <a:solidFill>
                  <a:schemeClr val="tx1"/>
                </a:solidFill>
              </a:rPr>
              <a:t>.(</a:t>
            </a:r>
            <a:r>
              <a:rPr lang="ko-KR" altLang="en-US" sz="1600">
                <a:solidFill>
                  <a:schemeClr val="tx1"/>
                </a:solidFill>
              </a:rPr>
              <a:t>설계도</a:t>
            </a:r>
            <a:r>
              <a:rPr lang="en-US" altLang="ko-KR" sz="1600">
                <a:solidFill>
                  <a:schemeClr val="tx1"/>
                </a:solidFill>
              </a:rPr>
              <a:t>)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95AEF774-27DE-4310-9978-763AA861EF14}"/>
              </a:ext>
            </a:extLst>
          </p:cNvPr>
          <p:cNvSpPr/>
          <p:nvPr/>
        </p:nvSpPr>
        <p:spPr>
          <a:xfrm>
            <a:off x="1097280" y="3017939"/>
            <a:ext cx="1593909" cy="629174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1"/>
                </a:solidFill>
              </a:rPr>
              <a:t>클래스의 용도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E3D98FF1-4193-47B8-A483-511649A1647F}"/>
              </a:ext>
            </a:extLst>
          </p:cNvPr>
          <p:cNvSpPr/>
          <p:nvPr/>
        </p:nvSpPr>
        <p:spPr>
          <a:xfrm>
            <a:off x="2864281" y="3017939"/>
            <a:ext cx="4356963" cy="629174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1"/>
                </a:solidFill>
              </a:rPr>
              <a:t>클래스는 객체를 생성하는데 사용된다</a:t>
            </a:r>
            <a:r>
              <a:rPr lang="en-US" altLang="ko-KR" sz="1600">
                <a:solidFill>
                  <a:schemeClr val="tx1"/>
                </a:solidFill>
              </a:rPr>
              <a:t>.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1EFBB19A-0E3D-40A3-BD21-1612B1AA6136}"/>
              </a:ext>
            </a:extLst>
          </p:cNvPr>
          <p:cNvSpPr/>
          <p:nvPr/>
        </p:nvSpPr>
        <p:spPr>
          <a:xfrm>
            <a:off x="1097280" y="3864389"/>
            <a:ext cx="1593909" cy="629174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1"/>
                </a:solidFill>
              </a:rPr>
              <a:t>객체의 정의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F14C9EBD-48A8-484C-BA3F-D2FBC0BF4EE3}"/>
              </a:ext>
            </a:extLst>
          </p:cNvPr>
          <p:cNvSpPr/>
          <p:nvPr/>
        </p:nvSpPr>
        <p:spPr>
          <a:xfrm>
            <a:off x="2864281" y="3864389"/>
            <a:ext cx="4356963" cy="629174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1"/>
                </a:solidFill>
              </a:rPr>
              <a:t>객체는 실제로 존재하는 것</a:t>
            </a:r>
            <a:r>
              <a:rPr lang="en-US" altLang="ko-KR" sz="1600">
                <a:solidFill>
                  <a:schemeClr val="tx1"/>
                </a:solidFill>
              </a:rPr>
              <a:t>. </a:t>
            </a:r>
            <a:r>
              <a:rPr lang="ko-KR" altLang="en-US" sz="1600">
                <a:solidFill>
                  <a:schemeClr val="tx1"/>
                </a:solidFill>
              </a:rPr>
              <a:t>사물</a:t>
            </a:r>
            <a:r>
              <a:rPr lang="en-US" altLang="ko-KR" sz="1600">
                <a:solidFill>
                  <a:schemeClr val="tx1"/>
                </a:solidFill>
              </a:rPr>
              <a:t> </a:t>
            </a:r>
            <a:r>
              <a:rPr lang="ko-KR" altLang="en-US" sz="1600">
                <a:solidFill>
                  <a:schemeClr val="tx1"/>
                </a:solidFill>
              </a:rPr>
              <a:t>또는 개념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2F63A73D-1331-41E5-91B6-9588806F3C47}"/>
              </a:ext>
            </a:extLst>
          </p:cNvPr>
          <p:cNvSpPr/>
          <p:nvPr/>
        </p:nvSpPr>
        <p:spPr>
          <a:xfrm>
            <a:off x="1097280" y="4709580"/>
            <a:ext cx="1593909" cy="629174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1"/>
                </a:solidFill>
              </a:rPr>
              <a:t>객체의 용도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87B9A8AE-FB96-4CB3-A91F-8D036D60D259}"/>
              </a:ext>
            </a:extLst>
          </p:cNvPr>
          <p:cNvSpPr/>
          <p:nvPr/>
        </p:nvSpPr>
        <p:spPr>
          <a:xfrm>
            <a:off x="2864281" y="4709580"/>
            <a:ext cx="4356963" cy="629174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1"/>
                </a:solidFill>
              </a:rPr>
              <a:t>객체가 가지고 있는 기능과 속성에 따라 다름</a:t>
            </a:r>
            <a:r>
              <a:rPr lang="en-US" altLang="ko-KR" sz="1600">
                <a:solidFill>
                  <a:schemeClr val="tx1"/>
                </a:solidFill>
              </a:rPr>
              <a:t>.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367BDC6C-B2C0-464B-8C4E-AF9DD890EED0}"/>
              </a:ext>
            </a:extLst>
          </p:cNvPr>
          <p:cNvSpPr/>
          <p:nvPr/>
        </p:nvSpPr>
        <p:spPr>
          <a:xfrm>
            <a:off x="7810150" y="2172748"/>
            <a:ext cx="3345530" cy="1038139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600">
                <a:solidFill>
                  <a:schemeClr val="tx1"/>
                </a:solidFill>
              </a:rPr>
              <a:t>유형의 객체</a:t>
            </a:r>
            <a:endParaRPr lang="en-US" altLang="ko-KR" sz="160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>
                <a:solidFill>
                  <a:schemeClr val="tx1"/>
                </a:solidFill>
              </a:rPr>
              <a:t>책상</a:t>
            </a:r>
            <a:r>
              <a:rPr lang="en-US" altLang="ko-KR" sz="1600">
                <a:solidFill>
                  <a:schemeClr val="tx1"/>
                </a:solidFill>
              </a:rPr>
              <a:t>, TV, </a:t>
            </a:r>
            <a:r>
              <a:rPr lang="ko-KR" altLang="en-US" sz="1600">
                <a:solidFill>
                  <a:schemeClr val="tx1"/>
                </a:solidFill>
              </a:rPr>
              <a:t>자동차 등 사물</a:t>
            </a:r>
            <a:r>
              <a:rPr lang="en-US" altLang="ko-KR" sz="1600">
                <a:solidFill>
                  <a:schemeClr val="tx1"/>
                </a:solidFill>
              </a:rPr>
              <a:t>.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54B35B94-20CB-4462-BCED-9516143C4635}"/>
              </a:ext>
            </a:extLst>
          </p:cNvPr>
          <p:cNvSpPr/>
          <p:nvPr/>
        </p:nvSpPr>
        <p:spPr>
          <a:xfrm>
            <a:off x="7810150" y="3647113"/>
            <a:ext cx="3345530" cy="1256252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600">
                <a:solidFill>
                  <a:schemeClr val="tx1"/>
                </a:solidFill>
              </a:rPr>
              <a:t>무형의 객체</a:t>
            </a:r>
            <a:endParaRPr lang="en-US" altLang="ko-KR" sz="160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>
                <a:solidFill>
                  <a:schemeClr val="tx1"/>
                </a:solidFill>
              </a:rPr>
              <a:t>수학공식</a:t>
            </a:r>
            <a:r>
              <a:rPr lang="en-US" altLang="ko-KR" sz="1600">
                <a:solidFill>
                  <a:schemeClr val="tx1"/>
                </a:solidFill>
              </a:rPr>
              <a:t>, </a:t>
            </a:r>
            <a:r>
              <a:rPr lang="ko-KR" altLang="en-US" sz="1600">
                <a:solidFill>
                  <a:schemeClr val="tx1"/>
                </a:solidFill>
              </a:rPr>
              <a:t>프로그램 에러와 같은 논리나 개념</a:t>
            </a:r>
            <a:r>
              <a:rPr lang="en-US" altLang="ko-KR" sz="1600">
                <a:solidFill>
                  <a:schemeClr val="tx1"/>
                </a:solidFill>
              </a:rPr>
              <a:t>.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B9C6EFC5-0492-4D6C-B9EC-435AFF56B89C}"/>
              </a:ext>
            </a:extLst>
          </p:cNvPr>
          <p:cNvSpPr/>
          <p:nvPr/>
        </p:nvSpPr>
        <p:spPr>
          <a:xfrm>
            <a:off x="1097279" y="5554771"/>
            <a:ext cx="8583615" cy="510469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1"/>
                </a:solidFill>
              </a:rPr>
              <a:t>프로그래밍에서의 객체는 클래스에 정의된 내용대로 메모리에 생성된 것을 뜻한다</a:t>
            </a:r>
            <a:r>
              <a:rPr lang="en-US" altLang="ko-KR" sz="1600">
                <a:solidFill>
                  <a:schemeClr val="tx1"/>
                </a:solidFill>
              </a:rPr>
              <a:t>.</a:t>
            </a:r>
            <a:endParaRPr lang="ko-KR" altLang="en-US" sz="1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3890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D1F9F8-4134-478A-8D0B-E8F2EB654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클래스와 객체의 예시</a:t>
            </a:r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A953FE20-D2FE-47B1-84A6-E2FEC964C2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6120077"/>
              </p:ext>
            </p:extLst>
          </p:nvPr>
        </p:nvGraphicFramePr>
        <p:xfrm>
          <a:off x="1207082" y="2372296"/>
          <a:ext cx="3876646" cy="15537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4332">
                  <a:extLst>
                    <a:ext uri="{9D8B030D-6E8A-4147-A177-3AD203B41FA5}">
                      <a16:colId xmlns:a16="http://schemas.microsoft.com/office/drawing/2014/main" val="1498575107"/>
                    </a:ext>
                  </a:extLst>
                </a:gridCol>
                <a:gridCol w="1632314">
                  <a:extLst>
                    <a:ext uri="{9D8B030D-6E8A-4147-A177-3AD203B41FA5}">
                      <a16:colId xmlns:a16="http://schemas.microsoft.com/office/drawing/2014/main" val="1871188337"/>
                    </a:ext>
                  </a:extLst>
                </a:gridCol>
              </a:tblGrid>
              <a:tr h="3884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>
                          <a:solidFill>
                            <a:schemeClr val="tx1"/>
                          </a:solidFill>
                        </a:rPr>
                        <a:t>클래스</a:t>
                      </a:r>
                      <a:r>
                        <a:rPr lang="en-US" altLang="ko-KR" sz="160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600">
                          <a:solidFill>
                            <a:schemeClr val="tx1"/>
                          </a:solidFill>
                        </a:rPr>
                        <a:t>설계도</a:t>
                      </a:r>
                      <a:r>
                        <a:rPr lang="en-US" altLang="ko-KR" sz="160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>
                          <a:solidFill>
                            <a:schemeClr val="tx1"/>
                          </a:solidFill>
                        </a:rPr>
                        <a:t>객체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5703612"/>
                  </a:ext>
                </a:extLst>
              </a:tr>
              <a:tr h="3884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>
                          <a:solidFill>
                            <a:schemeClr val="tx1"/>
                          </a:solidFill>
                        </a:rPr>
                        <a:t>자동차 설계도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>
                          <a:solidFill>
                            <a:schemeClr val="tx1"/>
                          </a:solidFill>
                        </a:rPr>
                        <a:t>자동차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1460806"/>
                  </a:ext>
                </a:extLst>
              </a:tr>
              <a:tr h="3884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>
                          <a:solidFill>
                            <a:schemeClr val="tx1"/>
                          </a:solidFill>
                        </a:rPr>
                        <a:t>세탁기 설계도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>
                          <a:solidFill>
                            <a:schemeClr val="tx1"/>
                          </a:solidFill>
                        </a:rPr>
                        <a:t>세탁기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7436103"/>
                  </a:ext>
                </a:extLst>
              </a:tr>
              <a:tr h="3884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solidFill>
                            <a:schemeClr val="tx1"/>
                          </a:solidFill>
                        </a:rPr>
                        <a:t>TV </a:t>
                      </a:r>
                      <a:r>
                        <a:rPr lang="ko-KR" altLang="en-US" sz="1600">
                          <a:solidFill>
                            <a:schemeClr val="tx1"/>
                          </a:solidFill>
                        </a:rPr>
                        <a:t>설계도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solidFill>
                            <a:schemeClr val="tx1"/>
                          </a:solidFill>
                        </a:rPr>
                        <a:t>TV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178000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150E772-7208-43A2-AEB6-841FA1392AAA}"/>
              </a:ext>
            </a:extLst>
          </p:cNvPr>
          <p:cNvSpPr txBox="1"/>
          <p:nvPr/>
        </p:nvSpPr>
        <p:spPr>
          <a:xfrm>
            <a:off x="1207082" y="1937857"/>
            <a:ext cx="2367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클래스와 객체의 관계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3879B914-FDA5-4D77-AB2C-6AC3F77EC698}"/>
              </a:ext>
            </a:extLst>
          </p:cNvPr>
          <p:cNvSpPr/>
          <p:nvPr/>
        </p:nvSpPr>
        <p:spPr>
          <a:xfrm>
            <a:off x="1097279" y="4244829"/>
            <a:ext cx="9749686" cy="1820411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600">
                <a:solidFill>
                  <a:schemeClr val="tx1"/>
                </a:solidFill>
              </a:rPr>
              <a:t>우리가 자동차를 타기위해서는 자동차</a:t>
            </a:r>
            <a:r>
              <a:rPr lang="en-US" altLang="ko-KR" sz="1600">
                <a:solidFill>
                  <a:schemeClr val="tx1"/>
                </a:solidFill>
              </a:rPr>
              <a:t>(</a:t>
            </a:r>
            <a:r>
              <a:rPr lang="ko-KR" altLang="en-US" sz="1600">
                <a:solidFill>
                  <a:schemeClr val="tx1"/>
                </a:solidFill>
              </a:rPr>
              <a:t>객체</a:t>
            </a:r>
            <a:r>
              <a:rPr lang="en-US" altLang="ko-KR" sz="1600">
                <a:solidFill>
                  <a:schemeClr val="tx1"/>
                </a:solidFill>
              </a:rPr>
              <a:t>)</a:t>
            </a:r>
            <a:r>
              <a:rPr lang="ko-KR" altLang="en-US" sz="1600">
                <a:solidFill>
                  <a:schemeClr val="tx1"/>
                </a:solidFill>
              </a:rPr>
              <a:t>가 필요한 것이지</a:t>
            </a:r>
            <a:r>
              <a:rPr lang="en-US" altLang="ko-KR" sz="1600">
                <a:solidFill>
                  <a:schemeClr val="tx1"/>
                </a:solidFill>
              </a:rPr>
              <a:t>, </a:t>
            </a:r>
            <a:r>
              <a:rPr lang="ko-KR" altLang="en-US" sz="1600">
                <a:solidFill>
                  <a:schemeClr val="tx1"/>
                </a:solidFill>
              </a:rPr>
              <a:t>자동차 설계도가 필요한 것은 아니다</a:t>
            </a:r>
            <a:r>
              <a:rPr lang="en-US" altLang="ko-KR" sz="1600">
                <a:solidFill>
                  <a:schemeClr val="tx1"/>
                </a:solidFill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600">
                <a:solidFill>
                  <a:schemeClr val="tx1"/>
                </a:solidFill>
              </a:rPr>
              <a:t>자동차 설계도는 자동차를 만들기 위해 사용될 뿐이다</a:t>
            </a:r>
            <a:r>
              <a:rPr lang="en-US" altLang="ko-KR" sz="160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>
                <a:solidFill>
                  <a:schemeClr val="tx1"/>
                </a:solidFill>
              </a:rPr>
              <a:t>단</a:t>
            </a:r>
            <a:r>
              <a:rPr lang="en-US" altLang="ko-KR" sz="1600">
                <a:solidFill>
                  <a:schemeClr val="tx1"/>
                </a:solidFill>
              </a:rPr>
              <a:t>. </a:t>
            </a:r>
            <a:r>
              <a:rPr lang="ko-KR" altLang="en-US" sz="1600">
                <a:solidFill>
                  <a:schemeClr val="tx1"/>
                </a:solidFill>
              </a:rPr>
              <a:t>자동차는 설계도에 의해 만들어진 후에야 사용할 수 있다</a:t>
            </a:r>
            <a:r>
              <a:rPr lang="en-US" altLang="ko-KR" sz="1600">
                <a:solidFill>
                  <a:schemeClr val="tx1"/>
                </a:solidFill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600">
                <a:solidFill>
                  <a:schemeClr val="tx1"/>
                </a:solidFill>
              </a:rPr>
              <a:t>프로그래밍에서는 먼저 클래스를 작성한 다음</a:t>
            </a:r>
            <a:r>
              <a:rPr lang="en-US" altLang="ko-KR" sz="1600">
                <a:solidFill>
                  <a:schemeClr val="tx1"/>
                </a:solidFill>
              </a:rPr>
              <a:t>, </a:t>
            </a:r>
            <a:r>
              <a:rPr lang="ko-KR" altLang="en-US" sz="1600">
                <a:solidFill>
                  <a:schemeClr val="tx1"/>
                </a:solidFill>
              </a:rPr>
              <a:t>클래스로부터 객체를 생성하여 사용한다</a:t>
            </a:r>
            <a:r>
              <a:rPr lang="en-US" altLang="ko-KR" sz="1600">
                <a:solidFill>
                  <a:schemeClr val="tx1"/>
                </a:solidFill>
              </a:rPr>
              <a:t>. 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1123A9AB-F51D-42AD-93D4-744FA13F5D89}"/>
              </a:ext>
            </a:extLst>
          </p:cNvPr>
          <p:cNvSpPr/>
          <p:nvPr/>
        </p:nvSpPr>
        <p:spPr>
          <a:xfrm>
            <a:off x="5696125" y="2307189"/>
            <a:ext cx="5459555" cy="1677582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600">
                <a:solidFill>
                  <a:schemeClr val="tx1"/>
                </a:solidFill>
              </a:rPr>
              <a:t>클래스는 단지 객체를 생성하는데 사용될 뿐</a:t>
            </a:r>
            <a:r>
              <a:rPr lang="en-US" altLang="ko-KR" sz="1600">
                <a:solidFill>
                  <a:schemeClr val="tx1"/>
                </a:solidFill>
              </a:rPr>
              <a:t>, </a:t>
            </a:r>
            <a:r>
              <a:rPr lang="ko-KR" altLang="en-US" sz="1600">
                <a:solidFill>
                  <a:schemeClr val="tx1"/>
                </a:solidFill>
              </a:rPr>
              <a:t>객체 그 자체는 아니다</a:t>
            </a:r>
            <a:r>
              <a:rPr lang="en-US" altLang="ko-KR" sz="1600">
                <a:solidFill>
                  <a:schemeClr val="tx1"/>
                </a:solidFill>
              </a:rPr>
              <a:t>. </a:t>
            </a:r>
            <a:r>
              <a:rPr lang="ko-KR" altLang="en-US" sz="1600">
                <a:solidFill>
                  <a:schemeClr val="tx1"/>
                </a:solidFill>
              </a:rPr>
              <a:t>우리가 원하는 기능을 사용하기 위해서는 먼저 클래스로부터 객체를  생성하는 과정이 선행되어야 한다</a:t>
            </a:r>
            <a:r>
              <a:rPr lang="en-US" altLang="ko-KR" sz="1600">
                <a:solidFill>
                  <a:schemeClr val="tx1"/>
                </a:solidFill>
              </a:rPr>
              <a:t>. </a:t>
            </a:r>
            <a:endParaRPr lang="ko-KR" altLang="en-US" sz="1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6831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815F18-EC2B-4D0E-8D16-B74B7B42A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객체의 생성 순서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F6D8D9EF-D63E-4026-93C5-80689F80B924}"/>
              </a:ext>
            </a:extLst>
          </p:cNvPr>
          <p:cNvGrpSpPr/>
          <p:nvPr/>
        </p:nvGrpSpPr>
        <p:grpSpPr>
          <a:xfrm>
            <a:off x="1645641" y="1998677"/>
            <a:ext cx="8232477" cy="2231472"/>
            <a:chOff x="1645641" y="1998677"/>
            <a:chExt cx="8232477" cy="2231472"/>
          </a:xfrm>
        </p:grpSpPr>
        <p:pic>
          <p:nvPicPr>
            <p:cNvPr id="4" name="그래픽 3" descr="남자">
              <a:extLst>
                <a:ext uri="{FF2B5EF4-FFF2-40B4-BE49-F238E27FC236}">
                  <a16:creationId xmlns:a16="http://schemas.microsoft.com/office/drawing/2014/main" id="{2A63FE13-E0A3-4D82-AFCC-1B9120F3F4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645641" y="2258736"/>
              <a:ext cx="914400" cy="914400"/>
            </a:xfrm>
            <a:prstGeom prst="rect">
              <a:avLst/>
            </a:prstGeom>
          </p:spPr>
        </p:pic>
        <p:pic>
          <p:nvPicPr>
            <p:cNvPr id="8" name="그래픽 7" descr="문서">
              <a:extLst>
                <a:ext uri="{FF2B5EF4-FFF2-40B4-BE49-F238E27FC236}">
                  <a16:creationId xmlns:a16="http://schemas.microsoft.com/office/drawing/2014/main" id="{24DA4BA8-2A6B-428B-87BA-C0592C9A305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848057" y="2258736"/>
              <a:ext cx="914400" cy="914400"/>
            </a:xfrm>
            <a:prstGeom prst="rect">
              <a:avLst/>
            </a:prstGeom>
          </p:spPr>
        </p:pic>
        <p:pic>
          <p:nvPicPr>
            <p:cNvPr id="10" name="그래픽 9" descr="자동차">
              <a:extLst>
                <a:ext uri="{FF2B5EF4-FFF2-40B4-BE49-F238E27FC236}">
                  <a16:creationId xmlns:a16="http://schemas.microsoft.com/office/drawing/2014/main" id="{04A11114-C331-4C35-AB65-515326F23E4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565556" y="1998677"/>
              <a:ext cx="914400" cy="914400"/>
            </a:xfrm>
            <a:prstGeom prst="rect">
              <a:avLst/>
            </a:prstGeom>
          </p:spPr>
        </p:pic>
        <p:pic>
          <p:nvPicPr>
            <p:cNvPr id="11" name="그래픽 10" descr="자동차">
              <a:extLst>
                <a:ext uri="{FF2B5EF4-FFF2-40B4-BE49-F238E27FC236}">
                  <a16:creationId xmlns:a16="http://schemas.microsoft.com/office/drawing/2014/main" id="{9CC8C705-FDA6-4884-A389-27532E4BF6D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565556" y="2804020"/>
              <a:ext cx="914400" cy="914400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3E621A0-DE6B-4BAF-B82B-831C06113A3D}"/>
                </a:ext>
              </a:extLst>
            </p:cNvPr>
            <p:cNvSpPr txBox="1"/>
            <p:nvPr/>
          </p:nvSpPr>
          <p:spPr>
            <a:xfrm>
              <a:off x="1645641" y="3349305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/>
                <a:t>개발자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3D490A0-D7D4-45CB-8018-6EA2A449FBEB}"/>
                </a:ext>
              </a:extLst>
            </p:cNvPr>
            <p:cNvSpPr txBox="1"/>
            <p:nvPr/>
          </p:nvSpPr>
          <p:spPr>
            <a:xfrm>
              <a:off x="4470540" y="3349088"/>
              <a:ext cx="17107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/>
                <a:t>클래스</a:t>
              </a:r>
              <a:r>
                <a:rPr lang="en-US" altLang="ko-KR"/>
                <a:t>(</a:t>
              </a:r>
              <a:r>
                <a:rPr lang="ko-KR" altLang="en-US"/>
                <a:t>설계도</a:t>
              </a:r>
              <a:r>
                <a:rPr lang="en-US" altLang="ko-KR"/>
                <a:t>)</a:t>
              </a:r>
              <a:endParaRPr lang="ko-KR" alt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9ED2244-A5F0-4DB2-ACF4-29E38B5B30BC}"/>
                </a:ext>
              </a:extLst>
            </p:cNvPr>
            <p:cNvSpPr txBox="1"/>
            <p:nvPr/>
          </p:nvSpPr>
          <p:spPr>
            <a:xfrm>
              <a:off x="8167393" y="3860817"/>
              <a:ext cx="17107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/>
                <a:t>인스턴스</a:t>
              </a:r>
              <a:r>
                <a:rPr lang="en-US" altLang="ko-KR"/>
                <a:t>(</a:t>
              </a:r>
              <a:r>
                <a:rPr lang="ko-KR" altLang="en-US"/>
                <a:t>객체</a:t>
              </a:r>
              <a:r>
                <a:rPr lang="en-US" altLang="ko-KR"/>
                <a:t>)</a:t>
              </a:r>
              <a:endParaRPr lang="ko-KR" altLang="en-US"/>
            </a:p>
          </p:txBody>
        </p:sp>
        <p:sp>
          <p:nvSpPr>
            <p:cNvPr id="16" name="화살표: 오른쪽 15">
              <a:extLst>
                <a:ext uri="{FF2B5EF4-FFF2-40B4-BE49-F238E27FC236}">
                  <a16:creationId xmlns:a16="http://schemas.microsoft.com/office/drawing/2014/main" id="{758C8EA3-7B50-4BE4-9FA9-B97938E45B1F}"/>
                </a:ext>
              </a:extLst>
            </p:cNvPr>
            <p:cNvSpPr/>
            <p:nvPr/>
          </p:nvSpPr>
          <p:spPr>
            <a:xfrm>
              <a:off x="3295889" y="2481355"/>
              <a:ext cx="1090569" cy="469161"/>
            </a:xfrm>
            <a:prstGeom prst="rightArrow">
              <a:avLst/>
            </a:prstGeom>
            <a:gradFill flip="none" rotWithShape="1">
              <a:gsLst>
                <a:gs pos="0">
                  <a:schemeClr val="tx1">
                    <a:lumMod val="75000"/>
                    <a:lumOff val="25000"/>
                    <a:tint val="66000"/>
                    <a:satMod val="160000"/>
                  </a:schemeClr>
                </a:gs>
                <a:gs pos="50000">
                  <a:schemeClr val="tx1">
                    <a:lumMod val="75000"/>
                    <a:lumOff val="25000"/>
                    <a:tint val="44500"/>
                    <a:satMod val="160000"/>
                  </a:schemeClr>
                </a:gs>
                <a:gs pos="100000">
                  <a:schemeClr val="tx1">
                    <a:lumMod val="75000"/>
                    <a:lumOff val="25000"/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화살표: 오른쪽 16">
              <a:extLst>
                <a:ext uri="{FF2B5EF4-FFF2-40B4-BE49-F238E27FC236}">
                  <a16:creationId xmlns:a16="http://schemas.microsoft.com/office/drawing/2014/main" id="{96812908-08BC-4493-9DCA-85B12F9068AD}"/>
                </a:ext>
              </a:extLst>
            </p:cNvPr>
            <p:cNvSpPr/>
            <p:nvPr/>
          </p:nvSpPr>
          <p:spPr>
            <a:xfrm>
              <a:off x="6685654" y="2569438"/>
              <a:ext cx="1314635" cy="469161"/>
            </a:xfrm>
            <a:prstGeom prst="rightArrow">
              <a:avLst/>
            </a:prstGeom>
            <a:gradFill flip="none" rotWithShape="1">
              <a:gsLst>
                <a:gs pos="0">
                  <a:schemeClr val="tx1">
                    <a:lumMod val="75000"/>
                    <a:lumOff val="25000"/>
                    <a:tint val="66000"/>
                    <a:satMod val="160000"/>
                  </a:schemeClr>
                </a:gs>
                <a:gs pos="50000">
                  <a:schemeClr val="tx1">
                    <a:lumMod val="75000"/>
                    <a:lumOff val="25000"/>
                    <a:tint val="44500"/>
                    <a:satMod val="160000"/>
                  </a:schemeClr>
                </a:gs>
                <a:gs pos="100000">
                  <a:schemeClr val="tx1">
                    <a:lumMod val="75000"/>
                    <a:lumOff val="25000"/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EB15EA2-6628-4C73-8ECC-496426E04A96}"/>
                </a:ext>
              </a:extLst>
            </p:cNvPr>
            <p:cNvSpPr txBox="1"/>
            <p:nvPr/>
          </p:nvSpPr>
          <p:spPr>
            <a:xfrm>
              <a:off x="3574513" y="2357684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/>
                <a:t>설계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8A30BA6-0EE2-4A49-BFFE-1D5C3E591D03}"/>
                </a:ext>
              </a:extLst>
            </p:cNvPr>
            <p:cNvSpPr txBox="1"/>
            <p:nvPr/>
          </p:nvSpPr>
          <p:spPr>
            <a:xfrm>
              <a:off x="6832217" y="2423437"/>
              <a:ext cx="9541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/>
                <a:t>인스턴스화</a:t>
              </a:r>
            </a:p>
          </p:txBody>
        </p:sp>
      </p:grp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334D9E5D-7BB8-43EB-9D32-9BC198E07C3A}"/>
              </a:ext>
            </a:extLst>
          </p:cNvPr>
          <p:cNvSpPr/>
          <p:nvPr/>
        </p:nvSpPr>
        <p:spPr>
          <a:xfrm>
            <a:off x="1140822" y="4666160"/>
            <a:ext cx="9243269" cy="1301350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600">
                <a:solidFill>
                  <a:schemeClr val="tx1"/>
                </a:solidFill>
              </a:rPr>
              <a:t>클래스로부터 객체를 만드는 과정을 클래스의 인스턴스화</a:t>
            </a:r>
            <a:r>
              <a:rPr lang="en-US" altLang="ko-KR" sz="1600">
                <a:solidFill>
                  <a:schemeClr val="tx1"/>
                </a:solidFill>
              </a:rPr>
              <a:t>(instantiate)</a:t>
            </a:r>
            <a:r>
              <a:rPr lang="ko-KR" altLang="en-US" sz="1600">
                <a:solidFill>
                  <a:schemeClr val="tx1"/>
                </a:solidFill>
              </a:rPr>
              <a:t>라고</a:t>
            </a:r>
            <a:r>
              <a:rPr lang="en-US" altLang="ko-KR" sz="1600">
                <a:solidFill>
                  <a:schemeClr val="tx1"/>
                </a:solidFill>
              </a:rPr>
              <a:t> </a:t>
            </a:r>
            <a:r>
              <a:rPr lang="ko-KR" altLang="en-US" sz="1600">
                <a:solidFill>
                  <a:schemeClr val="tx1"/>
                </a:solidFill>
              </a:rPr>
              <a:t>하며</a:t>
            </a:r>
            <a:r>
              <a:rPr lang="en-US" altLang="ko-KR" sz="1600">
                <a:solidFill>
                  <a:schemeClr val="tx1"/>
                </a:solidFill>
              </a:rPr>
              <a:t>, </a:t>
            </a:r>
            <a:r>
              <a:rPr lang="ko-KR" altLang="en-US" sz="1600">
                <a:solidFill>
                  <a:schemeClr val="tx1"/>
                </a:solidFill>
              </a:rPr>
              <a:t>어떤 클래스로부터 만들어진 객체를 그 클래스의 인스턴스</a:t>
            </a:r>
            <a:r>
              <a:rPr lang="en-US" altLang="ko-KR" sz="1600">
                <a:solidFill>
                  <a:schemeClr val="tx1"/>
                </a:solidFill>
              </a:rPr>
              <a:t>(instance)</a:t>
            </a:r>
            <a:r>
              <a:rPr lang="ko-KR" altLang="en-US" sz="1600">
                <a:solidFill>
                  <a:schemeClr val="tx1"/>
                </a:solidFill>
              </a:rPr>
              <a:t>라고 한다</a:t>
            </a:r>
            <a:r>
              <a:rPr lang="en-US" altLang="ko-KR" sz="160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25527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1C0B4B-ACAF-4B25-9153-A15F9C30D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객체의 구성요소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997A64-C990-4397-AD88-5602F05B6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객체는 속성과 기능 두 종류의 구성요소로 이루어진다</a:t>
            </a:r>
            <a:r>
              <a:rPr lang="en-US" altLang="ko-KR"/>
              <a:t>. </a:t>
            </a:r>
          </a:p>
          <a:p>
            <a:r>
              <a:rPr lang="ko-KR" altLang="en-US"/>
              <a:t>일반적으로</a:t>
            </a:r>
            <a:r>
              <a:rPr lang="en-US" altLang="ko-KR"/>
              <a:t> </a:t>
            </a:r>
            <a:r>
              <a:rPr lang="ko-KR" altLang="en-US"/>
              <a:t>객체는 다수의 속성과 다수의 기능을 가진다</a:t>
            </a:r>
            <a:r>
              <a:rPr lang="en-US" altLang="ko-KR"/>
              <a:t>. </a:t>
            </a:r>
          </a:p>
          <a:p>
            <a:r>
              <a:rPr lang="ko-KR" altLang="en-US"/>
              <a:t>객체는 속성과 기능의 집합</a:t>
            </a:r>
            <a:r>
              <a:rPr lang="en-US" altLang="ko-KR"/>
              <a:t>. </a:t>
            </a:r>
            <a:r>
              <a:rPr lang="ko-KR" altLang="en-US"/>
              <a:t>객체가 가지고 있는 속성과 기능을 그 객체의 멤버라 한다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속성</a:t>
            </a:r>
            <a:r>
              <a:rPr lang="en-US" altLang="ko-KR"/>
              <a:t>(property) : </a:t>
            </a:r>
            <a:r>
              <a:rPr lang="ko-KR" altLang="en-US">
                <a:highlight>
                  <a:srgbClr val="FFFF00"/>
                </a:highlight>
              </a:rPr>
              <a:t>멤버변수</a:t>
            </a:r>
            <a:r>
              <a:rPr lang="en-US" altLang="ko-KR"/>
              <a:t>, </a:t>
            </a:r>
            <a:r>
              <a:rPr lang="ko-KR" altLang="en-US"/>
              <a:t>특성</a:t>
            </a:r>
            <a:r>
              <a:rPr lang="en-US" altLang="ko-KR"/>
              <a:t>, </a:t>
            </a:r>
            <a:r>
              <a:rPr lang="ko-KR" altLang="en-US"/>
              <a:t>필드</a:t>
            </a:r>
            <a:r>
              <a:rPr lang="en-US" altLang="ko-KR"/>
              <a:t>, </a:t>
            </a:r>
            <a:r>
              <a:rPr lang="ko-KR" altLang="en-US"/>
              <a:t>상태</a:t>
            </a:r>
            <a:endParaRPr lang="en-US" altLang="ko-KR"/>
          </a:p>
          <a:p>
            <a:pPr lvl="1"/>
            <a:r>
              <a:rPr lang="ko-KR" altLang="en-US"/>
              <a:t>기능</a:t>
            </a:r>
            <a:r>
              <a:rPr lang="en-US" altLang="ko-KR"/>
              <a:t>(function)</a:t>
            </a:r>
            <a:r>
              <a:rPr lang="ko-KR" altLang="en-US"/>
              <a:t>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ko-KR" altLang="en-US">
                <a:highlight>
                  <a:srgbClr val="FFFF00"/>
                </a:highlight>
              </a:rPr>
              <a:t>메서드</a:t>
            </a:r>
            <a:r>
              <a:rPr lang="en-US" altLang="ko-KR"/>
              <a:t>, </a:t>
            </a:r>
            <a:r>
              <a:rPr lang="ko-KR" altLang="en-US"/>
              <a:t>함수</a:t>
            </a:r>
            <a:endParaRPr lang="en-US" altLang="ko-KR"/>
          </a:p>
          <a:p>
            <a:pPr lvl="1"/>
            <a:r>
              <a:rPr lang="ko-KR" altLang="en-US"/>
              <a:t>이 중에서도 속성 보다는 멤버변수</a:t>
            </a:r>
            <a:r>
              <a:rPr lang="en-US" altLang="ko-KR"/>
              <a:t>, </a:t>
            </a:r>
            <a:r>
              <a:rPr lang="ko-KR" altLang="en-US"/>
              <a:t>기능보다는 메서드를 주로 사용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0828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C706DD92-6A44-44DA-97A8-FD6B33A72DF2}"/>
              </a:ext>
            </a:extLst>
          </p:cNvPr>
          <p:cNvSpPr/>
          <p:nvPr/>
        </p:nvSpPr>
        <p:spPr>
          <a:xfrm>
            <a:off x="7016759" y="3599907"/>
            <a:ext cx="3360422" cy="820025"/>
          </a:xfrm>
          <a:prstGeom prst="roundRect">
            <a:avLst/>
          </a:prstGeom>
          <a:solidFill>
            <a:srgbClr val="7030A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895F6C94-D8A2-4D74-BBD7-84C107B07660}"/>
              </a:ext>
            </a:extLst>
          </p:cNvPr>
          <p:cNvSpPr/>
          <p:nvPr/>
        </p:nvSpPr>
        <p:spPr>
          <a:xfrm>
            <a:off x="7016759" y="2758912"/>
            <a:ext cx="3360422" cy="749975"/>
          </a:xfrm>
          <a:prstGeom prst="round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3A359E9-156C-4C9B-93C6-3FE8FA801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객체의 구성요소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5B88B797-A6AF-44B6-8A0E-1A22EB776CC3}"/>
              </a:ext>
            </a:extLst>
          </p:cNvPr>
          <p:cNvSpPr/>
          <p:nvPr/>
        </p:nvSpPr>
        <p:spPr>
          <a:xfrm>
            <a:off x="1097281" y="2382473"/>
            <a:ext cx="798631" cy="629174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1"/>
                </a:solidFill>
              </a:rPr>
              <a:t>속성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3E0E4D4F-BB8A-46B6-B021-D6D557540D34}"/>
              </a:ext>
            </a:extLst>
          </p:cNvPr>
          <p:cNvSpPr/>
          <p:nvPr/>
        </p:nvSpPr>
        <p:spPr>
          <a:xfrm>
            <a:off x="2050550" y="2382472"/>
            <a:ext cx="3830134" cy="629175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1"/>
                </a:solidFill>
              </a:rPr>
              <a:t>크기</a:t>
            </a:r>
            <a:r>
              <a:rPr lang="en-US" altLang="ko-KR" sz="1600">
                <a:solidFill>
                  <a:schemeClr val="tx1"/>
                </a:solidFill>
              </a:rPr>
              <a:t>, </a:t>
            </a:r>
            <a:r>
              <a:rPr lang="ko-KR" altLang="en-US" sz="1600">
                <a:solidFill>
                  <a:schemeClr val="tx1"/>
                </a:solidFill>
              </a:rPr>
              <a:t>색</a:t>
            </a:r>
            <a:r>
              <a:rPr lang="en-US" altLang="ko-KR" sz="1600">
                <a:solidFill>
                  <a:schemeClr val="tx1"/>
                </a:solidFill>
              </a:rPr>
              <a:t>, </a:t>
            </a:r>
            <a:r>
              <a:rPr lang="ko-KR" altLang="en-US" sz="1600">
                <a:solidFill>
                  <a:schemeClr val="tx1"/>
                </a:solidFill>
              </a:rPr>
              <a:t>악셀</a:t>
            </a:r>
            <a:r>
              <a:rPr lang="en-US" altLang="ko-KR" sz="1600">
                <a:solidFill>
                  <a:schemeClr val="tx1"/>
                </a:solidFill>
              </a:rPr>
              <a:t>, </a:t>
            </a:r>
            <a:r>
              <a:rPr lang="ko-KR" altLang="en-US" sz="1600">
                <a:solidFill>
                  <a:schemeClr val="tx1"/>
                </a:solidFill>
              </a:rPr>
              <a:t>브레이크</a:t>
            </a:r>
            <a:r>
              <a:rPr lang="en-US" altLang="ko-KR" sz="1600">
                <a:solidFill>
                  <a:schemeClr val="tx1"/>
                </a:solidFill>
              </a:rPr>
              <a:t> </a:t>
            </a:r>
            <a:r>
              <a:rPr lang="ko-KR" altLang="en-US" sz="1600">
                <a:solidFill>
                  <a:schemeClr val="tx1"/>
                </a:solidFill>
              </a:rPr>
              <a:t>등</a:t>
            </a:r>
            <a:r>
              <a:rPr lang="en-US" altLang="ko-KR" sz="1600">
                <a:solidFill>
                  <a:schemeClr val="tx1"/>
                </a:solidFill>
              </a:rPr>
              <a:t>.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67BFD6B7-5E24-469B-BE6F-A67AB6814384}"/>
              </a:ext>
            </a:extLst>
          </p:cNvPr>
          <p:cNvSpPr/>
          <p:nvPr/>
        </p:nvSpPr>
        <p:spPr>
          <a:xfrm>
            <a:off x="1097280" y="3929402"/>
            <a:ext cx="798631" cy="629174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1"/>
                </a:solidFill>
              </a:rPr>
              <a:t>기능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23268326-F856-476A-AD2A-4384C867AD4B}"/>
              </a:ext>
            </a:extLst>
          </p:cNvPr>
          <p:cNvSpPr/>
          <p:nvPr/>
        </p:nvSpPr>
        <p:spPr>
          <a:xfrm>
            <a:off x="2050549" y="3929402"/>
            <a:ext cx="3830134" cy="629174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1"/>
                </a:solidFill>
              </a:rPr>
              <a:t>시동켜기</a:t>
            </a:r>
            <a:r>
              <a:rPr lang="en-US" altLang="ko-KR" sz="1600">
                <a:solidFill>
                  <a:schemeClr val="tx1"/>
                </a:solidFill>
              </a:rPr>
              <a:t>, </a:t>
            </a:r>
            <a:r>
              <a:rPr lang="ko-KR" altLang="en-US" sz="1600">
                <a:solidFill>
                  <a:schemeClr val="tx1"/>
                </a:solidFill>
              </a:rPr>
              <a:t>시동끄기</a:t>
            </a:r>
            <a:r>
              <a:rPr lang="en-US" altLang="ko-KR" sz="1600">
                <a:solidFill>
                  <a:schemeClr val="tx1"/>
                </a:solidFill>
              </a:rPr>
              <a:t>, </a:t>
            </a:r>
            <a:r>
              <a:rPr lang="ko-KR" altLang="en-US" sz="1600">
                <a:solidFill>
                  <a:schemeClr val="tx1"/>
                </a:solidFill>
              </a:rPr>
              <a:t>달리기</a:t>
            </a:r>
            <a:r>
              <a:rPr lang="en-US" altLang="ko-KR" sz="1600">
                <a:solidFill>
                  <a:schemeClr val="tx1"/>
                </a:solidFill>
              </a:rPr>
              <a:t>, </a:t>
            </a:r>
            <a:r>
              <a:rPr lang="ko-KR" altLang="en-US" sz="1600">
                <a:solidFill>
                  <a:schemeClr val="tx1"/>
                </a:solidFill>
              </a:rPr>
              <a:t>멈추기 등</a:t>
            </a:r>
            <a:r>
              <a:rPr lang="en-US" altLang="ko-KR" sz="1600">
                <a:solidFill>
                  <a:schemeClr val="tx1"/>
                </a:solidFill>
              </a:rPr>
              <a:t> 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8D7618-83EC-4DBD-8293-303A0C22450D}"/>
              </a:ext>
            </a:extLst>
          </p:cNvPr>
          <p:cNvSpPr txBox="1"/>
          <p:nvPr/>
        </p:nvSpPr>
        <p:spPr>
          <a:xfrm>
            <a:off x="1157680" y="2013141"/>
            <a:ext cx="242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자동차의 속성과 기능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262BF732-23D2-44E6-898E-EAE6D94ADB56}"/>
              </a:ext>
            </a:extLst>
          </p:cNvPr>
          <p:cNvSpPr/>
          <p:nvPr/>
        </p:nvSpPr>
        <p:spPr>
          <a:xfrm>
            <a:off x="2066564" y="3069530"/>
            <a:ext cx="3830134" cy="500823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400">
                <a:solidFill>
                  <a:schemeClr val="tx1"/>
                </a:solidFill>
              </a:rPr>
              <a:t>클래스를 사용하기 위한 멤버변수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BB512CFA-1F4E-4F67-9217-9DF2A704A587}"/>
              </a:ext>
            </a:extLst>
          </p:cNvPr>
          <p:cNvSpPr/>
          <p:nvPr/>
        </p:nvSpPr>
        <p:spPr>
          <a:xfrm>
            <a:off x="2066564" y="4616460"/>
            <a:ext cx="3846149" cy="500822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400">
                <a:solidFill>
                  <a:schemeClr val="tx1"/>
                </a:solidFill>
              </a:rPr>
              <a:t>직접 동작하기 위한 메서드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70726F-8C02-42BD-8206-47BD368C7498}"/>
              </a:ext>
            </a:extLst>
          </p:cNvPr>
          <p:cNvSpPr txBox="1"/>
          <p:nvPr/>
        </p:nvSpPr>
        <p:spPr>
          <a:xfrm>
            <a:off x="7016759" y="2339246"/>
            <a:ext cx="2890639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class</a:t>
            </a:r>
            <a:r>
              <a:rPr lang="ko-KR" altLang="en-US" sz="1400"/>
              <a:t> </a:t>
            </a:r>
            <a:r>
              <a:rPr lang="en-US" altLang="ko-KR" sz="1400"/>
              <a:t>Car{</a:t>
            </a:r>
          </a:p>
          <a:p>
            <a:endParaRPr lang="en-US" altLang="ko-KR" sz="1400"/>
          </a:p>
          <a:p>
            <a:r>
              <a:rPr lang="en-US" altLang="ko-KR" sz="1400"/>
              <a:t>    String color;          // </a:t>
            </a:r>
            <a:r>
              <a:rPr lang="ko-KR" altLang="en-US" sz="1400"/>
              <a:t>색깔</a:t>
            </a:r>
            <a:endParaRPr lang="en-US" altLang="ko-KR" sz="1400"/>
          </a:p>
          <a:p>
            <a:r>
              <a:rPr lang="en-US" altLang="ko-KR" sz="1400"/>
              <a:t>    boolean power;    // </a:t>
            </a:r>
            <a:r>
              <a:rPr lang="ko-KR" altLang="en-US" sz="1400"/>
              <a:t>시동</a:t>
            </a:r>
            <a:endParaRPr lang="en-US" altLang="ko-KR" sz="1400"/>
          </a:p>
          <a:p>
            <a:r>
              <a:rPr lang="en-US" altLang="ko-KR" sz="1400"/>
              <a:t>    int speed;                // </a:t>
            </a:r>
            <a:r>
              <a:rPr lang="ko-KR" altLang="en-US" sz="1400"/>
              <a:t>악셀</a:t>
            </a:r>
            <a:r>
              <a:rPr lang="en-US" altLang="ko-KR" sz="1400"/>
              <a:t> </a:t>
            </a:r>
          </a:p>
          <a:p>
            <a:endParaRPr lang="en-US" altLang="ko-KR" sz="1400"/>
          </a:p>
          <a:p>
            <a:r>
              <a:rPr lang="en-US" altLang="ko-KR" sz="1400"/>
              <a:t>     void</a:t>
            </a:r>
            <a:r>
              <a:rPr lang="ko-KR" altLang="en-US" sz="1400"/>
              <a:t> </a:t>
            </a:r>
            <a:r>
              <a:rPr lang="en-US" altLang="ko-KR" sz="1400"/>
              <a:t>power() { power = !power; }</a:t>
            </a:r>
          </a:p>
          <a:p>
            <a:r>
              <a:rPr lang="en-US" altLang="ko-KR" sz="1400"/>
              <a:t>     void speedUp()  {  speed++ ; }</a:t>
            </a:r>
          </a:p>
          <a:p>
            <a:r>
              <a:rPr lang="en-US" altLang="ko-KR" sz="1400"/>
              <a:t>     void speedDown() {  speed-- ;  }</a:t>
            </a:r>
          </a:p>
          <a:p>
            <a:endParaRPr lang="en-US" altLang="ko-KR" sz="1400"/>
          </a:p>
          <a:p>
            <a:r>
              <a:rPr lang="en-US" altLang="ko-KR" sz="1400"/>
              <a:t>}</a:t>
            </a:r>
            <a:endParaRPr lang="ko-KR" altLang="en-US" sz="14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343260-32A0-4307-8F33-B6660A20B986}"/>
              </a:ext>
            </a:extLst>
          </p:cNvPr>
          <p:cNvSpPr txBox="1"/>
          <p:nvPr/>
        </p:nvSpPr>
        <p:spPr>
          <a:xfrm>
            <a:off x="9541482" y="245323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멤버변수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1BF8DE0-9C32-4355-B2EB-CC3A9EF13348}"/>
              </a:ext>
            </a:extLst>
          </p:cNvPr>
          <p:cNvSpPr txBox="1"/>
          <p:nvPr/>
        </p:nvSpPr>
        <p:spPr>
          <a:xfrm>
            <a:off x="9578602" y="4385304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메서드</a:t>
            </a:r>
          </a:p>
        </p:txBody>
      </p:sp>
    </p:spTree>
    <p:extLst>
      <p:ext uri="{BB962C8B-B14F-4D97-AF65-F5344CB8AC3E}">
        <p14:creationId xmlns:p14="http://schemas.microsoft.com/office/powerpoint/2010/main" val="10631251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C706DD92-6A44-44DA-97A8-FD6B33A72DF2}"/>
              </a:ext>
            </a:extLst>
          </p:cNvPr>
          <p:cNvSpPr/>
          <p:nvPr/>
        </p:nvSpPr>
        <p:spPr>
          <a:xfrm>
            <a:off x="7301985" y="3416082"/>
            <a:ext cx="3360422" cy="820025"/>
          </a:xfrm>
          <a:prstGeom prst="roundRect">
            <a:avLst/>
          </a:prstGeom>
          <a:solidFill>
            <a:srgbClr val="7030A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895F6C94-D8A2-4D74-BBD7-84C107B07660}"/>
              </a:ext>
            </a:extLst>
          </p:cNvPr>
          <p:cNvSpPr/>
          <p:nvPr/>
        </p:nvSpPr>
        <p:spPr>
          <a:xfrm>
            <a:off x="7301985" y="2575087"/>
            <a:ext cx="3360422" cy="749975"/>
          </a:xfrm>
          <a:prstGeom prst="round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3A359E9-156C-4C9B-93C6-3FE8FA801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객체의 생성과 사용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3E0E4D4F-BB8A-46B6-B021-D6D557540D34}"/>
              </a:ext>
            </a:extLst>
          </p:cNvPr>
          <p:cNvSpPr/>
          <p:nvPr/>
        </p:nvSpPr>
        <p:spPr>
          <a:xfrm>
            <a:off x="1178095" y="2037975"/>
            <a:ext cx="3830134" cy="2777306"/>
          </a:xfrm>
          <a:prstGeom prst="roundRect">
            <a:avLst>
              <a:gd name="adj" fmla="val 9252"/>
            </a:avLst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600">
                <a:solidFill>
                  <a:schemeClr val="tx1"/>
                </a:solidFill>
              </a:rPr>
              <a:t>클래스명 변수명</a:t>
            </a:r>
            <a:r>
              <a:rPr lang="en-US" altLang="ko-KR" sz="160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ko-KR" altLang="en-US" sz="1600">
                <a:solidFill>
                  <a:schemeClr val="tx1"/>
                </a:solidFill>
              </a:rPr>
              <a:t>변수명 </a:t>
            </a:r>
            <a:r>
              <a:rPr lang="en-US" altLang="ko-KR" sz="1600">
                <a:solidFill>
                  <a:schemeClr val="tx1"/>
                </a:solidFill>
              </a:rPr>
              <a:t>= new</a:t>
            </a:r>
            <a:r>
              <a:rPr lang="ko-KR" altLang="en-US" sz="1600">
                <a:solidFill>
                  <a:schemeClr val="tx1"/>
                </a:solidFill>
              </a:rPr>
              <a:t> 클래스명</a:t>
            </a:r>
            <a:r>
              <a:rPr lang="en-US" altLang="ko-KR" sz="1600">
                <a:solidFill>
                  <a:schemeClr val="tx1"/>
                </a:solidFill>
              </a:rPr>
              <a:t>();</a:t>
            </a:r>
          </a:p>
          <a:p>
            <a:pPr>
              <a:lnSpc>
                <a:spcPct val="150000"/>
              </a:lnSpc>
            </a:pPr>
            <a:endParaRPr lang="en-US" altLang="ko-KR" sz="160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>
                <a:solidFill>
                  <a:schemeClr val="tx1"/>
                </a:solidFill>
              </a:rPr>
              <a:t>Car</a:t>
            </a:r>
            <a:r>
              <a:rPr lang="ko-KR" altLang="en-US" sz="1600">
                <a:solidFill>
                  <a:schemeClr val="tx1"/>
                </a:solidFill>
              </a:rPr>
              <a:t> </a:t>
            </a:r>
            <a:r>
              <a:rPr lang="en-US" altLang="ko-KR" sz="1600">
                <a:solidFill>
                  <a:schemeClr val="tx1"/>
                </a:solidFill>
              </a:rPr>
              <a:t>c;</a:t>
            </a:r>
          </a:p>
          <a:p>
            <a:pPr>
              <a:lnSpc>
                <a:spcPct val="150000"/>
              </a:lnSpc>
            </a:pPr>
            <a:r>
              <a:rPr lang="en-US" altLang="ko-KR" sz="1600">
                <a:solidFill>
                  <a:schemeClr val="tx1"/>
                </a:solidFill>
              </a:rPr>
              <a:t>c = new Car();</a:t>
            </a:r>
          </a:p>
          <a:p>
            <a:pPr>
              <a:lnSpc>
                <a:spcPct val="150000"/>
              </a:lnSpc>
            </a:pPr>
            <a:endParaRPr lang="en-US" altLang="ko-KR" sz="160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>
                <a:solidFill>
                  <a:schemeClr val="tx1"/>
                </a:solidFill>
              </a:rPr>
              <a:t>Car</a:t>
            </a:r>
            <a:r>
              <a:rPr lang="ko-KR" altLang="en-US" sz="1600">
                <a:solidFill>
                  <a:schemeClr val="tx1"/>
                </a:solidFill>
              </a:rPr>
              <a:t> </a:t>
            </a:r>
            <a:r>
              <a:rPr lang="en-US" altLang="ko-KR" sz="1600">
                <a:solidFill>
                  <a:schemeClr val="tx1"/>
                </a:solidFill>
              </a:rPr>
              <a:t>c</a:t>
            </a:r>
            <a:r>
              <a:rPr lang="ko-KR" altLang="en-US" sz="1600">
                <a:solidFill>
                  <a:schemeClr val="tx1"/>
                </a:solidFill>
              </a:rPr>
              <a:t> </a:t>
            </a:r>
            <a:r>
              <a:rPr lang="en-US" altLang="ko-KR" sz="1600">
                <a:solidFill>
                  <a:schemeClr val="tx1"/>
                </a:solidFill>
              </a:rPr>
              <a:t>=</a:t>
            </a:r>
            <a:r>
              <a:rPr lang="ko-KR" altLang="en-US" sz="1600">
                <a:solidFill>
                  <a:schemeClr val="tx1"/>
                </a:solidFill>
              </a:rPr>
              <a:t> </a:t>
            </a:r>
            <a:r>
              <a:rPr lang="en-US" altLang="ko-KR" sz="1600">
                <a:solidFill>
                  <a:schemeClr val="tx1"/>
                </a:solidFill>
              </a:rPr>
              <a:t>new</a:t>
            </a:r>
            <a:r>
              <a:rPr lang="ko-KR" altLang="en-US" sz="1600">
                <a:solidFill>
                  <a:schemeClr val="tx1"/>
                </a:solidFill>
              </a:rPr>
              <a:t> </a:t>
            </a:r>
            <a:r>
              <a:rPr lang="en-US" altLang="ko-KR" sz="1600">
                <a:solidFill>
                  <a:schemeClr val="tx1"/>
                </a:solidFill>
              </a:rPr>
              <a:t>Car();</a:t>
            </a:r>
            <a:r>
              <a:rPr lang="ko-KR" altLang="en-US" sz="1600">
                <a:solidFill>
                  <a:schemeClr val="tx1"/>
                </a:solidFill>
              </a:rPr>
              <a:t>  </a:t>
            </a:r>
            <a:r>
              <a:rPr lang="en-US" altLang="ko-KR" sz="1600">
                <a:solidFill>
                  <a:schemeClr val="tx1"/>
                </a:solidFill>
              </a:rPr>
              <a:t>//</a:t>
            </a:r>
            <a:r>
              <a:rPr lang="ko-KR" altLang="en-US" sz="1600">
                <a:solidFill>
                  <a:schemeClr val="tx1"/>
                </a:solidFill>
              </a:rPr>
              <a:t> 한줄로도 가능</a:t>
            </a:r>
            <a:r>
              <a:rPr lang="en-US" altLang="ko-KR" sz="1600">
                <a:solidFill>
                  <a:schemeClr val="tx1"/>
                </a:solidFill>
              </a:rPr>
              <a:t>.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70726F-8C02-42BD-8206-47BD368C7498}"/>
              </a:ext>
            </a:extLst>
          </p:cNvPr>
          <p:cNvSpPr txBox="1"/>
          <p:nvPr/>
        </p:nvSpPr>
        <p:spPr>
          <a:xfrm>
            <a:off x="7301985" y="2155421"/>
            <a:ext cx="2890639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class</a:t>
            </a:r>
            <a:r>
              <a:rPr lang="ko-KR" altLang="en-US" sz="1400"/>
              <a:t> </a:t>
            </a:r>
            <a:r>
              <a:rPr lang="en-US" altLang="ko-KR" sz="1400"/>
              <a:t>Car{</a:t>
            </a:r>
          </a:p>
          <a:p>
            <a:endParaRPr lang="en-US" altLang="ko-KR" sz="1400"/>
          </a:p>
          <a:p>
            <a:r>
              <a:rPr lang="en-US" altLang="ko-KR" sz="1400"/>
              <a:t>    String color;          // </a:t>
            </a:r>
            <a:r>
              <a:rPr lang="ko-KR" altLang="en-US" sz="1400"/>
              <a:t>색깔</a:t>
            </a:r>
            <a:endParaRPr lang="en-US" altLang="ko-KR" sz="1400"/>
          </a:p>
          <a:p>
            <a:r>
              <a:rPr lang="en-US" altLang="ko-KR" sz="1400"/>
              <a:t>    boolean power;    // </a:t>
            </a:r>
            <a:r>
              <a:rPr lang="ko-KR" altLang="en-US" sz="1400"/>
              <a:t>시동</a:t>
            </a:r>
            <a:endParaRPr lang="en-US" altLang="ko-KR" sz="1400"/>
          </a:p>
          <a:p>
            <a:r>
              <a:rPr lang="en-US" altLang="ko-KR" sz="1400"/>
              <a:t>    int speed;                // </a:t>
            </a:r>
            <a:r>
              <a:rPr lang="ko-KR" altLang="en-US" sz="1400"/>
              <a:t>악셀</a:t>
            </a:r>
            <a:r>
              <a:rPr lang="en-US" altLang="ko-KR" sz="1400"/>
              <a:t> </a:t>
            </a:r>
          </a:p>
          <a:p>
            <a:endParaRPr lang="en-US" altLang="ko-KR" sz="1400"/>
          </a:p>
          <a:p>
            <a:r>
              <a:rPr lang="en-US" altLang="ko-KR" sz="1400"/>
              <a:t>     void</a:t>
            </a:r>
            <a:r>
              <a:rPr lang="ko-KR" altLang="en-US" sz="1400"/>
              <a:t> </a:t>
            </a:r>
            <a:r>
              <a:rPr lang="en-US" altLang="ko-KR" sz="1400"/>
              <a:t>power() { power = !power; }</a:t>
            </a:r>
          </a:p>
          <a:p>
            <a:r>
              <a:rPr lang="en-US" altLang="ko-KR" sz="1400"/>
              <a:t>     void speedUp()  {  speed++ ; }</a:t>
            </a:r>
          </a:p>
          <a:p>
            <a:r>
              <a:rPr lang="en-US" altLang="ko-KR" sz="1400"/>
              <a:t>     void speedDown() {  speed-- ;  }</a:t>
            </a:r>
          </a:p>
          <a:p>
            <a:endParaRPr lang="en-US" altLang="ko-KR" sz="1400"/>
          </a:p>
          <a:p>
            <a:r>
              <a:rPr lang="en-US" altLang="ko-KR" sz="1400"/>
              <a:t>}</a:t>
            </a:r>
            <a:endParaRPr lang="ko-KR" altLang="en-US" sz="14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343260-32A0-4307-8F33-B6660A20B986}"/>
              </a:ext>
            </a:extLst>
          </p:cNvPr>
          <p:cNvSpPr txBox="1"/>
          <p:nvPr/>
        </p:nvSpPr>
        <p:spPr>
          <a:xfrm>
            <a:off x="9826708" y="226940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멤버변수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1BF8DE0-9C32-4355-B2EB-CC3A9EF13348}"/>
              </a:ext>
            </a:extLst>
          </p:cNvPr>
          <p:cNvSpPr txBox="1"/>
          <p:nvPr/>
        </p:nvSpPr>
        <p:spPr>
          <a:xfrm>
            <a:off x="9863828" y="4201479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메서드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3BE41F6-2C5C-484C-AE7F-DEB2A41419F2}"/>
              </a:ext>
            </a:extLst>
          </p:cNvPr>
          <p:cNvSpPr/>
          <p:nvPr/>
        </p:nvSpPr>
        <p:spPr>
          <a:xfrm>
            <a:off x="1178095" y="5021504"/>
            <a:ext cx="9243269" cy="1219905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600">
                <a:solidFill>
                  <a:schemeClr val="tx1"/>
                </a:solidFill>
              </a:rPr>
              <a:t>인스턴스</a:t>
            </a:r>
            <a:r>
              <a:rPr lang="en-US" altLang="ko-KR" sz="1600">
                <a:solidFill>
                  <a:schemeClr val="tx1"/>
                </a:solidFill>
              </a:rPr>
              <a:t>(</a:t>
            </a:r>
            <a:r>
              <a:rPr lang="ko-KR" altLang="en-US" sz="1600">
                <a:solidFill>
                  <a:schemeClr val="tx1"/>
                </a:solidFill>
              </a:rPr>
              <a:t>객체</a:t>
            </a:r>
            <a:r>
              <a:rPr lang="en-US" altLang="ko-KR" sz="1600">
                <a:solidFill>
                  <a:schemeClr val="tx1"/>
                </a:solidFill>
              </a:rPr>
              <a:t>)</a:t>
            </a:r>
            <a:r>
              <a:rPr lang="ko-KR" altLang="en-US" sz="1600">
                <a:solidFill>
                  <a:schemeClr val="tx1"/>
                </a:solidFill>
              </a:rPr>
              <a:t>와 참조변수의 관계는 마치 우리가 일상생활에서 사용하는 </a:t>
            </a:r>
            <a:r>
              <a:rPr lang="en-US" altLang="ko-KR" sz="1600">
                <a:solidFill>
                  <a:schemeClr val="tx1"/>
                </a:solidFill>
              </a:rPr>
              <a:t>TV</a:t>
            </a:r>
            <a:r>
              <a:rPr lang="ko-KR" altLang="en-US" sz="1600">
                <a:solidFill>
                  <a:schemeClr val="tx1"/>
                </a:solidFill>
              </a:rPr>
              <a:t>와</a:t>
            </a:r>
            <a:r>
              <a:rPr lang="en-US" altLang="ko-KR" sz="1600">
                <a:solidFill>
                  <a:schemeClr val="tx1"/>
                </a:solidFill>
              </a:rPr>
              <a:t> TV</a:t>
            </a:r>
            <a:r>
              <a:rPr lang="ko-KR" altLang="en-US" sz="1600">
                <a:solidFill>
                  <a:schemeClr val="tx1"/>
                </a:solidFill>
              </a:rPr>
              <a:t>리모콘의 관계와 같다</a:t>
            </a:r>
            <a:r>
              <a:rPr lang="en-US" altLang="ko-KR" sz="1600">
                <a:solidFill>
                  <a:schemeClr val="tx1"/>
                </a:solidFill>
              </a:rPr>
              <a:t>. TV</a:t>
            </a:r>
            <a:r>
              <a:rPr lang="ko-KR" altLang="en-US" sz="1600">
                <a:solidFill>
                  <a:schemeClr val="tx1"/>
                </a:solidFill>
              </a:rPr>
              <a:t>리모콘</a:t>
            </a:r>
            <a:r>
              <a:rPr lang="en-US" altLang="ko-KR" sz="1600">
                <a:solidFill>
                  <a:schemeClr val="tx1"/>
                </a:solidFill>
              </a:rPr>
              <a:t>(</a:t>
            </a:r>
            <a:r>
              <a:rPr lang="ko-KR" altLang="en-US" sz="1600">
                <a:solidFill>
                  <a:schemeClr val="tx1"/>
                </a:solidFill>
              </a:rPr>
              <a:t>참조변수</a:t>
            </a:r>
            <a:r>
              <a:rPr lang="en-US" altLang="ko-KR" sz="1600">
                <a:solidFill>
                  <a:schemeClr val="tx1"/>
                </a:solidFill>
              </a:rPr>
              <a:t>)</a:t>
            </a:r>
            <a:r>
              <a:rPr lang="ko-KR" altLang="en-US" sz="1600">
                <a:solidFill>
                  <a:schemeClr val="tx1"/>
                </a:solidFill>
              </a:rPr>
              <a:t>를 사용하여 </a:t>
            </a:r>
            <a:r>
              <a:rPr lang="en-US" altLang="ko-KR" sz="1600">
                <a:solidFill>
                  <a:schemeClr val="tx1"/>
                </a:solidFill>
              </a:rPr>
              <a:t>TV(</a:t>
            </a:r>
            <a:r>
              <a:rPr lang="ko-KR" altLang="en-US" sz="1600">
                <a:solidFill>
                  <a:schemeClr val="tx1"/>
                </a:solidFill>
              </a:rPr>
              <a:t>인스턴스</a:t>
            </a:r>
            <a:r>
              <a:rPr lang="en-US" altLang="ko-KR" sz="1600">
                <a:solidFill>
                  <a:schemeClr val="tx1"/>
                </a:solidFill>
              </a:rPr>
              <a:t>)</a:t>
            </a:r>
            <a:r>
              <a:rPr lang="ko-KR" altLang="en-US" sz="1600">
                <a:solidFill>
                  <a:schemeClr val="tx1"/>
                </a:solidFill>
              </a:rPr>
              <a:t>를 다루기 때문이다</a:t>
            </a:r>
            <a:r>
              <a:rPr lang="en-US" altLang="ko-KR" sz="1600">
                <a:solidFill>
                  <a:schemeClr val="tx1"/>
                </a:solidFill>
              </a:rPr>
              <a:t>. </a:t>
            </a:r>
            <a:r>
              <a:rPr lang="ko-KR" altLang="en-US" sz="1600">
                <a:solidFill>
                  <a:schemeClr val="tx1"/>
                </a:solidFill>
              </a:rPr>
              <a:t>다른 점이 있다면</a:t>
            </a:r>
            <a:r>
              <a:rPr lang="en-US" altLang="ko-KR" sz="1600">
                <a:solidFill>
                  <a:schemeClr val="tx1"/>
                </a:solidFill>
              </a:rPr>
              <a:t>, </a:t>
            </a:r>
            <a:r>
              <a:rPr lang="ko-KR" altLang="en-US" sz="1600">
                <a:solidFill>
                  <a:schemeClr val="tx1"/>
                </a:solidFill>
              </a:rPr>
              <a:t>인스턴스는 오직 참조변수를 통해서만 다룰 수 있다는 것이다</a:t>
            </a:r>
            <a:r>
              <a:rPr lang="en-US" altLang="ko-KR" sz="1600">
                <a:solidFill>
                  <a:schemeClr val="tx1"/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955533316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추억">
  <a:themeElements>
    <a:clrScheme name="추억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TM02900720[[fn=전체]]</Template>
  <TotalTime>3358</TotalTime>
  <Words>1515</Words>
  <Application>Microsoft Office PowerPoint</Application>
  <PresentationFormat>와이드스크린</PresentationFormat>
  <Paragraphs>215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18</vt:i4>
      </vt:variant>
    </vt:vector>
  </HeadingPairs>
  <TitlesOfParts>
    <vt:vector size="25" baseType="lpstr">
      <vt:lpstr>맑은 고딕</vt:lpstr>
      <vt:lpstr>Calibri</vt:lpstr>
      <vt:lpstr>Calibri Light</vt:lpstr>
      <vt:lpstr>Consolas</vt:lpstr>
      <vt:lpstr>Wingdings 2</vt:lpstr>
      <vt:lpstr>HDOfficeLightV0</vt:lpstr>
      <vt:lpstr>추억</vt:lpstr>
      <vt:lpstr>자바(JAVA)개발자</vt:lpstr>
      <vt:lpstr>객체 지향 언어</vt:lpstr>
      <vt:lpstr>객체 지향 언어의 특징</vt:lpstr>
      <vt:lpstr>클래스와 객체</vt:lpstr>
      <vt:lpstr>클래스와 객체의 예시</vt:lpstr>
      <vt:lpstr>객체의 생성 순서</vt:lpstr>
      <vt:lpstr>객체의 구성요소</vt:lpstr>
      <vt:lpstr>객체의 구성요소</vt:lpstr>
      <vt:lpstr>객체의 생성과 사용</vt:lpstr>
      <vt:lpstr>클래스</vt:lpstr>
      <vt:lpstr>메서드</vt:lpstr>
      <vt:lpstr>변수</vt:lpstr>
      <vt:lpstr>변수</vt:lpstr>
      <vt:lpstr>메서드 (클래스 메서드와 인스턴스 메서드)</vt:lpstr>
      <vt:lpstr>메서드 (클래스 메서드와 인스턴스 메서드)</vt:lpstr>
      <vt:lpstr>PowerPoint 프레젠테이션</vt:lpstr>
      <vt:lpstr>생성자</vt:lpstr>
      <vt:lpstr>생성자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[스마트웹&amp;콘텐츠개발]  스마트 웹 자바(JAVA)개발자</dc:title>
  <dc:creator>오 미란</dc:creator>
  <cp:lastModifiedBy>EZEN-151</cp:lastModifiedBy>
  <cp:revision>78</cp:revision>
  <dcterms:created xsi:type="dcterms:W3CDTF">2021-01-13T01:43:05Z</dcterms:created>
  <dcterms:modified xsi:type="dcterms:W3CDTF">2023-08-31T01:06:24Z</dcterms:modified>
</cp:coreProperties>
</file>