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sldIdLst>
    <p:sldId id="256" r:id="rId3"/>
    <p:sldId id="264" r:id="rId4"/>
    <p:sldId id="279" r:id="rId5"/>
    <p:sldId id="280" r:id="rId6"/>
    <p:sldId id="257" r:id="rId7"/>
    <p:sldId id="259" r:id="rId8"/>
    <p:sldId id="282" r:id="rId9"/>
    <p:sldId id="281" r:id="rId10"/>
    <p:sldId id="283" r:id="rId11"/>
    <p:sldId id="284" r:id="rId12"/>
    <p:sldId id="286" r:id="rId13"/>
    <p:sldId id="285" r:id="rId14"/>
    <p:sldId id="288" r:id="rId15"/>
    <p:sldId id="287" r:id="rId16"/>
    <p:sldId id="28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-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50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16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05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232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0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263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793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850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380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649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1405F80-1883-48E8-BCC7-7A4FCE6FB1E4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28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9619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111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6087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86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47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74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0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2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07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66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2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405F80-1883-48E8-BCC7-7A4FCE6FB1E4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50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1405F80-1883-48E8-BCC7-7A4FCE6FB1E4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36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E132B-6AA9-4625-B0CE-B27AC3979D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dirty="0"/>
              <a:t>웹 자바</a:t>
            </a:r>
            <a:r>
              <a:rPr lang="en-US" altLang="ko-KR" sz="4800" dirty="0"/>
              <a:t>(JAVA)</a:t>
            </a:r>
            <a:r>
              <a:rPr lang="ko-KR" altLang="en-US" sz="4800" dirty="0"/>
              <a:t>개발자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481B96-9C5C-430F-BC51-4A5D79C26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ko-KR" altLang="en-US"/>
              <a:t>자바</a:t>
            </a:r>
            <a:r>
              <a:rPr lang="en-US" altLang="ko-KR"/>
              <a:t>S/W</a:t>
            </a:r>
            <a:r>
              <a:rPr lang="ko-KR" altLang="en-US"/>
              <a:t>기초 </a:t>
            </a:r>
            <a:r>
              <a:rPr lang="en-US" altLang="ko-KR"/>
              <a:t>– </a:t>
            </a:r>
            <a:r>
              <a:rPr lang="ko-KR" altLang="en-US"/>
              <a:t>객체지향프로그래밍 </a:t>
            </a:r>
            <a:r>
              <a:rPr lang="en-US" altLang="ko-KR"/>
              <a:t>II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781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62138-1C8C-4E1C-A056-0AA2CB54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Import</a:t>
            </a:r>
            <a:r>
              <a:rPr lang="ko-KR" altLang="en-US" sz="4000"/>
              <a:t> 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BDF69-F3F2-4CDE-9F51-763DCECAD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소스코드를</a:t>
            </a:r>
            <a:r>
              <a:rPr lang="en-US" altLang="ko-KR" sz="16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작성할 때 다른 패키지의 클래스를 사용하려면 패키지명이 포함된 클래스 이름을 사용해야 한다</a:t>
            </a:r>
            <a:r>
              <a:rPr lang="en-US" altLang="ko-KR" sz="1600">
                <a:solidFill>
                  <a:schemeClr val="tx1"/>
                </a:solidFill>
                <a:latin typeface="+mj-ea"/>
                <a:ea typeface="+mj-ea"/>
              </a:rPr>
              <a:t>. </a:t>
            </a:r>
          </a:p>
          <a:p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클래스의 코드를 작성하기 전에 </a:t>
            </a:r>
            <a:r>
              <a:rPr lang="en-US" altLang="ko-KR" sz="1600">
                <a:solidFill>
                  <a:schemeClr val="tx1"/>
                </a:solidFill>
                <a:latin typeface="+mj-ea"/>
                <a:ea typeface="+mj-ea"/>
              </a:rPr>
              <a:t>import</a:t>
            </a:r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문으로 사용하고자 하는 클래스의 패키지를 미리 명시해주면 소스코드에 사용되는 클래스이름에서 패키지명은 생략할 수 잇따</a:t>
            </a:r>
            <a:r>
              <a:rPr lang="en-US" altLang="ko-KR" sz="1600">
                <a:solidFill>
                  <a:schemeClr val="tx1"/>
                </a:solidFill>
                <a:latin typeface="+mj-ea"/>
                <a:ea typeface="+mj-ea"/>
              </a:rPr>
              <a:t>. </a:t>
            </a:r>
          </a:p>
          <a:p>
            <a:r>
              <a:rPr lang="en-US" altLang="ko-KR" sz="1600">
                <a:solidFill>
                  <a:schemeClr val="tx1"/>
                </a:solidFill>
                <a:latin typeface="+mj-ea"/>
                <a:ea typeface="+mj-ea"/>
              </a:rPr>
              <a:t>Import</a:t>
            </a:r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문의 역할 </a:t>
            </a:r>
            <a:r>
              <a:rPr lang="en-US" altLang="ko-KR" sz="160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컴파일러에게 소스파일에 사용된 클래스의 패키지에 대한 정보를 제공</a:t>
            </a:r>
            <a:endParaRPr lang="en-US" altLang="ko-KR" sz="160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1600">
                <a:solidFill>
                  <a:schemeClr val="tx1"/>
                </a:solidFill>
                <a:latin typeface="+mj-ea"/>
                <a:ea typeface="+mj-ea"/>
              </a:rPr>
              <a:t>Import</a:t>
            </a:r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문 추가 단축키 </a:t>
            </a:r>
            <a:r>
              <a:rPr lang="en-US" altLang="ko-KR" sz="1600">
                <a:solidFill>
                  <a:schemeClr val="tx1"/>
                </a:solidFill>
                <a:latin typeface="+mj-ea"/>
                <a:ea typeface="+mj-ea"/>
              </a:rPr>
              <a:t>: ctrl + shift + o</a:t>
            </a:r>
          </a:p>
          <a:p>
            <a:r>
              <a:rPr lang="en-US" altLang="ko-KR" sz="1600">
                <a:solidFill>
                  <a:schemeClr val="tx1"/>
                </a:solidFill>
                <a:latin typeface="+mj-ea"/>
                <a:ea typeface="+mj-ea"/>
              </a:rPr>
              <a:t>static</a:t>
            </a:r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j-ea"/>
                <a:ea typeface="+mj-ea"/>
              </a:rPr>
              <a:t>import</a:t>
            </a:r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문 </a:t>
            </a:r>
            <a:r>
              <a:rPr lang="en-US" altLang="ko-KR" sz="1600">
                <a:solidFill>
                  <a:schemeClr val="tx1"/>
                </a:solidFill>
                <a:latin typeface="+mj-ea"/>
                <a:ea typeface="+mj-ea"/>
              </a:rPr>
              <a:t>: static</a:t>
            </a:r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멤버를 호출할 때 클래스 이름을 생략할 수 있다</a:t>
            </a:r>
            <a:r>
              <a:rPr lang="en-US" altLang="ko-KR" sz="1600">
                <a:solidFill>
                  <a:schemeClr val="tx1"/>
                </a:solidFill>
                <a:latin typeface="+mj-ea"/>
                <a:ea typeface="+mj-ea"/>
              </a:rPr>
              <a:t>. </a:t>
            </a:r>
          </a:p>
          <a:p>
            <a:endParaRPr lang="ko-KR" altLang="en-US" sz="140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60FDCEF-D326-4CBB-9EFE-AC86F8BC0BD2}"/>
              </a:ext>
            </a:extLst>
          </p:cNvPr>
          <p:cNvSpPr/>
          <p:nvPr/>
        </p:nvSpPr>
        <p:spPr>
          <a:xfrm>
            <a:off x="1150408" y="4949709"/>
            <a:ext cx="4221340" cy="1088764"/>
          </a:xfrm>
          <a:prstGeom prst="roundRect">
            <a:avLst>
              <a:gd name="adj" fmla="val 1394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chemeClr val="tx1"/>
                </a:solidFill>
              </a:rPr>
              <a:t>Import</a:t>
            </a:r>
            <a:r>
              <a:rPr lang="ko-KR" altLang="en-US" sz="1400">
                <a:solidFill>
                  <a:schemeClr val="tx1"/>
                </a:solidFill>
              </a:rPr>
              <a:t> </a:t>
            </a:r>
            <a:r>
              <a:rPr lang="en-US" altLang="ko-KR" sz="1400">
                <a:solidFill>
                  <a:schemeClr val="tx1"/>
                </a:solidFill>
              </a:rPr>
              <a:t>java.util.Calendar;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chemeClr val="tx1"/>
                </a:solidFill>
              </a:rPr>
              <a:t>Import java.util. Date;              =&gt;  Import</a:t>
            </a:r>
            <a:r>
              <a:rPr lang="ko-KR" altLang="en-US" sz="1400">
                <a:solidFill>
                  <a:schemeClr val="tx1"/>
                </a:solidFill>
              </a:rPr>
              <a:t> </a:t>
            </a:r>
            <a:r>
              <a:rPr lang="en-US" altLang="ko-KR" sz="1400">
                <a:solidFill>
                  <a:schemeClr val="tx1"/>
                </a:solidFill>
              </a:rPr>
              <a:t>java.util.*;</a:t>
            </a:r>
            <a:endParaRPr lang="ko-KR" altLang="en-US" sz="14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chemeClr val="tx1"/>
                </a:solidFill>
              </a:rPr>
              <a:t>Import java.util.ArrayList;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15C3994-15C4-4C45-857D-FED3D6B004D2}"/>
              </a:ext>
            </a:extLst>
          </p:cNvPr>
          <p:cNvSpPr/>
          <p:nvPr/>
        </p:nvSpPr>
        <p:spPr>
          <a:xfrm>
            <a:off x="5868378" y="4949710"/>
            <a:ext cx="5783932" cy="108876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chemeClr val="tx1"/>
                </a:solidFill>
              </a:rPr>
              <a:t>Import</a:t>
            </a:r>
            <a:r>
              <a:rPr lang="ko-KR" altLang="en-US" sz="1400">
                <a:solidFill>
                  <a:schemeClr val="tx1"/>
                </a:solidFill>
              </a:rPr>
              <a:t> </a:t>
            </a:r>
            <a:r>
              <a:rPr lang="en-US" altLang="ko-KR" sz="1400">
                <a:solidFill>
                  <a:schemeClr val="tx1"/>
                </a:solidFill>
              </a:rPr>
              <a:t>static java.lang.Integer.*; //Integer</a:t>
            </a:r>
            <a:r>
              <a:rPr lang="ko-KR" altLang="en-US" sz="1400">
                <a:solidFill>
                  <a:schemeClr val="tx1"/>
                </a:solidFill>
              </a:rPr>
              <a:t>클래스의 모든 </a:t>
            </a:r>
            <a:r>
              <a:rPr lang="en-US" altLang="ko-KR" sz="1400">
                <a:solidFill>
                  <a:schemeClr val="tx1"/>
                </a:solidFill>
              </a:rPr>
              <a:t>static</a:t>
            </a:r>
            <a:r>
              <a:rPr lang="ko-KR" altLang="en-US" sz="1400">
                <a:solidFill>
                  <a:schemeClr val="tx1"/>
                </a:solidFill>
              </a:rPr>
              <a:t>메서드</a:t>
            </a:r>
            <a:endParaRPr lang="en-US" altLang="ko-KR" sz="14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chemeClr val="tx1"/>
                </a:solidFill>
              </a:rPr>
              <a:t>Import</a:t>
            </a:r>
            <a:r>
              <a:rPr lang="ko-KR" altLang="en-US" sz="1400">
                <a:solidFill>
                  <a:schemeClr val="tx1"/>
                </a:solidFill>
              </a:rPr>
              <a:t> </a:t>
            </a:r>
            <a:r>
              <a:rPr lang="en-US" altLang="ko-KR" sz="1400">
                <a:solidFill>
                  <a:schemeClr val="tx1"/>
                </a:solidFill>
              </a:rPr>
              <a:t>static java.lang.Math.random; //Math.random()</a:t>
            </a:r>
            <a:r>
              <a:rPr lang="ko-KR" altLang="en-US" sz="1400">
                <a:solidFill>
                  <a:schemeClr val="tx1"/>
                </a:solidFill>
              </a:rPr>
              <a:t>만</a:t>
            </a:r>
            <a:r>
              <a:rPr lang="en-US" altLang="ko-KR" sz="1400">
                <a:solidFill>
                  <a:schemeClr val="tx1"/>
                </a:solidFill>
              </a:rPr>
              <a:t>. </a:t>
            </a:r>
            <a:r>
              <a:rPr lang="ko-KR" altLang="en-US" sz="1400">
                <a:solidFill>
                  <a:schemeClr val="tx1"/>
                </a:solidFill>
              </a:rPr>
              <a:t>괄호 안붙임</a:t>
            </a:r>
            <a:r>
              <a:rPr lang="en-US" altLang="ko-KR" sz="140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chemeClr val="tx1"/>
                </a:solidFill>
              </a:rPr>
              <a:t>Import</a:t>
            </a:r>
            <a:r>
              <a:rPr lang="ko-KR" altLang="en-US" sz="1400">
                <a:solidFill>
                  <a:schemeClr val="tx1"/>
                </a:solidFill>
              </a:rPr>
              <a:t> </a:t>
            </a:r>
            <a:r>
              <a:rPr lang="en-US" altLang="ko-KR" sz="1400">
                <a:solidFill>
                  <a:schemeClr val="tx1"/>
                </a:solidFill>
              </a:rPr>
              <a:t>static java.lang.System.out;  //system.out</a:t>
            </a:r>
            <a:r>
              <a:rPr lang="ko-KR" altLang="en-US" sz="1400">
                <a:solidFill>
                  <a:schemeClr val="tx1"/>
                </a:solidFill>
              </a:rPr>
              <a:t>을 </a:t>
            </a:r>
            <a:r>
              <a:rPr lang="en-US" altLang="ko-KR" sz="1400">
                <a:solidFill>
                  <a:schemeClr val="tx1"/>
                </a:solidFill>
              </a:rPr>
              <a:t>out</a:t>
            </a:r>
            <a:r>
              <a:rPr lang="ko-KR" altLang="en-US" sz="1400">
                <a:solidFill>
                  <a:schemeClr val="tx1"/>
                </a:solidFill>
              </a:rPr>
              <a:t>만으로 참조가능</a:t>
            </a:r>
            <a:r>
              <a:rPr lang="en-US" altLang="ko-KR" sz="1400">
                <a:solidFill>
                  <a:schemeClr val="tx1"/>
                </a:solidFill>
              </a:rPr>
              <a:t>.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83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62138-1C8C-4E1C-A056-0AA2CB54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/>
              <a:t>다형성</a:t>
            </a:r>
            <a:r>
              <a:rPr lang="en-US" altLang="ko-KR" sz="4000"/>
              <a:t>(polymorphism)</a:t>
            </a:r>
            <a:endParaRPr lang="ko-KR" altLang="en-US" sz="40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BDF69-F3F2-4CDE-9F51-763DCECAD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err="1">
                <a:solidFill>
                  <a:schemeClr val="tx1"/>
                </a:solidFill>
                <a:latin typeface="+mj-ea"/>
                <a:ea typeface="+mj-ea"/>
              </a:rPr>
              <a:t>다형성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 : 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여러가지 형태를 가질 수 </a:t>
            </a:r>
            <a:r>
              <a:rPr lang="ko-KR" altLang="en-US" sz="1600" dirty="0" smtClean="0">
                <a:solidFill>
                  <a:schemeClr val="tx1"/>
                </a:solidFill>
                <a:latin typeface="+mj-ea"/>
                <a:ea typeface="+mj-ea"/>
              </a:rPr>
              <a:t>있는 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능력을 의미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자바에서는 한 타입의 </a:t>
            </a:r>
            <a:r>
              <a:rPr lang="ko-KR" altLang="en-US" sz="1400" dirty="0" err="1">
                <a:solidFill>
                  <a:schemeClr val="tx1"/>
                </a:solidFill>
                <a:latin typeface="+mj-ea"/>
                <a:ea typeface="+mj-ea"/>
              </a:rPr>
              <a:t>참조변수로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400" u="sng" dirty="0">
                <a:solidFill>
                  <a:schemeClr val="tx1"/>
                </a:solidFill>
                <a:latin typeface="+mj-ea"/>
                <a:ea typeface="+mj-ea"/>
              </a:rPr>
              <a:t>여러 타입의 객체를 참조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할 수 있도록 함으로써 </a:t>
            </a:r>
            <a:r>
              <a:rPr lang="ko-KR" altLang="en-US" sz="1400" dirty="0" err="1">
                <a:solidFill>
                  <a:schemeClr val="tx1"/>
                </a:solidFill>
                <a:latin typeface="+mj-ea"/>
                <a:ea typeface="+mj-ea"/>
              </a:rPr>
              <a:t>다형성을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 프로그램적으로 구현하였다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600" u="sng" dirty="0">
                <a:solidFill>
                  <a:schemeClr val="tx1"/>
                </a:solidFill>
                <a:latin typeface="+mj-ea"/>
                <a:ea typeface="+mj-ea"/>
              </a:rPr>
              <a:t>조상 클래스 타입의 </a:t>
            </a:r>
            <a:r>
              <a:rPr lang="ko-KR" altLang="en-US" sz="1600" u="sng" dirty="0" err="1">
                <a:solidFill>
                  <a:schemeClr val="tx1"/>
                </a:solidFill>
                <a:latin typeface="+mj-ea"/>
                <a:ea typeface="+mj-ea"/>
              </a:rPr>
              <a:t>참조변수로</a:t>
            </a:r>
            <a:r>
              <a:rPr lang="ko-KR" altLang="en-US" sz="1600" u="sng" dirty="0">
                <a:solidFill>
                  <a:schemeClr val="tx1"/>
                </a:solidFill>
                <a:latin typeface="+mj-ea"/>
                <a:ea typeface="+mj-ea"/>
              </a:rPr>
              <a:t> 자손클래스의 인스턴스를 참조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할 수 있다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. </a:t>
            </a:r>
          </a:p>
          <a:p>
            <a:r>
              <a:rPr lang="ko-KR" altLang="en-US" sz="1600" u="sng" smtClean="0">
                <a:solidFill>
                  <a:schemeClr val="tx1"/>
                </a:solidFill>
                <a:latin typeface="+mj-ea"/>
                <a:ea typeface="+mj-ea"/>
              </a:rPr>
              <a:t>반대로 자손타입의 참조변수로 조상타입의 인스턴스를 참조할 수 없다</a:t>
            </a:r>
            <a:r>
              <a:rPr lang="en-US" altLang="ko-KR" sz="1600" u="sng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r>
              <a:rPr lang="en-US" altLang="ko-KR" sz="160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ko-KR" altLang="en-US" sz="1600" dirty="0" err="1">
                <a:solidFill>
                  <a:schemeClr val="tx1"/>
                </a:solidFill>
                <a:latin typeface="+mj-ea"/>
                <a:ea typeface="+mj-ea"/>
              </a:rPr>
              <a:t>참조변수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+mj-ea"/>
                <a:ea typeface="+mj-ea"/>
              </a:rPr>
              <a:t>형변환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1600" smtClean="0">
                <a:solidFill>
                  <a:schemeClr val="tx1"/>
                </a:solidFill>
                <a:latin typeface="+mj-ea"/>
                <a:ea typeface="+mj-ea"/>
              </a:rPr>
              <a:t>서로 </a:t>
            </a:r>
            <a:r>
              <a:rPr lang="ko-KR" altLang="en-US" sz="1600" dirty="0" err="1">
                <a:solidFill>
                  <a:schemeClr val="tx1"/>
                </a:solidFill>
                <a:latin typeface="+mj-ea"/>
                <a:ea typeface="+mj-ea"/>
              </a:rPr>
              <a:t>상속관계에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 있는 클래스사이에서만 가능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기본형 변수에서의 </a:t>
            </a:r>
            <a:r>
              <a:rPr lang="ko-KR" altLang="en-US" sz="1400" dirty="0" err="1">
                <a:solidFill>
                  <a:schemeClr val="tx1"/>
                </a:solidFill>
                <a:latin typeface="+mj-ea"/>
                <a:ea typeface="+mj-ea"/>
              </a:rPr>
              <a:t>형변환에서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 작은 </a:t>
            </a:r>
            <a:r>
              <a:rPr lang="ko-KR" altLang="en-US" sz="1400" dirty="0" err="1">
                <a:solidFill>
                  <a:schemeClr val="tx1"/>
                </a:solidFill>
                <a:latin typeface="+mj-ea"/>
                <a:ea typeface="+mj-ea"/>
              </a:rPr>
              <a:t>자료형에서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 큰 </a:t>
            </a:r>
            <a:r>
              <a:rPr lang="ko-KR" altLang="en-US" sz="1400" dirty="0" err="1">
                <a:solidFill>
                  <a:schemeClr val="tx1"/>
                </a:solidFill>
                <a:latin typeface="+mj-ea"/>
                <a:ea typeface="+mj-ea"/>
              </a:rPr>
              <a:t>자료형의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+mj-ea"/>
                <a:ea typeface="+mj-ea"/>
              </a:rPr>
              <a:t>형변환은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 생략이 가능하듯이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r>
              <a:rPr lang="ko-KR" altLang="en-US" sz="1400" dirty="0" err="1">
                <a:solidFill>
                  <a:schemeClr val="tx1"/>
                </a:solidFill>
                <a:latin typeface="+mj-ea"/>
                <a:ea typeface="+mj-ea"/>
              </a:rPr>
              <a:t>참조형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 분수의 형변환에서는 </a:t>
            </a:r>
            <a:r>
              <a:rPr lang="ko-KR" altLang="en-US" sz="1400" u="sng" dirty="0" err="1">
                <a:solidFill>
                  <a:schemeClr val="tx1"/>
                </a:solidFill>
                <a:latin typeface="+mj-ea"/>
                <a:ea typeface="+mj-ea"/>
              </a:rPr>
              <a:t>자손타입의</a:t>
            </a:r>
            <a:r>
              <a:rPr lang="ko-KR" altLang="en-US" sz="1400" u="sng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400" u="sng" dirty="0" err="1">
                <a:solidFill>
                  <a:schemeClr val="tx1"/>
                </a:solidFill>
                <a:latin typeface="+mj-ea"/>
                <a:ea typeface="+mj-ea"/>
              </a:rPr>
              <a:t>참조변수를</a:t>
            </a:r>
            <a:r>
              <a:rPr lang="ko-KR" altLang="en-US" sz="1400" u="sng" dirty="0">
                <a:solidFill>
                  <a:schemeClr val="tx1"/>
                </a:solidFill>
                <a:latin typeface="+mj-ea"/>
                <a:ea typeface="+mj-ea"/>
              </a:rPr>
              <a:t> 조상타입으로 </a:t>
            </a:r>
            <a:r>
              <a:rPr lang="ko-KR" altLang="en-US" sz="1400" u="sng" dirty="0" err="1">
                <a:solidFill>
                  <a:schemeClr val="tx1"/>
                </a:solidFill>
                <a:latin typeface="+mj-ea"/>
                <a:ea typeface="+mj-ea"/>
              </a:rPr>
              <a:t>형변환</a:t>
            </a:r>
            <a:r>
              <a:rPr lang="ko-KR" altLang="en-US" sz="1400" u="sng" dirty="0">
                <a:solidFill>
                  <a:schemeClr val="tx1"/>
                </a:solidFill>
                <a:latin typeface="+mj-ea"/>
                <a:ea typeface="+mj-ea"/>
              </a:rPr>
              <a:t> 하는 경우에는 </a:t>
            </a:r>
            <a:r>
              <a:rPr lang="ko-KR" altLang="en-US" sz="1400" u="sng" dirty="0" err="1">
                <a:solidFill>
                  <a:schemeClr val="tx1"/>
                </a:solidFill>
                <a:latin typeface="+mj-ea"/>
                <a:ea typeface="+mj-ea"/>
              </a:rPr>
              <a:t>형변환을</a:t>
            </a:r>
            <a:r>
              <a:rPr lang="ko-KR" altLang="en-US" sz="1400" u="sng" dirty="0">
                <a:solidFill>
                  <a:schemeClr val="tx1"/>
                </a:solidFill>
                <a:latin typeface="+mj-ea"/>
                <a:ea typeface="+mj-ea"/>
              </a:rPr>
              <a:t> 생략할 수 있다</a:t>
            </a:r>
            <a:r>
              <a:rPr lang="en-US" altLang="ko-KR" sz="1400" u="sng" dirty="0">
                <a:solidFill>
                  <a:schemeClr val="tx1"/>
                </a:solidFill>
                <a:latin typeface="+mj-ea"/>
                <a:ea typeface="+mj-ea"/>
              </a:rPr>
              <a:t>. </a:t>
            </a:r>
          </a:p>
          <a:p>
            <a:pPr lvl="1"/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참조 변수간의 </a:t>
            </a:r>
            <a:r>
              <a:rPr lang="ko-KR" altLang="en-US" sz="1400" dirty="0" err="1">
                <a:solidFill>
                  <a:schemeClr val="tx1"/>
                </a:solidFill>
                <a:latin typeface="+mj-ea"/>
                <a:ea typeface="+mj-ea"/>
              </a:rPr>
              <a:t>형변환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 역시 캐스트연산자를 사용하며 괄호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()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안에 변환하고자 하는 타입의 이름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  <a:latin typeface="+mj-ea"/>
                <a:ea typeface="+mj-ea"/>
              </a:rPr>
              <a:t>클래스명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을 적어주면 된다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15C3994-15C4-4C45-857D-FED3D6B004D2}"/>
              </a:ext>
            </a:extLst>
          </p:cNvPr>
          <p:cNvSpPr/>
          <p:nvPr/>
        </p:nvSpPr>
        <p:spPr>
          <a:xfrm>
            <a:off x="1374673" y="5454827"/>
            <a:ext cx="6527756" cy="82853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chemeClr val="tx1"/>
                </a:solidFill>
              </a:rPr>
              <a:t>자손타입 </a:t>
            </a:r>
            <a:r>
              <a:rPr lang="en-US" altLang="ko-KR" sz="1400">
                <a:solidFill>
                  <a:schemeClr val="tx1"/>
                </a:solidFill>
              </a:rPr>
              <a:t>-&gt; </a:t>
            </a:r>
            <a:r>
              <a:rPr lang="ko-KR" altLang="en-US" sz="1400">
                <a:solidFill>
                  <a:schemeClr val="tx1"/>
                </a:solidFill>
              </a:rPr>
              <a:t>조상타입 </a:t>
            </a:r>
            <a:r>
              <a:rPr lang="en-US" altLang="ko-KR" sz="1400">
                <a:solidFill>
                  <a:schemeClr val="tx1"/>
                </a:solidFill>
              </a:rPr>
              <a:t>(Up-casting) : </a:t>
            </a:r>
            <a:r>
              <a:rPr lang="ko-KR" altLang="en-US" sz="1400">
                <a:solidFill>
                  <a:schemeClr val="tx1"/>
                </a:solidFill>
              </a:rPr>
              <a:t>형변환 생략가능</a:t>
            </a:r>
            <a:r>
              <a:rPr lang="en-US" altLang="ko-KR" sz="1400">
                <a:solidFill>
                  <a:schemeClr val="tx1"/>
                </a:solidFill>
              </a:rPr>
              <a:t>. (</a:t>
            </a:r>
            <a:r>
              <a:rPr lang="ko-KR" altLang="en-US" sz="1400">
                <a:solidFill>
                  <a:schemeClr val="tx1"/>
                </a:solidFill>
              </a:rPr>
              <a:t>무조건 가능</a:t>
            </a:r>
            <a:r>
              <a:rPr lang="en-US" altLang="ko-KR" sz="140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chemeClr val="tx1"/>
                </a:solidFill>
              </a:rPr>
              <a:t>자손타입 </a:t>
            </a:r>
            <a:r>
              <a:rPr lang="en-US" altLang="ko-KR" sz="1400">
                <a:solidFill>
                  <a:schemeClr val="tx1"/>
                </a:solidFill>
              </a:rPr>
              <a:t>&lt;- </a:t>
            </a:r>
            <a:r>
              <a:rPr lang="ko-KR" altLang="en-US" sz="1400">
                <a:solidFill>
                  <a:schemeClr val="tx1"/>
                </a:solidFill>
              </a:rPr>
              <a:t>조상타입 </a:t>
            </a:r>
            <a:r>
              <a:rPr lang="en-US" altLang="ko-KR" sz="1400">
                <a:solidFill>
                  <a:schemeClr val="tx1"/>
                </a:solidFill>
              </a:rPr>
              <a:t>(Down-casting)</a:t>
            </a:r>
            <a:r>
              <a:rPr lang="ko-KR" altLang="en-US" sz="1400">
                <a:solidFill>
                  <a:schemeClr val="tx1"/>
                </a:solidFill>
              </a:rPr>
              <a:t> </a:t>
            </a:r>
            <a:r>
              <a:rPr lang="en-US" altLang="ko-KR" sz="1400">
                <a:solidFill>
                  <a:schemeClr val="tx1"/>
                </a:solidFill>
              </a:rPr>
              <a:t>:</a:t>
            </a:r>
            <a:r>
              <a:rPr lang="ko-KR" altLang="en-US" sz="1400">
                <a:solidFill>
                  <a:schemeClr val="tx1"/>
                </a:solidFill>
              </a:rPr>
              <a:t> 형변환 생략 불가</a:t>
            </a:r>
            <a:r>
              <a:rPr lang="en-US" altLang="ko-KR" sz="1400">
                <a:solidFill>
                  <a:schemeClr val="tx1"/>
                </a:solidFill>
              </a:rPr>
              <a:t>. (</a:t>
            </a:r>
            <a:r>
              <a:rPr lang="ko-KR" altLang="en-US" sz="1400">
                <a:solidFill>
                  <a:schemeClr val="tx1"/>
                </a:solidFill>
              </a:rPr>
              <a:t>조건부 가능</a:t>
            </a:r>
            <a:r>
              <a:rPr lang="en-US" altLang="ko-KR" sz="1400">
                <a:solidFill>
                  <a:schemeClr val="tx1"/>
                </a:solidFill>
              </a:rPr>
              <a:t>)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88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62138-1C8C-4E1C-A056-0AA2CB54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/>
              <a:t>참조변수 형변환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BDF69-F3F2-4CDE-9F51-763DCECAD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형 변환은 참조변수의 타입을 변환하는 것이지</a:t>
            </a:r>
            <a:r>
              <a:rPr lang="en-US" altLang="ko-KR" sz="16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인스턴스를 변환하는 것은 아니기 때문에 참조변수의 형변환은 인스턴스에 아무런 영향을 미치지 않는다</a:t>
            </a:r>
            <a:r>
              <a:rPr lang="en-US" altLang="ko-KR" sz="1600">
                <a:solidFill>
                  <a:schemeClr val="tx1"/>
                </a:solidFill>
                <a:latin typeface="+mj-ea"/>
                <a:ea typeface="+mj-ea"/>
              </a:rPr>
              <a:t>. </a:t>
            </a:r>
          </a:p>
          <a:p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단지 참조변수 형 변환을 통해서 참조하고 있는 인스턴스에서 사용할 수 있는 멤버의 개수를 조절하는 것뿐이다</a:t>
            </a:r>
            <a:r>
              <a:rPr lang="en-US" altLang="ko-KR" sz="160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sz="1600">
                <a:solidFill>
                  <a:schemeClr val="tx1"/>
                </a:solidFill>
                <a:latin typeface="+mj-ea"/>
                <a:ea typeface="+mj-ea"/>
              </a:rPr>
              <a:t>Instanceof</a:t>
            </a:r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연산자 </a:t>
            </a:r>
            <a:r>
              <a:rPr lang="en-US" altLang="ko-KR" sz="160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참조 변수가 참조하고 있는 인스턴스의 실제 타입을 알아보기 위해 사용</a:t>
            </a:r>
            <a:r>
              <a:rPr lang="en-US" altLang="ko-KR" sz="160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주로 조건문에 사용</a:t>
            </a:r>
            <a:r>
              <a:rPr lang="en-US" altLang="ko-KR" sz="160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연산의 결과로 </a:t>
            </a:r>
            <a:r>
              <a:rPr lang="en-US" altLang="ko-KR" sz="1600">
                <a:solidFill>
                  <a:schemeClr val="tx1"/>
                </a:solidFill>
                <a:latin typeface="+mj-ea"/>
                <a:ea typeface="+mj-ea"/>
              </a:rPr>
              <a:t>true</a:t>
            </a:r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를 얻었다는 것은 참조변수가 검사한 타입</a:t>
            </a:r>
            <a:r>
              <a:rPr lang="en-US" altLang="ko-KR" sz="160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클래스</a:t>
            </a:r>
            <a:r>
              <a:rPr lang="en-US" altLang="ko-KR" sz="160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으로 형변환이 가능하다는 것을 뜻한다</a:t>
            </a:r>
            <a:r>
              <a:rPr lang="en-US" altLang="ko-KR" sz="160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sz="1600">
                <a:solidFill>
                  <a:schemeClr val="tx1"/>
                </a:solidFill>
                <a:latin typeface="+mj-ea"/>
                <a:ea typeface="+mj-ea"/>
              </a:rPr>
              <a:t>If(</a:t>
            </a:r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참조변수 </a:t>
            </a:r>
            <a:r>
              <a:rPr lang="en-US" altLang="ko-KR" sz="1600">
                <a:solidFill>
                  <a:schemeClr val="tx1"/>
                </a:solidFill>
                <a:latin typeface="+mj-ea"/>
                <a:ea typeface="+mj-ea"/>
              </a:rPr>
              <a:t>instanceof </a:t>
            </a:r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타입명</a:t>
            </a:r>
            <a:r>
              <a:rPr lang="en-US" altLang="ko-KR" sz="160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클래스명</a:t>
            </a:r>
            <a:r>
              <a:rPr lang="en-US" altLang="ko-KR" sz="1600">
                <a:solidFill>
                  <a:schemeClr val="tx1"/>
                </a:solidFill>
                <a:latin typeface="+mj-ea"/>
                <a:ea typeface="+mj-ea"/>
              </a:rPr>
              <a:t>))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2848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62138-1C8C-4E1C-A056-0AA2CB54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/>
              <a:t>추상클래스</a:t>
            </a:r>
            <a:r>
              <a:rPr lang="en-US" altLang="ko-KR" sz="4000" dirty="0"/>
              <a:t>(abstract </a:t>
            </a:r>
            <a:r>
              <a:rPr lang="en-US" altLang="ko-KR" sz="4000" dirty="0" err="1"/>
              <a:t>calss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BDF69-F3F2-4CDE-9F51-763DCECAD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클래스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 = 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설계도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추상 클래스 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= 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미완성 설계도</a:t>
            </a: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ko-KR" altLang="en-US" sz="1600" u="sng" dirty="0">
                <a:solidFill>
                  <a:schemeClr val="tx1"/>
                </a:solidFill>
                <a:latin typeface="+mj-ea"/>
                <a:ea typeface="+mj-ea"/>
              </a:rPr>
              <a:t>추상클래스로 인스턴스를 생성할 수 없다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추상클래스는 상속을 통해서 자손클래스에 의해서만 완성될 수 있다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600" dirty="0" err="1">
                <a:solidFill>
                  <a:schemeClr val="tx1"/>
                </a:solidFill>
                <a:latin typeface="+mj-ea"/>
                <a:ea typeface="+mj-ea"/>
              </a:rPr>
              <a:t>추상클래스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 자체로는 클래스로서의 역할을 다하지 못하지만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새로운 클래스를 작성하는데 있어서 바탕이 되는 조상클래스로서는 중요한 의미를 갖는다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. </a:t>
            </a:r>
          </a:p>
          <a:p>
            <a:r>
              <a:rPr lang="ko-KR" altLang="en-US" sz="1600" dirty="0" err="1">
                <a:solidFill>
                  <a:schemeClr val="tx1"/>
                </a:solidFill>
                <a:latin typeface="+mj-ea"/>
                <a:ea typeface="+mj-ea"/>
              </a:rPr>
              <a:t>추상메서드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(abstract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method)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: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+mj-ea"/>
                <a:ea typeface="+mj-ea"/>
              </a:rPr>
              <a:t>선언부만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 작성하고 </a:t>
            </a:r>
            <a:r>
              <a:rPr lang="ko-KR" altLang="en-US" sz="1600" dirty="0" err="1">
                <a:solidFill>
                  <a:schemeClr val="tx1"/>
                </a:solidFill>
                <a:latin typeface="+mj-ea"/>
                <a:ea typeface="+mj-ea"/>
              </a:rPr>
              <a:t>구현부는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 작성하지 않은 채로 남겨두는 메서드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59989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62138-1C8C-4E1C-A056-0AA2CB54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인터페이스</a:t>
            </a:r>
            <a:r>
              <a:rPr lang="en-US" altLang="ko-KR" sz="4000" dirty="0"/>
              <a:t>(interface)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BDF69-F3F2-4CDE-9F51-763DCECAD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인터페이스는 일종의 추상클래스이다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인터페이스는 구현된 것은 아무것도 없고 밑그림만 그려진 기본설계도라 할 수 있다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인터페이스는 구현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(implements)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한다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인터페이스의 장점</a:t>
            </a: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개발시간을 단축시킬 수 있다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표준화가 가능하다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서로 관계없는 </a:t>
            </a:r>
            <a:r>
              <a:rPr lang="ko-KR" altLang="en-US" sz="1400" dirty="0" err="1">
                <a:solidFill>
                  <a:schemeClr val="tx1"/>
                </a:solidFill>
                <a:latin typeface="+mj-ea"/>
                <a:ea typeface="+mj-ea"/>
              </a:rPr>
              <a:t>클래스에게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 관계를 맺어줄 수 있다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독립적인 프로그래밍이 가능하다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기능을 일목요연하게 볼 수 있다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09236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62138-1C8C-4E1C-A056-0AA2CB54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/>
              <a:t>익명 클래스</a:t>
            </a:r>
            <a:r>
              <a:rPr lang="en-US" altLang="ko-KR" sz="4000"/>
              <a:t>(anonymous</a:t>
            </a:r>
            <a:r>
              <a:rPr lang="ko-KR" altLang="en-US" sz="4000"/>
              <a:t> </a:t>
            </a:r>
            <a:r>
              <a:rPr lang="en-US" altLang="ko-KR" sz="4000"/>
              <a:t>class)</a:t>
            </a:r>
            <a:endParaRPr lang="ko-KR" altLang="en-US" sz="40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BDF69-F3F2-4CDE-9F51-763DCECAD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익명</a:t>
            </a:r>
            <a:r>
              <a:rPr lang="en-US" altLang="ko-KR" sz="16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클래스 </a:t>
            </a:r>
            <a:r>
              <a:rPr lang="en-US" altLang="ko-KR" sz="160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이름이 없는 클래스 인터페이스를 이용하여 객체를 만들 때 사용</a:t>
            </a:r>
            <a:r>
              <a:rPr lang="en-US" altLang="ko-KR" sz="160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클래스 선언과 객체의 생성을 동시에 하기 때문에 단 한번만 사용될</a:t>
            </a:r>
            <a:r>
              <a:rPr lang="en-US" altLang="ko-KR" sz="16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수 있고</a:t>
            </a:r>
            <a:r>
              <a:rPr lang="en-US" altLang="ko-KR" sz="160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오직 하나의 객체만을 생성할 수 있는 일회용 클래스이다</a:t>
            </a:r>
            <a:r>
              <a:rPr lang="en-US" altLang="ko-KR" sz="160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익명 클래스를 사용하는 이유</a:t>
            </a:r>
            <a:endParaRPr lang="en-US" altLang="ko-KR" sz="160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r>
              <a:rPr lang="ko-KR" altLang="en-US" sz="1400"/>
              <a:t>인터페이스의 기능이 적고</a:t>
            </a:r>
            <a:r>
              <a:rPr lang="en-US" altLang="ko-KR" sz="1400"/>
              <a:t>, </a:t>
            </a:r>
            <a:r>
              <a:rPr lang="ko-KR" altLang="en-US" sz="1400"/>
              <a:t>해당 객체가 하나만 필요한 경우</a:t>
            </a:r>
            <a:r>
              <a:rPr lang="en-US" altLang="ko-KR" sz="1400"/>
              <a:t>.  </a:t>
            </a:r>
            <a:r>
              <a:rPr lang="ko-KR" altLang="en-US" sz="1400"/>
              <a:t>익명 클래스는 주로 메소드의 매개변수로 많이 사용된다</a:t>
            </a:r>
            <a:r>
              <a:rPr lang="en-US" altLang="ko-KR" sz="1400"/>
              <a:t>.</a:t>
            </a:r>
          </a:p>
          <a:p>
            <a:pPr lvl="1"/>
            <a:r>
              <a:rPr lang="en-US" altLang="ko-KR" sz="1400"/>
              <a:t>=&gt; </a:t>
            </a:r>
            <a:r>
              <a:rPr lang="ko-KR" altLang="en-US" sz="1400"/>
              <a:t>라이브러리에서 제공하는 클래스들중에서 일부 메소드들이 이미 만들어져있는 인터페이스를 매개변수로 요구하는 경우가 있다</a:t>
            </a:r>
            <a:r>
              <a:rPr lang="en-US" altLang="ko-KR" sz="1400"/>
              <a:t>. </a:t>
            </a:r>
          </a:p>
          <a:p>
            <a:pPr lvl="1"/>
            <a:r>
              <a:rPr lang="ko-KR" altLang="en-US" sz="1400"/>
              <a:t>이때</a:t>
            </a:r>
            <a:r>
              <a:rPr lang="en-US" altLang="ko-KR" sz="1400"/>
              <a:t>, </a:t>
            </a:r>
            <a:r>
              <a:rPr lang="ko-KR" altLang="en-US" sz="1400"/>
              <a:t>해당 인터페이스를 구현한 클래스의 객체를 매개변수로 넘겨주거나</a:t>
            </a:r>
            <a:r>
              <a:rPr lang="en-US" altLang="ko-KR" sz="1400"/>
              <a:t>,  </a:t>
            </a:r>
            <a:r>
              <a:rPr lang="ko-KR" altLang="en-US" sz="1400"/>
              <a:t>익명클래스를 이용하여 객체를 만들어서 넣어준다</a:t>
            </a:r>
            <a:r>
              <a:rPr lang="en-US" altLang="ko-KR" sz="1400"/>
              <a:t>. </a:t>
            </a:r>
          </a:p>
          <a:p>
            <a:endParaRPr lang="en-US" altLang="ko-KR" sz="1600">
              <a:solidFill>
                <a:schemeClr val="tx1"/>
              </a:solidFill>
              <a:latin typeface="+mj-ea"/>
              <a:ea typeface="+mj-ea"/>
            </a:endParaRPr>
          </a:p>
          <a:p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4112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62138-1C8C-4E1C-A056-0AA2CB54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상속</a:t>
            </a:r>
            <a:r>
              <a:rPr lang="en-US" altLang="ko-KR"/>
              <a:t>(Inheritance)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BDF69-F3F2-4CDE-9F51-763DCECAD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상속</a:t>
            </a:r>
            <a:endParaRPr lang="en-US" altLang="ko-KR" sz="1800" dirty="0"/>
          </a:p>
          <a:p>
            <a:pPr lvl="1"/>
            <a:r>
              <a:rPr lang="ko-KR" altLang="en-US" sz="1400" dirty="0"/>
              <a:t>기존의 클래스를 재사용하여 새로운 클래스를 작성하는 것</a:t>
            </a:r>
            <a:r>
              <a:rPr lang="en-US" altLang="ko-KR" sz="1400" dirty="0"/>
              <a:t>. </a:t>
            </a:r>
          </a:p>
          <a:p>
            <a:pPr lvl="1"/>
            <a:r>
              <a:rPr lang="ko-KR" altLang="en-US" sz="1400" dirty="0"/>
              <a:t>상속을 하는 이유 </a:t>
            </a:r>
            <a:r>
              <a:rPr lang="en-US" altLang="ko-KR" sz="1400" dirty="0"/>
              <a:t>: </a:t>
            </a:r>
            <a:r>
              <a:rPr lang="ko-KR" altLang="en-US" sz="1400" dirty="0"/>
              <a:t>코드의 </a:t>
            </a:r>
            <a:r>
              <a:rPr lang="ko-KR" altLang="en-US" sz="1400" dirty="0" err="1"/>
              <a:t>재사용성을</a:t>
            </a:r>
            <a:r>
              <a:rPr lang="ko-KR" altLang="en-US" sz="1400" dirty="0"/>
              <a:t> 높이고 코드의 중복을 제거하여 프로그램의 생산성과 유지보수에 기여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400" dirty="0"/>
              <a:t>Class</a:t>
            </a:r>
            <a:r>
              <a:rPr lang="ko-KR" altLang="en-US" sz="1400" dirty="0"/>
              <a:t> </a:t>
            </a:r>
            <a:r>
              <a:rPr lang="en-US" altLang="ko-KR" sz="1400" dirty="0"/>
              <a:t>Child</a:t>
            </a:r>
            <a:r>
              <a:rPr lang="ko-KR" altLang="en-US" sz="1400" dirty="0"/>
              <a:t> </a:t>
            </a:r>
            <a:r>
              <a:rPr lang="en-US" altLang="ko-KR" sz="1400" b="1" dirty="0"/>
              <a:t>extends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Parent </a:t>
            </a:r>
            <a:r>
              <a:rPr lang="en-US" altLang="ko-KR" sz="1400" dirty="0"/>
              <a:t>{</a:t>
            </a:r>
          </a:p>
          <a:p>
            <a:pPr lvl="1"/>
            <a:r>
              <a:rPr lang="en-US" altLang="ko-KR" sz="1400" dirty="0"/>
              <a:t>…</a:t>
            </a:r>
          </a:p>
          <a:p>
            <a:pPr lvl="1"/>
            <a:r>
              <a:rPr lang="en-US" altLang="ko-KR" sz="1400" dirty="0"/>
              <a:t>}</a:t>
            </a:r>
          </a:p>
          <a:p>
            <a:pPr lvl="1"/>
            <a:r>
              <a:rPr lang="ko-KR" altLang="en-US" sz="1400" dirty="0"/>
              <a:t>상속해주는 클래스를 </a:t>
            </a:r>
            <a:r>
              <a:rPr lang="en-US" altLang="ko-KR" sz="1400" dirty="0"/>
              <a:t>‘</a:t>
            </a:r>
            <a:r>
              <a:rPr lang="ko-KR" altLang="en-US" sz="1400" dirty="0"/>
              <a:t>조상</a:t>
            </a:r>
            <a:r>
              <a:rPr lang="en-US" altLang="ko-KR" sz="1400" dirty="0"/>
              <a:t>’ </a:t>
            </a:r>
            <a:r>
              <a:rPr lang="ko-KR" altLang="en-US" sz="1400" dirty="0"/>
              <a:t>클래스</a:t>
            </a:r>
            <a:r>
              <a:rPr lang="en-US" altLang="ko-KR" sz="1400" dirty="0"/>
              <a:t>, </a:t>
            </a:r>
            <a:r>
              <a:rPr lang="ko-KR" altLang="en-US" sz="1400" dirty="0"/>
              <a:t>상속 받는 클래스를 </a:t>
            </a:r>
            <a:r>
              <a:rPr lang="en-US" altLang="ko-KR" sz="1400" dirty="0"/>
              <a:t>‘</a:t>
            </a:r>
            <a:r>
              <a:rPr lang="ko-KR" altLang="en-US" sz="1400" dirty="0"/>
              <a:t>자손</a:t>
            </a:r>
            <a:r>
              <a:rPr lang="en-US" altLang="ko-KR" sz="1400" dirty="0"/>
              <a:t>‘ </a:t>
            </a:r>
            <a:r>
              <a:rPr lang="ko-KR" altLang="en-US" sz="1400" dirty="0" err="1"/>
              <a:t>클래스라</a:t>
            </a:r>
            <a:r>
              <a:rPr lang="ko-KR" altLang="en-US" sz="1400" dirty="0"/>
              <a:t> 한다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조상 클래스 </a:t>
            </a:r>
            <a:r>
              <a:rPr lang="en-US" altLang="ko-KR" sz="1400" dirty="0"/>
              <a:t>: </a:t>
            </a:r>
            <a:r>
              <a:rPr lang="ko-KR" altLang="en-US" sz="1400" dirty="0"/>
              <a:t>부모</a:t>
            </a:r>
            <a:r>
              <a:rPr lang="en-US" altLang="ko-KR" sz="1400" dirty="0"/>
              <a:t>(parent)</a:t>
            </a:r>
            <a:r>
              <a:rPr lang="ko-KR" altLang="en-US" sz="1400" dirty="0"/>
              <a:t>클래스</a:t>
            </a:r>
            <a:r>
              <a:rPr lang="en-US" altLang="ko-KR" sz="1400" dirty="0"/>
              <a:t>, </a:t>
            </a:r>
            <a:r>
              <a:rPr lang="ko-KR" altLang="en-US" sz="1400" dirty="0"/>
              <a:t>상위</a:t>
            </a:r>
            <a:r>
              <a:rPr lang="en-US" altLang="ko-KR" sz="1400" dirty="0"/>
              <a:t>(super)</a:t>
            </a:r>
            <a:r>
              <a:rPr lang="ko-KR" altLang="en-US" sz="1400" dirty="0"/>
              <a:t>클래스</a:t>
            </a:r>
            <a:r>
              <a:rPr lang="en-US" altLang="ko-KR" sz="1400" dirty="0"/>
              <a:t>,  </a:t>
            </a:r>
            <a:r>
              <a:rPr lang="ko-KR" altLang="en-US" sz="1400" dirty="0"/>
              <a:t>기반</a:t>
            </a:r>
            <a:r>
              <a:rPr lang="en-US" altLang="ko-KR" sz="1400" dirty="0"/>
              <a:t>(base)</a:t>
            </a:r>
            <a:r>
              <a:rPr lang="ko-KR" altLang="en-US" sz="1400" dirty="0"/>
              <a:t>클래스</a:t>
            </a:r>
            <a:endParaRPr lang="en-US" altLang="ko-KR" sz="1400" dirty="0"/>
          </a:p>
          <a:p>
            <a:pPr lvl="1"/>
            <a:r>
              <a:rPr lang="ko-KR" altLang="en-US" sz="1400" dirty="0" err="1"/>
              <a:t>자손클래스</a:t>
            </a:r>
            <a:r>
              <a:rPr lang="ko-KR" altLang="en-US" sz="1400" dirty="0"/>
              <a:t> </a:t>
            </a:r>
            <a:r>
              <a:rPr lang="en-US" altLang="ko-KR" sz="1400" dirty="0"/>
              <a:t>:  </a:t>
            </a:r>
            <a:r>
              <a:rPr lang="ko-KR" altLang="en-US" sz="1400" dirty="0"/>
              <a:t>자식</a:t>
            </a:r>
            <a:r>
              <a:rPr lang="en-US" altLang="ko-KR" sz="1400" dirty="0"/>
              <a:t>(child)</a:t>
            </a:r>
            <a:r>
              <a:rPr lang="ko-KR" altLang="en-US" sz="1400" dirty="0"/>
              <a:t>클래스</a:t>
            </a:r>
            <a:r>
              <a:rPr lang="en-US" altLang="ko-KR" sz="1400" dirty="0"/>
              <a:t>, </a:t>
            </a:r>
            <a:r>
              <a:rPr lang="ko-KR" altLang="en-US" sz="1400" dirty="0"/>
              <a:t>하위</a:t>
            </a:r>
            <a:r>
              <a:rPr lang="en-US" altLang="ko-KR" sz="1400" dirty="0"/>
              <a:t>(sub)</a:t>
            </a:r>
            <a:r>
              <a:rPr lang="ko-KR" altLang="en-US" sz="1400" dirty="0"/>
              <a:t>클래스</a:t>
            </a:r>
            <a:r>
              <a:rPr lang="en-US" altLang="ko-KR" sz="1400" dirty="0"/>
              <a:t>,  </a:t>
            </a:r>
            <a:r>
              <a:rPr lang="ko-KR" altLang="en-US" sz="1400" dirty="0"/>
              <a:t>파생된</a:t>
            </a:r>
            <a:r>
              <a:rPr lang="en-US" altLang="ko-KR" sz="1400" dirty="0"/>
              <a:t>(derived) </a:t>
            </a:r>
            <a:r>
              <a:rPr lang="ko-KR" altLang="en-US" sz="1400" dirty="0"/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56009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62138-1C8C-4E1C-A056-0AA2CB54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상속</a:t>
            </a:r>
            <a:r>
              <a:rPr lang="en-US" altLang="ko-KR"/>
              <a:t>(Inheritance)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BDF69-F3F2-4CDE-9F51-763DCECAD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상속</a:t>
            </a:r>
            <a:endParaRPr lang="en-US" altLang="ko-KR" sz="1800" dirty="0"/>
          </a:p>
          <a:p>
            <a:pPr lvl="1"/>
            <a:r>
              <a:rPr lang="ko-KR" altLang="en-US" sz="1400" dirty="0"/>
              <a:t>만일 </a:t>
            </a:r>
            <a:r>
              <a:rPr lang="en-US" altLang="ko-KR" sz="1400" dirty="0"/>
              <a:t>Parent</a:t>
            </a:r>
            <a:r>
              <a:rPr lang="ko-KR" altLang="en-US" sz="1400" dirty="0"/>
              <a:t>클래스에 </a:t>
            </a:r>
            <a:r>
              <a:rPr lang="en-US" altLang="ko-KR" sz="1400" dirty="0"/>
              <a:t>age</a:t>
            </a:r>
            <a:r>
              <a:rPr lang="ko-KR" altLang="en-US" sz="1400" dirty="0"/>
              <a:t>라는 정수형 변수를 </a:t>
            </a:r>
            <a:r>
              <a:rPr lang="ko-KR" altLang="en-US" sz="1400" dirty="0" err="1"/>
              <a:t>멤버변수로</a:t>
            </a:r>
            <a:r>
              <a:rPr lang="ko-KR" altLang="en-US" sz="1400" dirty="0"/>
              <a:t> 추가하면</a:t>
            </a:r>
            <a:r>
              <a:rPr lang="en-US" altLang="ko-KR" sz="1400" dirty="0"/>
              <a:t>, </a:t>
            </a:r>
            <a:r>
              <a:rPr lang="ko-KR" altLang="en-US" sz="1400" dirty="0"/>
              <a:t>자손 클래스는 조상의 멤버를 모두 상속받기 때문에</a:t>
            </a:r>
            <a:r>
              <a:rPr lang="en-US" altLang="ko-KR" sz="1400" dirty="0"/>
              <a:t>, Child </a:t>
            </a:r>
            <a:r>
              <a:rPr lang="ko-KR" altLang="en-US" sz="1400" dirty="0"/>
              <a:t>클래스는 자동적으로 </a:t>
            </a:r>
            <a:r>
              <a:rPr lang="en-US" altLang="ko-KR" sz="1400" dirty="0"/>
              <a:t>age</a:t>
            </a:r>
            <a:r>
              <a:rPr lang="ko-KR" altLang="en-US" sz="1400" dirty="0"/>
              <a:t>라는 </a:t>
            </a:r>
            <a:r>
              <a:rPr lang="ko-KR" altLang="en-US" sz="1400" dirty="0" err="1"/>
              <a:t>멤버변수가</a:t>
            </a:r>
            <a:r>
              <a:rPr lang="ko-KR" altLang="en-US" sz="1400" dirty="0"/>
              <a:t> 추가된 것과 같은 효과를 얻는다</a:t>
            </a:r>
            <a:r>
              <a:rPr lang="en-US" altLang="ko-KR" sz="1400" dirty="0"/>
              <a:t>. </a:t>
            </a:r>
          </a:p>
          <a:p>
            <a:pPr lvl="1"/>
            <a:r>
              <a:rPr lang="en-US" altLang="ko-KR" sz="1400" dirty="0"/>
              <a:t>class Parent{</a:t>
            </a:r>
          </a:p>
          <a:p>
            <a:pPr lvl="1"/>
            <a:r>
              <a:rPr lang="en-US" altLang="ko-KR" sz="1400" dirty="0"/>
              <a:t>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age;</a:t>
            </a:r>
          </a:p>
          <a:p>
            <a:pPr lvl="1"/>
            <a:r>
              <a:rPr lang="en-US" altLang="ko-KR" sz="1400" dirty="0"/>
              <a:t>}</a:t>
            </a:r>
          </a:p>
          <a:p>
            <a:pPr lvl="1"/>
            <a:r>
              <a:rPr lang="en-US" altLang="ko-KR" sz="1400" dirty="0"/>
              <a:t>class Child extends Parent {      } </a:t>
            </a:r>
            <a:endParaRPr lang="ko-KR" altLang="en-US" sz="14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9073F91-7866-40D8-92F9-0747B6C4720D}"/>
              </a:ext>
            </a:extLst>
          </p:cNvPr>
          <p:cNvSpPr/>
          <p:nvPr/>
        </p:nvSpPr>
        <p:spPr>
          <a:xfrm>
            <a:off x="8414156" y="3191174"/>
            <a:ext cx="3112316" cy="1929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F8418-D234-4AC0-ACBD-7F72EBB9BC3E}"/>
              </a:ext>
            </a:extLst>
          </p:cNvPr>
          <p:cNvSpPr txBox="1"/>
          <p:nvPr/>
        </p:nvSpPr>
        <p:spPr>
          <a:xfrm>
            <a:off x="10540911" y="3189574"/>
            <a:ext cx="6575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Child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FEAEE52-534F-4EEC-A06A-753BB52AAD97}"/>
              </a:ext>
            </a:extLst>
          </p:cNvPr>
          <p:cNvSpPr/>
          <p:nvPr/>
        </p:nvSpPr>
        <p:spPr>
          <a:xfrm>
            <a:off x="8766495" y="3850509"/>
            <a:ext cx="1409350" cy="864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94255-F8B2-4EA8-B976-DBB15F4F28FB}"/>
              </a:ext>
            </a:extLst>
          </p:cNvPr>
          <p:cNvSpPr txBox="1"/>
          <p:nvPr/>
        </p:nvSpPr>
        <p:spPr>
          <a:xfrm>
            <a:off x="9033159" y="3665043"/>
            <a:ext cx="7981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Parent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1949E059-5109-4576-9E03-88FBF6028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372437"/>
              </p:ext>
            </p:extLst>
          </p:nvPr>
        </p:nvGraphicFramePr>
        <p:xfrm>
          <a:off x="4884383" y="4155907"/>
          <a:ext cx="2423234" cy="914400"/>
        </p:xfrm>
        <a:graphic>
          <a:graphicData uri="http://schemas.openxmlformats.org/drawingml/2006/table">
            <a:tbl>
              <a:tblPr firstRow="1">
                <a:tableStyleId>{5FD0F851-EC5A-4D38-B0AD-8093EC10F338}</a:tableStyleId>
              </a:tblPr>
              <a:tblGrid>
                <a:gridCol w="1047438">
                  <a:extLst>
                    <a:ext uri="{9D8B030D-6E8A-4147-A177-3AD203B41FA5}">
                      <a16:colId xmlns:a16="http://schemas.microsoft.com/office/drawing/2014/main" val="1618694824"/>
                    </a:ext>
                  </a:extLst>
                </a:gridCol>
                <a:gridCol w="1375796">
                  <a:extLst>
                    <a:ext uri="{9D8B030D-6E8A-4147-A177-3AD203B41FA5}">
                      <a16:colId xmlns:a16="http://schemas.microsoft.com/office/drawing/2014/main" val="121151723"/>
                    </a:ext>
                  </a:extLst>
                </a:gridCol>
              </a:tblGrid>
              <a:tr h="2659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/>
                        <a:t>클래스</a:t>
                      </a:r>
                      <a:r>
                        <a:rPr lang="en-US" altLang="ko-KR" sz="1400" b="0"/>
                        <a:t> </a:t>
                      </a:r>
                      <a:endParaRPr lang="ko-KR" altLang="en-US" sz="14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/>
                        <a:t>클래스의 멤버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873419"/>
                  </a:ext>
                </a:extLst>
              </a:tr>
              <a:tr h="265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/>
                        <a:t>Parent</a:t>
                      </a:r>
                      <a:endParaRPr lang="ko-KR" altLang="en-US" sz="14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/>
                        <a:t>age</a:t>
                      </a:r>
                      <a:endParaRPr lang="ko-KR" altLang="en-US" sz="14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418666"/>
                  </a:ext>
                </a:extLst>
              </a:tr>
              <a:tr h="265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/>
                        <a:t>Child</a:t>
                      </a:r>
                      <a:endParaRPr lang="ko-KR" altLang="en-US" sz="14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/>
                        <a:t>age</a:t>
                      </a:r>
                      <a:endParaRPr lang="ko-KR" altLang="en-US" sz="14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335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91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62138-1C8C-4E1C-A056-0AA2CB54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상속</a:t>
            </a:r>
            <a:r>
              <a:rPr lang="en-US" altLang="ko-KR"/>
              <a:t>(Inheritance)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BDF69-F3F2-4CDE-9F51-763DCECAD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1800"/>
              <a:t>상속</a:t>
            </a:r>
            <a:endParaRPr lang="en-US" altLang="ko-KR" sz="1800"/>
          </a:p>
          <a:p>
            <a:pPr lvl="1"/>
            <a:r>
              <a:rPr lang="ko-KR" altLang="en-US" sz="1400"/>
              <a:t>반대로</a:t>
            </a:r>
            <a:r>
              <a:rPr lang="en-US" altLang="ko-KR" sz="1400"/>
              <a:t> </a:t>
            </a:r>
            <a:r>
              <a:rPr lang="ko-KR" altLang="en-US" sz="1400"/>
              <a:t>자손 </a:t>
            </a:r>
            <a:r>
              <a:rPr lang="en-US" altLang="ko-KR" sz="1400"/>
              <a:t>Child</a:t>
            </a:r>
            <a:r>
              <a:rPr lang="ko-KR" altLang="en-US" sz="1400"/>
              <a:t>클래스에 새로운 멤버로 </a:t>
            </a:r>
            <a:r>
              <a:rPr lang="en-US" altLang="ko-KR" sz="1400"/>
              <a:t>play() </a:t>
            </a:r>
            <a:r>
              <a:rPr lang="ko-KR" altLang="en-US" sz="1400"/>
              <a:t>메서드를 추가하면</a:t>
            </a:r>
            <a:r>
              <a:rPr lang="en-US" altLang="ko-KR" sz="1400"/>
              <a:t>,</a:t>
            </a:r>
          </a:p>
          <a:p>
            <a:pPr lvl="1"/>
            <a:r>
              <a:rPr lang="en-US" altLang="ko-KR" sz="1400"/>
              <a:t>class Parent{</a:t>
            </a:r>
          </a:p>
          <a:p>
            <a:pPr lvl="1"/>
            <a:r>
              <a:rPr lang="en-US" altLang="ko-KR" sz="1400"/>
              <a:t>  int age;</a:t>
            </a:r>
          </a:p>
          <a:p>
            <a:pPr lvl="1"/>
            <a:r>
              <a:rPr lang="en-US" altLang="ko-KR" sz="1400"/>
              <a:t>}</a:t>
            </a:r>
          </a:p>
          <a:p>
            <a:pPr lvl="1"/>
            <a:r>
              <a:rPr lang="en-US" altLang="ko-KR" sz="1400"/>
              <a:t>class Child extends Parent {  </a:t>
            </a:r>
          </a:p>
          <a:p>
            <a:pPr lvl="1"/>
            <a:r>
              <a:rPr lang="en-US" altLang="ko-KR" sz="1400"/>
              <a:t>     void play() { </a:t>
            </a:r>
          </a:p>
          <a:p>
            <a:pPr lvl="1"/>
            <a:r>
              <a:rPr lang="en-US" altLang="ko-KR" sz="1400"/>
              <a:t>           …</a:t>
            </a:r>
          </a:p>
          <a:p>
            <a:pPr lvl="1"/>
            <a:r>
              <a:rPr lang="en-US" altLang="ko-KR" sz="1400"/>
              <a:t>     }</a:t>
            </a:r>
          </a:p>
          <a:p>
            <a:pPr lvl="1"/>
            <a:r>
              <a:rPr lang="en-US" altLang="ko-KR" sz="1400"/>
              <a:t>} </a:t>
            </a:r>
            <a:endParaRPr lang="ko-KR" altLang="en-US" sz="14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9073F91-7866-40D8-92F9-0747B6C4720D}"/>
              </a:ext>
            </a:extLst>
          </p:cNvPr>
          <p:cNvSpPr/>
          <p:nvPr/>
        </p:nvSpPr>
        <p:spPr>
          <a:xfrm>
            <a:off x="8414156" y="3191174"/>
            <a:ext cx="3112316" cy="1929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F8418-D234-4AC0-ACBD-7F72EBB9BC3E}"/>
              </a:ext>
            </a:extLst>
          </p:cNvPr>
          <p:cNvSpPr txBox="1"/>
          <p:nvPr/>
        </p:nvSpPr>
        <p:spPr>
          <a:xfrm>
            <a:off x="10540911" y="3189574"/>
            <a:ext cx="6575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/>
              <a:t>Child</a:t>
            </a:r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FEAEE52-534F-4EEC-A06A-753BB52AAD97}"/>
              </a:ext>
            </a:extLst>
          </p:cNvPr>
          <p:cNvSpPr/>
          <p:nvPr/>
        </p:nvSpPr>
        <p:spPr>
          <a:xfrm>
            <a:off x="8766495" y="3850509"/>
            <a:ext cx="1409350" cy="864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94255-F8B2-4EA8-B976-DBB15F4F28FB}"/>
              </a:ext>
            </a:extLst>
          </p:cNvPr>
          <p:cNvSpPr txBox="1"/>
          <p:nvPr/>
        </p:nvSpPr>
        <p:spPr>
          <a:xfrm>
            <a:off x="9033159" y="3665043"/>
            <a:ext cx="7981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Parent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CC8EB3-CCAF-4AD0-AB7A-9A0327D6F4A0}"/>
              </a:ext>
            </a:extLst>
          </p:cNvPr>
          <p:cNvSpPr txBox="1"/>
          <p:nvPr/>
        </p:nvSpPr>
        <p:spPr>
          <a:xfrm>
            <a:off x="10498128" y="4034375"/>
            <a:ext cx="7077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/>
              <a:t>play()</a:t>
            </a:r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92DC392-A30E-4EE6-BAC3-20513197F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419974"/>
              </p:ext>
            </p:extLst>
          </p:nvPr>
        </p:nvGraphicFramePr>
        <p:xfrm>
          <a:off x="4884383" y="4155907"/>
          <a:ext cx="2423234" cy="914400"/>
        </p:xfrm>
        <a:graphic>
          <a:graphicData uri="http://schemas.openxmlformats.org/drawingml/2006/table">
            <a:tbl>
              <a:tblPr firstRow="1">
                <a:tableStyleId>{5FD0F851-EC5A-4D38-B0AD-8093EC10F338}</a:tableStyleId>
              </a:tblPr>
              <a:tblGrid>
                <a:gridCol w="1047438">
                  <a:extLst>
                    <a:ext uri="{9D8B030D-6E8A-4147-A177-3AD203B41FA5}">
                      <a16:colId xmlns:a16="http://schemas.microsoft.com/office/drawing/2014/main" val="1618694824"/>
                    </a:ext>
                  </a:extLst>
                </a:gridCol>
                <a:gridCol w="1375796">
                  <a:extLst>
                    <a:ext uri="{9D8B030D-6E8A-4147-A177-3AD203B41FA5}">
                      <a16:colId xmlns:a16="http://schemas.microsoft.com/office/drawing/2014/main" val="121151723"/>
                    </a:ext>
                  </a:extLst>
                </a:gridCol>
              </a:tblGrid>
              <a:tr h="2659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/>
                        <a:t>클래스</a:t>
                      </a:r>
                      <a:r>
                        <a:rPr lang="en-US" altLang="ko-KR" sz="1400" b="0"/>
                        <a:t> </a:t>
                      </a:r>
                      <a:endParaRPr lang="ko-KR" altLang="en-US" sz="14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/>
                        <a:t>클래스의 멤버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873419"/>
                  </a:ext>
                </a:extLst>
              </a:tr>
              <a:tr h="265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Parent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age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418666"/>
                  </a:ext>
                </a:extLst>
              </a:tr>
              <a:tr h="265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/>
                        <a:t>Child</a:t>
                      </a:r>
                      <a:endParaRPr lang="ko-KR" altLang="en-US" sz="14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age, play()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335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85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62138-1C8C-4E1C-A056-0AA2CB54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상속</a:t>
            </a:r>
            <a:r>
              <a:rPr lang="en-US" altLang="ko-KR"/>
              <a:t>(Inheritance)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BDF69-F3F2-4CDE-9F51-763DCECAD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Child </a:t>
            </a:r>
            <a:r>
              <a:rPr lang="ko-KR" altLang="en-US" sz="1600"/>
              <a:t>클래스에</a:t>
            </a:r>
            <a:r>
              <a:rPr lang="en-US" altLang="ko-KR" sz="1600"/>
              <a:t> </a:t>
            </a:r>
            <a:r>
              <a:rPr lang="ko-KR" altLang="en-US" sz="1600"/>
              <a:t>새로운 코드가 추가되어도 조상인 </a:t>
            </a:r>
            <a:r>
              <a:rPr lang="en-US" altLang="ko-KR" sz="1600"/>
              <a:t>Parent</a:t>
            </a:r>
            <a:r>
              <a:rPr lang="ko-KR" altLang="en-US" sz="1600"/>
              <a:t>클래스는 아무런 영향도 받지 않는다</a:t>
            </a:r>
            <a:r>
              <a:rPr lang="en-US" altLang="ko-KR" sz="16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조상 클래스가 변경되면 자손클래스는 자동적으로 영향을 받지만</a:t>
            </a:r>
            <a:r>
              <a:rPr lang="en-US" altLang="ko-KR" sz="1600"/>
              <a:t>, </a:t>
            </a:r>
            <a:r>
              <a:rPr lang="ko-KR" altLang="en-US" sz="1600"/>
              <a:t>자손클래스가 변경되는 것은 조상 클래스에게 영향을 미치지 않는다</a:t>
            </a:r>
            <a:r>
              <a:rPr lang="en-US" altLang="ko-KR" sz="16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즉</a:t>
            </a:r>
            <a:r>
              <a:rPr lang="en-US" altLang="ko-KR" sz="1600"/>
              <a:t>, </a:t>
            </a:r>
            <a:r>
              <a:rPr lang="ko-KR" altLang="en-US" sz="1600"/>
              <a:t>상속에 상속을 거듭할수록 상속받는 클래스의 멤버 개수는 점점 늘어나게 된다</a:t>
            </a:r>
            <a:r>
              <a:rPr lang="en-US" altLang="ko-KR" sz="16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그래서 상속 받는다는 것은 조상 클래스의 확장</a:t>
            </a:r>
            <a:r>
              <a:rPr lang="en-US" altLang="ko-KR" sz="1600"/>
              <a:t>(extend)</a:t>
            </a:r>
            <a:r>
              <a:rPr lang="ko-KR" altLang="en-US" sz="1600"/>
              <a:t>한다는 의미로 해석할 수 있으며</a:t>
            </a:r>
            <a:r>
              <a:rPr lang="en-US" altLang="ko-KR" sz="1600"/>
              <a:t>, </a:t>
            </a:r>
            <a:r>
              <a:rPr lang="ko-KR" altLang="en-US" sz="1600"/>
              <a:t>이것이 상속에 사용되는 키워드가 </a:t>
            </a:r>
            <a:r>
              <a:rPr lang="en-US" altLang="ko-KR" sz="1600"/>
              <a:t>‘extends’</a:t>
            </a:r>
            <a:r>
              <a:rPr lang="ko-KR" altLang="en-US" sz="1600"/>
              <a:t>인 이유</a:t>
            </a:r>
            <a:r>
              <a:rPr lang="en-US" altLang="ko-KR" sz="1600"/>
              <a:t>.</a:t>
            </a:r>
            <a:endParaRPr lang="ko-KR" altLang="en-US" sz="16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A2E59F1-E746-46E3-B525-A64E8031B06D}"/>
              </a:ext>
            </a:extLst>
          </p:cNvPr>
          <p:cNvSpPr/>
          <p:nvPr/>
        </p:nvSpPr>
        <p:spPr>
          <a:xfrm>
            <a:off x="1718064" y="4837248"/>
            <a:ext cx="6368923" cy="88084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chemeClr val="tx1"/>
                </a:solidFill>
              </a:rPr>
              <a:t>생성자와 초기화 블록은 상속되지 않는다</a:t>
            </a:r>
            <a:r>
              <a:rPr lang="en-US" altLang="ko-KR" sz="1600">
                <a:solidFill>
                  <a:schemeClr val="tx1"/>
                </a:solidFill>
              </a:rPr>
              <a:t>. </a:t>
            </a:r>
            <a:r>
              <a:rPr lang="ko-KR" altLang="en-US" sz="1600">
                <a:solidFill>
                  <a:schemeClr val="tx1"/>
                </a:solidFill>
              </a:rPr>
              <a:t>멤버만 상속된다</a:t>
            </a:r>
            <a:r>
              <a:rPr lang="en-US" altLang="ko-KR" sz="1600">
                <a:solidFill>
                  <a:schemeClr val="tx1"/>
                </a:solidFill>
              </a:rPr>
              <a:t>. </a:t>
            </a: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chemeClr val="tx1"/>
                </a:solidFill>
              </a:rPr>
              <a:t>자손 클래스의 멤버 개수는 조상 클래스보다 항상 같거나 많다</a:t>
            </a:r>
            <a:r>
              <a:rPr lang="en-US" altLang="ko-KR" sz="1600">
                <a:solidFill>
                  <a:schemeClr val="tx1"/>
                </a:solidFill>
              </a:rPr>
              <a:t>. </a:t>
            </a:r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94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4484E-3FB9-4C84-A4D1-65052BD3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클래스간의 관계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2D903CD-C1BD-40F3-898B-AB0CA9466A5C}"/>
              </a:ext>
            </a:extLst>
          </p:cNvPr>
          <p:cNvSpPr/>
          <p:nvPr/>
        </p:nvSpPr>
        <p:spPr>
          <a:xfrm>
            <a:off x="1097280" y="2172748"/>
            <a:ext cx="1593909" cy="62917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상속관계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BB8323B-1816-4043-B762-A70BEE8B1B5F}"/>
              </a:ext>
            </a:extLst>
          </p:cNvPr>
          <p:cNvSpPr/>
          <p:nvPr/>
        </p:nvSpPr>
        <p:spPr>
          <a:xfrm>
            <a:off x="2864281" y="2172748"/>
            <a:ext cx="3586853" cy="62917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~</a:t>
            </a:r>
            <a:r>
              <a:rPr lang="ko-KR" altLang="en-US" sz="1600">
                <a:solidFill>
                  <a:schemeClr val="tx1"/>
                </a:solidFill>
              </a:rPr>
              <a:t>은 </a:t>
            </a:r>
            <a:r>
              <a:rPr lang="en-US" altLang="ko-KR" sz="1600">
                <a:solidFill>
                  <a:schemeClr val="tx1"/>
                </a:solidFill>
              </a:rPr>
              <a:t>~</a:t>
            </a:r>
            <a:r>
              <a:rPr lang="ko-KR" altLang="en-US" sz="1600">
                <a:solidFill>
                  <a:schemeClr val="tx1"/>
                </a:solidFill>
              </a:rPr>
              <a:t>이다</a:t>
            </a:r>
            <a:r>
              <a:rPr lang="en-US" altLang="ko-KR" sz="1600">
                <a:solidFill>
                  <a:schemeClr val="tx1"/>
                </a:solidFill>
              </a:rPr>
              <a:t>. (is</a:t>
            </a:r>
            <a:r>
              <a:rPr lang="ko-KR" altLang="en-US" sz="1600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tx1"/>
                </a:solidFill>
              </a:rPr>
              <a:t>~</a:t>
            </a:r>
            <a:r>
              <a:rPr lang="ko-KR" altLang="en-US" sz="1600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tx1"/>
                </a:solidFill>
              </a:rPr>
              <a:t>a)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5AEF774-27DE-4310-9978-763AA861EF14}"/>
              </a:ext>
            </a:extLst>
          </p:cNvPr>
          <p:cNvSpPr/>
          <p:nvPr/>
        </p:nvSpPr>
        <p:spPr>
          <a:xfrm>
            <a:off x="1097280" y="3017939"/>
            <a:ext cx="1593909" cy="62917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포함관계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3D98FF1-4193-47B8-A483-511649A1647F}"/>
              </a:ext>
            </a:extLst>
          </p:cNvPr>
          <p:cNvSpPr/>
          <p:nvPr/>
        </p:nvSpPr>
        <p:spPr>
          <a:xfrm>
            <a:off x="2864281" y="3017939"/>
            <a:ext cx="3586853" cy="62917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~</a:t>
            </a:r>
            <a:r>
              <a:rPr lang="ko-KR" altLang="en-US" sz="1600">
                <a:solidFill>
                  <a:schemeClr val="tx1"/>
                </a:solidFill>
              </a:rPr>
              <a:t>은</a:t>
            </a:r>
            <a:r>
              <a:rPr lang="en-US" altLang="ko-KR" sz="1600">
                <a:solidFill>
                  <a:schemeClr val="tx1"/>
                </a:solidFill>
              </a:rPr>
              <a:t> ~</a:t>
            </a:r>
            <a:r>
              <a:rPr lang="ko-KR" altLang="en-US" sz="1600">
                <a:solidFill>
                  <a:schemeClr val="tx1"/>
                </a:solidFill>
              </a:rPr>
              <a:t>을 가지고 있다</a:t>
            </a:r>
            <a:r>
              <a:rPr lang="en-US" altLang="ko-KR" sz="1600">
                <a:solidFill>
                  <a:schemeClr val="tx1"/>
                </a:solidFill>
              </a:rPr>
              <a:t>. (has</a:t>
            </a:r>
            <a:r>
              <a:rPr lang="ko-KR" altLang="en-US" sz="1600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tx1"/>
                </a:solidFill>
              </a:rPr>
              <a:t>~</a:t>
            </a:r>
            <a:r>
              <a:rPr lang="ko-KR" altLang="en-US" sz="1600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tx1"/>
                </a:solidFill>
              </a:rPr>
              <a:t>a)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67BDC6C-B2C0-464B-8C4E-AF9DD890EED0}"/>
              </a:ext>
            </a:extLst>
          </p:cNvPr>
          <p:cNvSpPr/>
          <p:nvPr/>
        </p:nvSpPr>
        <p:spPr>
          <a:xfrm>
            <a:off x="1021220" y="3963797"/>
            <a:ext cx="9607631" cy="1950441"/>
          </a:xfrm>
          <a:prstGeom prst="roundRect">
            <a:avLst>
              <a:gd name="adj" fmla="val 7985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chemeClr val="tx1"/>
                </a:solidFill>
              </a:rPr>
              <a:t>원은 도형이다</a:t>
            </a:r>
            <a:r>
              <a:rPr lang="en-US" altLang="ko-KR" sz="1600">
                <a:solidFill>
                  <a:schemeClr val="tx1"/>
                </a:solidFill>
              </a:rPr>
              <a:t>. (O) is a </a:t>
            </a:r>
            <a:r>
              <a:rPr lang="ko-KR" altLang="en-US" sz="1600">
                <a:solidFill>
                  <a:schemeClr val="tx1"/>
                </a:solidFill>
              </a:rPr>
              <a:t>관계 </a:t>
            </a:r>
            <a:r>
              <a:rPr lang="en-US" altLang="ko-KR" sz="1600">
                <a:solidFill>
                  <a:schemeClr val="tx1"/>
                </a:solidFill>
              </a:rPr>
              <a:t>=&gt; </a:t>
            </a:r>
            <a:r>
              <a:rPr lang="ko-KR" altLang="en-US" sz="1600">
                <a:solidFill>
                  <a:schemeClr val="tx1"/>
                </a:solidFill>
              </a:rPr>
              <a:t>도형</a:t>
            </a:r>
            <a:r>
              <a:rPr lang="en-US" altLang="ko-KR" sz="1600">
                <a:solidFill>
                  <a:schemeClr val="tx1"/>
                </a:solidFill>
              </a:rPr>
              <a:t> </a:t>
            </a:r>
            <a:r>
              <a:rPr lang="ko-KR" altLang="en-US" sz="1600">
                <a:solidFill>
                  <a:schemeClr val="tx1"/>
                </a:solidFill>
              </a:rPr>
              <a:t>클래스를 상속받은 원 클래스</a:t>
            </a:r>
            <a:endParaRPr lang="en-US" altLang="ko-KR" sz="160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chemeClr val="tx1"/>
                </a:solidFill>
              </a:rPr>
              <a:t>도형은 원이다</a:t>
            </a:r>
            <a:r>
              <a:rPr lang="en-US" altLang="ko-KR" sz="1600">
                <a:solidFill>
                  <a:schemeClr val="tx1"/>
                </a:solidFill>
              </a:rPr>
              <a:t>. (X)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chemeClr val="tx1"/>
                </a:solidFill>
              </a:rPr>
              <a:t>스마트폰은 카메라이다</a:t>
            </a:r>
            <a:r>
              <a:rPr lang="en-US" altLang="ko-KR" sz="1600">
                <a:solidFill>
                  <a:schemeClr val="tx1"/>
                </a:solidFill>
              </a:rPr>
              <a:t>. (X)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chemeClr val="tx1"/>
                </a:solidFill>
              </a:rPr>
              <a:t>스마트폰은 카메라를 가지고 있다</a:t>
            </a:r>
            <a:r>
              <a:rPr lang="en-US" altLang="ko-KR" sz="1600">
                <a:solidFill>
                  <a:schemeClr val="tx1"/>
                </a:solidFill>
              </a:rPr>
              <a:t>. (O) has a </a:t>
            </a:r>
            <a:r>
              <a:rPr lang="ko-KR" altLang="en-US" sz="1600">
                <a:solidFill>
                  <a:schemeClr val="tx1"/>
                </a:solidFill>
              </a:rPr>
              <a:t>관계 </a:t>
            </a:r>
            <a:r>
              <a:rPr lang="en-US" altLang="ko-KR" sz="1600">
                <a:solidFill>
                  <a:schemeClr val="tx1"/>
                </a:solidFill>
              </a:rPr>
              <a:t>=&gt; </a:t>
            </a:r>
            <a:r>
              <a:rPr lang="ko-KR" altLang="en-US" sz="1600">
                <a:solidFill>
                  <a:schemeClr val="tx1"/>
                </a:solidFill>
              </a:rPr>
              <a:t>카메라 클래스는 스마트폰 클래스의 멤버변수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24226" y="3147860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일반적으로 사용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537729" y="2302669"/>
            <a:ext cx="391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포괄적인 개념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구체적인 개념 관계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890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62138-1C8C-4E1C-A056-0AA2CB54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오버라이딩</a:t>
            </a:r>
            <a:r>
              <a:rPr lang="en-US" altLang="ko-KR"/>
              <a:t>(overriding)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BDF69-F3F2-4CDE-9F51-763DCECAD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오버라이딩 </a:t>
            </a:r>
            <a:r>
              <a:rPr lang="en-US" altLang="ko-KR" sz="1600"/>
              <a:t>: </a:t>
            </a:r>
            <a:r>
              <a:rPr lang="ko-KR" altLang="en-US" sz="1600"/>
              <a:t>조상</a:t>
            </a:r>
            <a:r>
              <a:rPr lang="en-US" altLang="ko-KR" sz="1600"/>
              <a:t> </a:t>
            </a:r>
            <a:r>
              <a:rPr lang="ko-KR" altLang="en-US" sz="1600"/>
              <a:t>클래스로부터 상속받은 메서드의 내용을 변경하는 것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400"/>
              <a:t>상속받은 메서드를 그대로 사용하기도 하지만</a:t>
            </a:r>
            <a:r>
              <a:rPr lang="en-US" altLang="ko-KR" sz="1400"/>
              <a:t>, </a:t>
            </a:r>
            <a:r>
              <a:rPr lang="ko-KR" altLang="en-US" sz="1400"/>
              <a:t>자손 클래스 자신에 맞게 변경해야하는 경우가 많다</a:t>
            </a:r>
            <a:r>
              <a:rPr lang="en-US" altLang="ko-KR" sz="1400"/>
              <a:t>. </a:t>
            </a:r>
            <a:r>
              <a:rPr lang="ko-KR" altLang="en-US" sz="1400"/>
              <a:t>이럴 때 조상의 메서드를 오버라이딩 한다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오버라이딩 조건 </a:t>
            </a:r>
            <a:endParaRPr lang="en-US" altLang="ko-KR" sz="1600"/>
          </a:p>
          <a:p>
            <a:pPr lvl="1"/>
            <a:r>
              <a:rPr lang="ko-KR" altLang="en-US" sz="1400"/>
              <a:t>이름이 같아야 한다</a:t>
            </a:r>
            <a:r>
              <a:rPr lang="en-US" altLang="ko-KR" sz="1400"/>
              <a:t>.</a:t>
            </a:r>
          </a:p>
          <a:p>
            <a:pPr lvl="1"/>
            <a:r>
              <a:rPr lang="ko-KR" altLang="en-US" sz="1400"/>
              <a:t>매개변수가 같아야 한다</a:t>
            </a:r>
            <a:r>
              <a:rPr lang="en-US" altLang="ko-KR" sz="1400"/>
              <a:t>.</a:t>
            </a:r>
          </a:p>
          <a:p>
            <a:pPr lvl="1"/>
            <a:r>
              <a:rPr lang="ko-KR" altLang="en-US" sz="1400"/>
              <a:t>변환 타입이 같아야 한다</a:t>
            </a:r>
            <a:r>
              <a:rPr lang="en-US" altLang="ko-KR" sz="1400"/>
              <a:t>. </a:t>
            </a:r>
            <a:endParaRPr lang="ko-KR" altLang="en-US" sz="14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A2E59F1-E746-46E3-B525-A64E8031B06D}"/>
              </a:ext>
            </a:extLst>
          </p:cNvPr>
          <p:cNvSpPr/>
          <p:nvPr/>
        </p:nvSpPr>
        <p:spPr>
          <a:xfrm>
            <a:off x="1458005" y="4828176"/>
            <a:ext cx="7904108" cy="132095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chemeClr val="tx1"/>
                </a:solidFill>
              </a:rPr>
              <a:t>접근 제어자는 조상 클래스의 메서드보다 좁은 범위로 변경할 수 없다</a:t>
            </a:r>
            <a:r>
              <a:rPr lang="en-US" altLang="ko-KR" sz="1600">
                <a:solidFill>
                  <a:schemeClr val="tx1"/>
                </a:solidFill>
              </a:rPr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chemeClr val="tx1"/>
                </a:solidFill>
              </a:rPr>
              <a:t>조상 클래스의 메서드보다 많은 수의 예외를 선언할 수 없다</a:t>
            </a:r>
            <a:r>
              <a:rPr lang="en-US" altLang="ko-KR" sz="1600">
                <a:solidFill>
                  <a:schemeClr val="tx1"/>
                </a:solidFill>
              </a:rPr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chemeClr val="tx1"/>
                </a:solidFill>
              </a:rPr>
              <a:t>인스턴스메서드를 </a:t>
            </a:r>
            <a:r>
              <a:rPr lang="en-US" altLang="ko-KR" sz="1600">
                <a:solidFill>
                  <a:schemeClr val="tx1"/>
                </a:solidFill>
              </a:rPr>
              <a:t>static</a:t>
            </a:r>
            <a:r>
              <a:rPr lang="ko-KR" altLang="en-US" sz="1600">
                <a:solidFill>
                  <a:schemeClr val="tx1"/>
                </a:solidFill>
              </a:rPr>
              <a:t>메서드로 또는 그 반대로 변경할 수 없다</a:t>
            </a:r>
            <a:r>
              <a:rPr lang="en-US" altLang="ko-KR" sz="1600">
                <a:solidFill>
                  <a:schemeClr val="tx1"/>
                </a:solidFill>
              </a:rPr>
              <a:t>.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7BE5548-399F-4BCD-9057-AE190175AEA3}"/>
              </a:ext>
            </a:extLst>
          </p:cNvPr>
          <p:cNvSpPr/>
          <p:nvPr/>
        </p:nvSpPr>
        <p:spPr>
          <a:xfrm>
            <a:off x="4654491" y="3325655"/>
            <a:ext cx="6440229" cy="116245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>
                <a:solidFill>
                  <a:schemeClr val="tx1"/>
                </a:solidFill>
              </a:rPr>
              <a:t>자손클래스에서 오버라이딩 하는 메서드는 조상 클래스의 메서드와 선언부가 서로 일치해야 한다</a:t>
            </a:r>
            <a:r>
              <a:rPr lang="en-US" altLang="ko-KR" sz="1400">
                <a:solidFill>
                  <a:schemeClr val="tx1"/>
                </a:solidFill>
              </a:rPr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>
                <a:solidFill>
                  <a:schemeClr val="tx1"/>
                </a:solidFill>
              </a:rPr>
              <a:t>다만 접근 제어자와 예외는 제한된 조건 하에서만 다르게 변경 가능</a:t>
            </a:r>
            <a:r>
              <a:rPr lang="en-US" altLang="ko-KR" sz="1400">
                <a:solidFill>
                  <a:schemeClr val="tx1"/>
                </a:solidFill>
              </a:rPr>
              <a:t>.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131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62138-1C8C-4E1C-A056-0AA2CB54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/>
              <a:t>오버로딩 </a:t>
            </a:r>
            <a:r>
              <a:rPr lang="en-US" altLang="ko-KR" sz="4000"/>
              <a:t>vs </a:t>
            </a:r>
            <a:r>
              <a:rPr lang="ko-KR" altLang="en-US" sz="4000"/>
              <a:t>오버라이딩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BDF69-F3F2-4CDE-9F51-763DCECAD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+mj-ea"/>
                <a:ea typeface="+mj-ea"/>
              </a:rPr>
              <a:t>오버로딩은</a:t>
            </a:r>
            <a:r>
              <a:rPr lang="en-US" altLang="ko-KR" sz="1600">
                <a:latin typeface="+mj-ea"/>
                <a:ea typeface="+mj-ea"/>
              </a:rPr>
              <a:t> </a:t>
            </a:r>
            <a:r>
              <a:rPr lang="ko-KR" altLang="en-US" sz="1600">
                <a:latin typeface="+mj-ea"/>
                <a:ea typeface="+mj-ea"/>
              </a:rPr>
              <a:t>기존에 없는 새로운 메서드를 추가하는 것</a:t>
            </a:r>
            <a:r>
              <a:rPr lang="en-US" altLang="ko-KR" sz="1600">
                <a:latin typeface="+mj-ea"/>
                <a:ea typeface="+mj-ea"/>
              </a:rPr>
              <a:t>.</a:t>
            </a:r>
          </a:p>
          <a:p>
            <a:r>
              <a:rPr lang="ko-KR" altLang="en-US" sz="1600">
                <a:latin typeface="+mj-ea"/>
                <a:ea typeface="+mj-ea"/>
              </a:rPr>
              <a:t>오버라이딩은 조상으로부터 상속받은 메서드의 내용을 변경하는 것</a:t>
            </a:r>
            <a:r>
              <a:rPr lang="en-US" altLang="ko-KR" sz="1600">
                <a:latin typeface="+mj-ea"/>
                <a:ea typeface="+mj-ea"/>
              </a:rPr>
              <a:t>.</a:t>
            </a:r>
            <a:r>
              <a:rPr lang="en-US" altLang="ko-KR" sz="1600">
                <a:solidFill>
                  <a:schemeClr val="tx1"/>
                </a:solidFill>
                <a:latin typeface="+mj-ea"/>
                <a:ea typeface="+mj-ea"/>
              </a:rPr>
              <a:t> </a:t>
            </a:r>
          </a:p>
          <a:p>
            <a:endParaRPr lang="en-US" altLang="ko-KR" sz="160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60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1600">
                <a:solidFill>
                  <a:schemeClr val="tx1"/>
                </a:solidFill>
                <a:latin typeface="+mj-ea"/>
                <a:ea typeface="+mj-ea"/>
              </a:rPr>
              <a:t>Super : </a:t>
            </a:r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자손</a:t>
            </a:r>
            <a:r>
              <a:rPr lang="en-US" altLang="ko-KR" sz="16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클래스에서 조상 클래스로부터 상속받은 멤버를 참조하는데 사용하는 참조 변수</a:t>
            </a:r>
            <a:r>
              <a:rPr lang="en-US" altLang="ko-KR" sz="160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400">
                <a:solidFill>
                  <a:schemeClr val="tx1"/>
                </a:solidFill>
                <a:latin typeface="+mj-ea"/>
                <a:ea typeface="+mj-ea"/>
              </a:rPr>
              <a:t>멤버변수와 지역변수의 이름이 같을 때 </a:t>
            </a:r>
            <a:r>
              <a:rPr lang="en-US" altLang="ko-KR" sz="1400">
                <a:solidFill>
                  <a:schemeClr val="tx1"/>
                </a:solidFill>
                <a:latin typeface="+mj-ea"/>
                <a:ea typeface="+mj-ea"/>
              </a:rPr>
              <a:t>this</a:t>
            </a:r>
            <a:r>
              <a:rPr lang="ko-KR" altLang="en-US" sz="1400">
                <a:solidFill>
                  <a:schemeClr val="tx1"/>
                </a:solidFill>
                <a:latin typeface="+mj-ea"/>
                <a:ea typeface="+mj-ea"/>
              </a:rPr>
              <a:t>를 붙여 구분했듯이 상속받은 멤버와 자신의 멤버가 이름이 같을 때 </a:t>
            </a:r>
            <a:r>
              <a:rPr lang="en-US" altLang="ko-KR" sz="1400">
                <a:solidFill>
                  <a:schemeClr val="tx1"/>
                </a:solidFill>
                <a:latin typeface="+mj-ea"/>
                <a:ea typeface="+mj-ea"/>
              </a:rPr>
              <a:t>super</a:t>
            </a:r>
            <a:r>
              <a:rPr lang="ko-KR" altLang="en-US" sz="1400">
                <a:solidFill>
                  <a:schemeClr val="tx1"/>
                </a:solidFill>
                <a:latin typeface="+mj-ea"/>
                <a:ea typeface="+mj-ea"/>
              </a:rPr>
              <a:t>를 붙여서 구분할 수 있다</a:t>
            </a:r>
            <a:r>
              <a:rPr lang="en-US" altLang="ko-KR" sz="140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40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7BE5548-399F-4BCD-9057-AE190175AEA3}"/>
              </a:ext>
            </a:extLst>
          </p:cNvPr>
          <p:cNvSpPr/>
          <p:nvPr/>
        </p:nvSpPr>
        <p:spPr>
          <a:xfrm>
            <a:off x="1097280" y="2977802"/>
            <a:ext cx="7182375" cy="90239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>
                <a:solidFill>
                  <a:schemeClr val="tx1"/>
                </a:solidFill>
              </a:rPr>
              <a:t>오버로딩</a:t>
            </a:r>
            <a:r>
              <a:rPr lang="en-US" altLang="ko-KR" sz="1400">
                <a:solidFill>
                  <a:schemeClr val="tx1"/>
                </a:solidFill>
              </a:rPr>
              <a:t>(overloading) : </a:t>
            </a:r>
            <a:r>
              <a:rPr lang="ko-KR" altLang="en-US" sz="1400">
                <a:solidFill>
                  <a:schemeClr val="tx1"/>
                </a:solidFill>
              </a:rPr>
              <a:t>기존에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없는 새로운 메서드를 정의하는 것</a:t>
            </a:r>
            <a:r>
              <a:rPr lang="en-US" altLang="ko-KR" sz="1400">
                <a:solidFill>
                  <a:schemeClr val="tx1"/>
                </a:solidFill>
              </a:rPr>
              <a:t>. (new)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>
                <a:solidFill>
                  <a:schemeClr val="tx1"/>
                </a:solidFill>
              </a:rPr>
              <a:t>오버라이딩</a:t>
            </a:r>
            <a:r>
              <a:rPr lang="en-US" altLang="ko-KR" sz="1400">
                <a:solidFill>
                  <a:schemeClr val="tx1"/>
                </a:solidFill>
              </a:rPr>
              <a:t>(overriding) : </a:t>
            </a:r>
            <a:r>
              <a:rPr lang="ko-KR" altLang="en-US" sz="1400">
                <a:solidFill>
                  <a:schemeClr val="tx1"/>
                </a:solidFill>
              </a:rPr>
              <a:t>상속받은 메서드의 내용을 변경하는 것</a:t>
            </a:r>
            <a:r>
              <a:rPr lang="en-US" altLang="ko-KR" sz="1400">
                <a:solidFill>
                  <a:schemeClr val="tx1"/>
                </a:solidFill>
              </a:rPr>
              <a:t>.(change, modify)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120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62138-1C8C-4E1C-A056-0AA2CB54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super</a:t>
            </a:r>
            <a:endParaRPr lang="ko-KR" altLang="en-US" sz="40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BDF69-F3F2-4CDE-9F51-763DCECAD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>
                <a:solidFill>
                  <a:schemeClr val="tx1"/>
                </a:solidFill>
                <a:latin typeface="+mj-ea"/>
                <a:ea typeface="+mj-ea"/>
              </a:rPr>
              <a:t>Super : </a:t>
            </a:r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자손</a:t>
            </a:r>
            <a:r>
              <a:rPr lang="en-US" altLang="ko-KR" sz="16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클래스에서 조상 클래스로부터 상속받은 멤버를 참조하는데 사용하는 참조 변수</a:t>
            </a:r>
            <a:r>
              <a:rPr lang="en-US" altLang="ko-KR" sz="160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400">
                <a:solidFill>
                  <a:schemeClr val="tx1"/>
                </a:solidFill>
                <a:latin typeface="+mj-ea"/>
                <a:ea typeface="+mj-ea"/>
              </a:rPr>
              <a:t>멤버변수와 지역변수의 이름이 같을 때 </a:t>
            </a:r>
            <a:r>
              <a:rPr lang="en-US" altLang="ko-KR" sz="1400">
                <a:solidFill>
                  <a:schemeClr val="tx1"/>
                </a:solidFill>
                <a:latin typeface="+mj-ea"/>
                <a:ea typeface="+mj-ea"/>
              </a:rPr>
              <a:t>this</a:t>
            </a:r>
            <a:r>
              <a:rPr lang="ko-KR" altLang="en-US" sz="1400">
                <a:solidFill>
                  <a:schemeClr val="tx1"/>
                </a:solidFill>
                <a:latin typeface="+mj-ea"/>
                <a:ea typeface="+mj-ea"/>
              </a:rPr>
              <a:t>를 붙여 구분했듯이 상속받은 멤버와 자신의 멤버가 이름이 같을 때 </a:t>
            </a:r>
            <a:r>
              <a:rPr lang="en-US" altLang="ko-KR" sz="1400">
                <a:solidFill>
                  <a:schemeClr val="tx1"/>
                </a:solidFill>
                <a:latin typeface="+mj-ea"/>
                <a:ea typeface="+mj-ea"/>
              </a:rPr>
              <a:t>super</a:t>
            </a:r>
            <a:r>
              <a:rPr lang="ko-KR" altLang="en-US" sz="1400">
                <a:solidFill>
                  <a:schemeClr val="tx1"/>
                </a:solidFill>
                <a:latin typeface="+mj-ea"/>
                <a:ea typeface="+mj-ea"/>
              </a:rPr>
              <a:t>를 붙여서 구분할 수 있다</a:t>
            </a:r>
            <a:r>
              <a:rPr lang="en-US" altLang="ko-KR" sz="140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sz="1600">
                <a:solidFill>
                  <a:schemeClr val="tx1"/>
                </a:solidFill>
                <a:latin typeface="+mj-ea"/>
                <a:ea typeface="+mj-ea"/>
              </a:rPr>
              <a:t>Super() : </a:t>
            </a:r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조상</a:t>
            </a:r>
            <a:r>
              <a:rPr lang="en-US" altLang="ko-KR" sz="16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600">
                <a:solidFill>
                  <a:schemeClr val="tx1"/>
                </a:solidFill>
                <a:latin typeface="+mj-ea"/>
                <a:ea typeface="+mj-ea"/>
              </a:rPr>
              <a:t>클래스의 생성자</a:t>
            </a:r>
            <a:r>
              <a:rPr lang="en-US" altLang="ko-KR" sz="160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lvl="1"/>
            <a:r>
              <a:rPr lang="en-US" altLang="ko-KR" sz="1400">
                <a:solidFill>
                  <a:schemeClr val="tx1"/>
                </a:solidFill>
                <a:latin typeface="+mj-ea"/>
                <a:ea typeface="+mj-ea"/>
              </a:rPr>
              <a:t>This()</a:t>
            </a:r>
            <a:r>
              <a:rPr lang="ko-KR" altLang="en-US" sz="1400">
                <a:solidFill>
                  <a:schemeClr val="tx1"/>
                </a:solidFill>
                <a:latin typeface="+mj-ea"/>
                <a:ea typeface="+mj-ea"/>
              </a:rPr>
              <a:t>와 마찬가지로 </a:t>
            </a:r>
            <a:r>
              <a:rPr lang="en-US" altLang="ko-KR" sz="1400">
                <a:solidFill>
                  <a:schemeClr val="tx1"/>
                </a:solidFill>
                <a:latin typeface="+mj-ea"/>
                <a:ea typeface="+mj-ea"/>
              </a:rPr>
              <a:t>super() </a:t>
            </a:r>
            <a:r>
              <a:rPr lang="ko-KR" altLang="en-US" sz="1400">
                <a:solidFill>
                  <a:schemeClr val="tx1"/>
                </a:solidFill>
                <a:latin typeface="+mj-ea"/>
                <a:ea typeface="+mj-ea"/>
              </a:rPr>
              <a:t>역시 생성자</a:t>
            </a:r>
            <a:r>
              <a:rPr lang="en-US" altLang="ko-KR" sz="1400">
                <a:solidFill>
                  <a:schemeClr val="tx1"/>
                </a:solidFill>
                <a:latin typeface="+mj-ea"/>
                <a:ea typeface="+mj-ea"/>
              </a:rPr>
              <a:t>. this()</a:t>
            </a:r>
            <a:r>
              <a:rPr lang="ko-KR" altLang="en-US" sz="1400">
                <a:solidFill>
                  <a:schemeClr val="tx1"/>
                </a:solidFill>
                <a:latin typeface="+mj-ea"/>
                <a:ea typeface="+mj-ea"/>
              </a:rPr>
              <a:t>는 같은 클래스의 다른 생성자를 호출하는 데 사용되지만</a:t>
            </a:r>
            <a:r>
              <a:rPr lang="en-US" altLang="ko-KR" sz="1400">
                <a:solidFill>
                  <a:schemeClr val="tx1"/>
                </a:solidFill>
                <a:latin typeface="+mj-ea"/>
                <a:ea typeface="+mj-ea"/>
              </a:rPr>
              <a:t>, super()</a:t>
            </a:r>
            <a:r>
              <a:rPr lang="ko-KR" altLang="en-US" sz="1400">
                <a:solidFill>
                  <a:schemeClr val="tx1"/>
                </a:solidFill>
                <a:latin typeface="+mj-ea"/>
                <a:ea typeface="+mj-ea"/>
              </a:rPr>
              <a:t>는 조상 클래스의 생성자를 호출하는데 사용된다</a:t>
            </a:r>
            <a:r>
              <a:rPr lang="en-US" altLang="ko-KR" sz="140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40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382050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3135</TotalTime>
  <Words>1189</Words>
  <Application>Microsoft Office PowerPoint</Application>
  <PresentationFormat>와이드스크린</PresentationFormat>
  <Paragraphs>142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Calibri</vt:lpstr>
      <vt:lpstr>Calibri Light</vt:lpstr>
      <vt:lpstr>Wingdings 2</vt:lpstr>
      <vt:lpstr>HDOfficeLightV0</vt:lpstr>
      <vt:lpstr>추억</vt:lpstr>
      <vt:lpstr>웹 자바(JAVA)개발자</vt:lpstr>
      <vt:lpstr>상속(Inheritance)</vt:lpstr>
      <vt:lpstr>상속(Inheritance)</vt:lpstr>
      <vt:lpstr>상속(Inheritance)</vt:lpstr>
      <vt:lpstr>상속(Inheritance)</vt:lpstr>
      <vt:lpstr>클래스간의 관계</vt:lpstr>
      <vt:lpstr>오버라이딩(overriding)</vt:lpstr>
      <vt:lpstr>오버로딩 vs 오버라이딩</vt:lpstr>
      <vt:lpstr>super</vt:lpstr>
      <vt:lpstr>Import 문</vt:lpstr>
      <vt:lpstr>다형성(polymorphism)</vt:lpstr>
      <vt:lpstr>참조변수 형변환</vt:lpstr>
      <vt:lpstr>추상클래스(abstract calss)</vt:lpstr>
      <vt:lpstr>인터페이스(interface)</vt:lpstr>
      <vt:lpstr>익명 클래스(anonymous class)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[스마트웹&amp;콘텐츠개발]  스마트 웹 자바(JAVA)개발자</dc:title>
  <dc:creator>오 미란</dc:creator>
  <cp:lastModifiedBy>EZEN-217T</cp:lastModifiedBy>
  <cp:revision>92</cp:revision>
  <dcterms:created xsi:type="dcterms:W3CDTF">2021-01-13T01:43:05Z</dcterms:created>
  <dcterms:modified xsi:type="dcterms:W3CDTF">2023-06-16T06:56:35Z</dcterms:modified>
</cp:coreProperties>
</file>